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7" r:id="rId6"/>
    <p:sldMasterId id="2147483798" r:id="rId7"/>
    <p:sldMasterId id="2147483667" r:id="rId8"/>
    <p:sldMasterId id="2147483665" r:id="rId9"/>
    <p:sldMasterId id="2147483648" r:id="rId10"/>
    <p:sldMasterId id="2147483700" r:id="rId11"/>
  </p:sldMasterIdLst>
  <p:notesMasterIdLst>
    <p:notesMasterId r:id="rId48"/>
  </p:notesMasterIdLst>
  <p:sldIdLst>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256" r:id="rId4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p:defaultTextStyle>
  <p:extLst>
    <p:ext uri="{521415D9-36F7-43E2-AB2F-B90AF26B5E84}">
      <p14:sectionLst xmlns:p14="http://schemas.microsoft.com/office/powerpoint/2010/main">
        <p14:section name="Default Section" id="{953143A9-B1B1-4E91-9B06-9873C794DEF1}">
          <p14:sldIdLst>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Lst>
        </p14:section>
        <p14:section name="Default Section" id="{ED9EDF24-B1B8-48A4-BD61-9910F7DC62F0}">
          <p14:sldIdLst>
            <p14:sldId id="256"/>
          </p14:sldIdLst>
        </p14:section>
      </p14:sectionLst>
    </p:ext>
    <p:ext uri="{EFAFB233-063F-42B5-8137-9DF3F51BA10A}">
      <p15:sldGuideLst xmlns:p15="http://schemas.microsoft.com/office/powerpoint/2012/main">
        <p15:guide id="1" orient="horz" pos="2160">
          <p15:clr>
            <a:srgbClr val="A4A3A4"/>
          </p15:clr>
        </p15:guide>
        <p15:guide id="2" pos="285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Irelan" initials="PI" lastIdx="5" clrIdx="0">
    <p:extLst>
      <p:ext uri="{19B8F6BF-5375-455C-9EA6-DF929625EA0E}">
        <p15:presenceInfo xmlns:p15="http://schemas.microsoft.com/office/powerpoint/2012/main" userId="S-1-5-21-2606473280-548047295-8510507-2614" providerId="AD"/>
      </p:ext>
    </p:extLst>
  </p:cmAuthor>
  <p:cmAuthor id="2" name="Leah Enser" initials="LE" lastIdx="7" clrIdx="1">
    <p:extLst>
      <p:ext uri="{19B8F6BF-5375-455C-9EA6-DF929625EA0E}">
        <p15:presenceInfo xmlns:p15="http://schemas.microsoft.com/office/powerpoint/2012/main" userId="S::LEnser@hq.hematology.org::e57fe1d5-a7c5-48f2-8de5-f35c902705dd" providerId="AD"/>
      </p:ext>
    </p:extLst>
  </p:cmAuthor>
  <p:cmAuthor id="3" name="Andrea Fischer" initials="AF" lastIdx="4" clrIdx="2">
    <p:extLst>
      <p:ext uri="{19B8F6BF-5375-455C-9EA6-DF929625EA0E}">
        <p15:presenceInfo xmlns:p15="http://schemas.microsoft.com/office/powerpoint/2012/main" userId="S::afischer@hq.hematology.org::4b95cff0-6568-4437-baae-975df7599425" providerId="AD"/>
      </p:ext>
    </p:extLst>
  </p:cmAuthor>
  <p:cmAuthor id="4" name="Amanda Szabo" initials="AS" lastIdx="12" clrIdx="3">
    <p:extLst>
      <p:ext uri="{19B8F6BF-5375-455C-9EA6-DF929625EA0E}">
        <p15:presenceInfo xmlns:p15="http://schemas.microsoft.com/office/powerpoint/2012/main" userId="S::aszabo@hq.hematology.org::4ad49d8b-9cb7-40f0-85a4-956641580a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62B30"/>
    <a:srgbClr val="CD113B"/>
    <a:srgbClr val="A10E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0CF867-E151-28F5-0BE1-0FAD7016C3DA}" v="6" dt="2023-12-09T14:28:21.012"/>
    <p1510:client id="{F8D9ECE6-8452-4F89-9304-F751380002D8}" v="37" dt="2023-12-08T21:31:36.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102" y="126"/>
      </p:cViewPr>
      <p:guideLst>
        <p:guide orient="horz" pos="2160"/>
        <p:guide pos="285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6.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Master" Target="slideMasters/slideMaster5.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233f1a63267345f7f402823cb6e3827283a01ca62ebf8ecec49f699b1cc44df1::" providerId="AD" clId="Web-{3A0CF867-E151-28F5-0BE1-0FAD7016C3DA}"/>
    <pc:docChg chg="modSld sldOrd">
      <pc:chgData name="Guest User" userId="S::urn:spo:anon#233f1a63267345f7f402823cb6e3827283a01ca62ebf8ecec49f699b1cc44df1::" providerId="AD" clId="Web-{3A0CF867-E151-28F5-0BE1-0FAD7016C3DA}" dt="2023-12-09T14:28:21.012" v="5"/>
      <pc:docMkLst>
        <pc:docMk/>
      </pc:docMkLst>
      <pc:sldChg chg="modSp">
        <pc:chgData name="Guest User" userId="S::urn:spo:anon#233f1a63267345f7f402823cb6e3827283a01ca62ebf8ecec49f699b1cc44df1::" providerId="AD" clId="Web-{3A0CF867-E151-28F5-0BE1-0FAD7016C3DA}" dt="2023-12-09T14:25:55.619" v="2" actId="20577"/>
        <pc:sldMkLst>
          <pc:docMk/>
          <pc:sldMk cId="2883159505" sldId="275"/>
        </pc:sldMkLst>
        <pc:spChg chg="mod">
          <ac:chgData name="Guest User" userId="S::urn:spo:anon#233f1a63267345f7f402823cb6e3827283a01ca62ebf8ecec49f699b1cc44df1::" providerId="AD" clId="Web-{3A0CF867-E151-28F5-0BE1-0FAD7016C3DA}" dt="2023-12-09T14:25:55.619" v="2" actId="20577"/>
          <ac:spMkLst>
            <pc:docMk/>
            <pc:sldMk cId="2883159505" sldId="275"/>
            <ac:spMk id="3" creationId="{C11A9B70-4685-455F-825C-F423F1DB810C}"/>
          </ac:spMkLst>
        </pc:spChg>
      </pc:sldChg>
      <pc:sldChg chg="ord">
        <pc:chgData name="Guest User" userId="S::urn:spo:anon#233f1a63267345f7f402823cb6e3827283a01ca62ebf8ecec49f699b1cc44df1::" providerId="AD" clId="Web-{3A0CF867-E151-28F5-0BE1-0FAD7016C3DA}" dt="2023-12-09T14:27:34.777" v="4"/>
        <pc:sldMkLst>
          <pc:docMk/>
          <pc:sldMk cId="1600555250" sldId="300"/>
        </pc:sldMkLst>
      </pc:sldChg>
      <pc:sldChg chg="ord">
        <pc:chgData name="Guest User" userId="S::urn:spo:anon#233f1a63267345f7f402823cb6e3827283a01ca62ebf8ecec49f699b1cc44df1::" providerId="AD" clId="Web-{3A0CF867-E151-28F5-0BE1-0FAD7016C3DA}" dt="2023-12-09T14:28:21.012" v="5"/>
        <pc:sldMkLst>
          <pc:docMk/>
          <pc:sldMk cId="2958810800" sldId="307"/>
        </pc:sldMkLst>
      </pc:sldChg>
    </pc:docChg>
  </pc:docChgLst>
  <pc:docChgLst>
    <pc:chgData name="Kira Sampson" userId="ffbcd245-b28b-46d0-af38-a42e7a6c4ddf" providerId="ADAL" clId="{F8D9ECE6-8452-4F89-9304-F751380002D8}"/>
    <pc:docChg chg="undo custSel addSld delSld modSld addMainMaster delMainMaster modMainMaster modSection">
      <pc:chgData name="Kira Sampson" userId="ffbcd245-b28b-46d0-af38-a42e7a6c4ddf" providerId="ADAL" clId="{F8D9ECE6-8452-4F89-9304-F751380002D8}" dt="2023-12-09T14:21:10.488" v="565" actId="14100"/>
      <pc:docMkLst>
        <pc:docMk/>
      </pc:docMkLst>
      <pc:sldChg chg="modSp mod">
        <pc:chgData name="Kira Sampson" userId="ffbcd245-b28b-46d0-af38-a42e7a6c4ddf" providerId="ADAL" clId="{F8D9ECE6-8452-4F89-9304-F751380002D8}" dt="2023-12-09T14:20:16.423" v="563" actId="20577"/>
        <pc:sldMkLst>
          <pc:docMk/>
          <pc:sldMk cId="3877846933" sldId="274"/>
        </pc:sldMkLst>
        <pc:spChg chg="mod">
          <ac:chgData name="Kira Sampson" userId="ffbcd245-b28b-46d0-af38-a42e7a6c4ddf" providerId="ADAL" clId="{F8D9ECE6-8452-4F89-9304-F751380002D8}" dt="2023-12-09T14:20:16.423" v="563" actId="20577"/>
          <ac:spMkLst>
            <pc:docMk/>
            <pc:sldMk cId="3877846933" sldId="274"/>
            <ac:spMk id="3" creationId="{A14E2E2D-F8D7-4ABC-B7EA-A49ECC66B959}"/>
          </ac:spMkLst>
        </pc:spChg>
        <pc:spChg chg="mod">
          <ac:chgData name="Kira Sampson" userId="ffbcd245-b28b-46d0-af38-a42e7a6c4ddf" providerId="ADAL" clId="{F8D9ECE6-8452-4F89-9304-F751380002D8}" dt="2023-12-08T21:09:36.027" v="118" actId="20577"/>
          <ac:spMkLst>
            <pc:docMk/>
            <pc:sldMk cId="3877846933" sldId="274"/>
            <ac:spMk id="4" creationId="{598B2096-4AF2-1893-1053-2980DF55D15D}"/>
          </ac:spMkLst>
        </pc:spChg>
        <pc:spChg chg="mod">
          <ac:chgData name="Kira Sampson" userId="ffbcd245-b28b-46d0-af38-a42e7a6c4ddf" providerId="ADAL" clId="{F8D9ECE6-8452-4F89-9304-F751380002D8}" dt="2023-12-08T21:08:43.097" v="47" actId="20577"/>
          <ac:spMkLst>
            <pc:docMk/>
            <pc:sldMk cId="3877846933" sldId="274"/>
            <ac:spMk id="5" creationId="{692F0476-1966-4CD5-9E2F-6332FDA7F5A3}"/>
          </ac:spMkLst>
        </pc:spChg>
      </pc:sldChg>
      <pc:sldChg chg="modSp mod">
        <pc:chgData name="Kira Sampson" userId="ffbcd245-b28b-46d0-af38-a42e7a6c4ddf" providerId="ADAL" clId="{F8D9ECE6-8452-4F89-9304-F751380002D8}" dt="2023-12-09T14:21:10.488" v="565" actId="14100"/>
        <pc:sldMkLst>
          <pc:docMk/>
          <pc:sldMk cId="2883159505" sldId="275"/>
        </pc:sldMkLst>
        <pc:spChg chg="mod">
          <ac:chgData name="Kira Sampson" userId="ffbcd245-b28b-46d0-af38-a42e7a6c4ddf" providerId="ADAL" clId="{F8D9ECE6-8452-4F89-9304-F751380002D8}" dt="2023-12-09T14:21:10.488" v="565" actId="14100"/>
          <ac:spMkLst>
            <pc:docMk/>
            <pc:sldMk cId="2883159505" sldId="275"/>
            <ac:spMk id="3" creationId="{C11A9B70-4685-455F-825C-F423F1DB810C}"/>
          </ac:spMkLst>
        </pc:spChg>
        <pc:spChg chg="mod">
          <ac:chgData name="Kira Sampson" userId="ffbcd245-b28b-46d0-af38-a42e7a6c4ddf" providerId="ADAL" clId="{F8D9ECE6-8452-4F89-9304-F751380002D8}" dt="2023-12-08T21:17:38.840" v="371" actId="1076"/>
          <ac:spMkLst>
            <pc:docMk/>
            <pc:sldMk cId="2883159505" sldId="275"/>
            <ac:spMk id="5" creationId="{B876442B-509F-4C5D-A08B-F145A0B18A1D}"/>
          </ac:spMkLst>
        </pc:spChg>
        <pc:spChg chg="mod">
          <ac:chgData name="Kira Sampson" userId="ffbcd245-b28b-46d0-af38-a42e7a6c4ddf" providerId="ADAL" clId="{F8D9ECE6-8452-4F89-9304-F751380002D8}" dt="2023-12-08T21:17:46.807" v="376" actId="20577"/>
          <ac:spMkLst>
            <pc:docMk/>
            <pc:sldMk cId="2883159505" sldId="275"/>
            <ac:spMk id="6" creationId="{20628833-C262-9001-939E-A48B4A611864}"/>
          </ac:spMkLst>
        </pc:spChg>
      </pc:sldChg>
      <pc:sldChg chg="addSp modSp add mod">
        <pc:chgData name="Kira Sampson" userId="ffbcd245-b28b-46d0-af38-a42e7a6c4ddf" providerId="ADAL" clId="{F8D9ECE6-8452-4F89-9304-F751380002D8}" dt="2023-12-08T21:21:44.512" v="420" actId="1076"/>
        <pc:sldMkLst>
          <pc:docMk/>
          <pc:sldMk cId="1975381849" sldId="276"/>
        </pc:sldMkLst>
        <pc:spChg chg="add mod">
          <ac:chgData name="Kira Sampson" userId="ffbcd245-b28b-46d0-af38-a42e7a6c4ddf" providerId="ADAL" clId="{F8D9ECE6-8452-4F89-9304-F751380002D8}" dt="2023-12-08T21:21:44.512" v="420" actId="1076"/>
          <ac:spMkLst>
            <pc:docMk/>
            <pc:sldMk cId="1975381849" sldId="276"/>
            <ac:spMk id="4" creationId="{0697DBFA-F22B-A5F1-F63B-9A83E0DF46BA}"/>
          </ac:spMkLst>
        </pc:spChg>
      </pc:sldChg>
      <pc:sldChg chg="addSp modSp add mod">
        <pc:chgData name="Kira Sampson" userId="ffbcd245-b28b-46d0-af38-a42e7a6c4ddf" providerId="ADAL" clId="{F8D9ECE6-8452-4F89-9304-F751380002D8}" dt="2023-12-08T21:22:41.126" v="430" actId="1076"/>
        <pc:sldMkLst>
          <pc:docMk/>
          <pc:sldMk cId="2582549144" sldId="277"/>
        </pc:sldMkLst>
        <pc:spChg chg="add mod">
          <ac:chgData name="Kira Sampson" userId="ffbcd245-b28b-46d0-af38-a42e7a6c4ddf" providerId="ADAL" clId="{F8D9ECE6-8452-4F89-9304-F751380002D8}" dt="2023-12-08T21:22:41.126" v="430" actId="1076"/>
          <ac:spMkLst>
            <pc:docMk/>
            <pc:sldMk cId="2582549144" sldId="277"/>
            <ac:spMk id="2" creationId="{D3FB48DE-55F8-1BE7-F764-19D9048C5F90}"/>
          </ac:spMkLst>
        </pc:spChg>
      </pc:sldChg>
      <pc:sldChg chg="addSp modSp add">
        <pc:chgData name="Kira Sampson" userId="ffbcd245-b28b-46d0-af38-a42e7a6c4ddf" providerId="ADAL" clId="{F8D9ECE6-8452-4F89-9304-F751380002D8}" dt="2023-12-08T21:22:54.852" v="431"/>
        <pc:sldMkLst>
          <pc:docMk/>
          <pc:sldMk cId="2701897635" sldId="278"/>
        </pc:sldMkLst>
        <pc:spChg chg="add mod">
          <ac:chgData name="Kira Sampson" userId="ffbcd245-b28b-46d0-af38-a42e7a6c4ddf" providerId="ADAL" clId="{F8D9ECE6-8452-4F89-9304-F751380002D8}" dt="2023-12-08T21:22:54.852" v="431"/>
          <ac:spMkLst>
            <pc:docMk/>
            <pc:sldMk cId="2701897635" sldId="278"/>
            <ac:spMk id="7" creationId="{F248A377-A31D-9609-FF69-F20ECC389F3C}"/>
          </ac:spMkLst>
        </pc:spChg>
      </pc:sldChg>
      <pc:sldChg chg="addSp modSp add">
        <pc:chgData name="Kira Sampson" userId="ffbcd245-b28b-46d0-af38-a42e7a6c4ddf" providerId="ADAL" clId="{F8D9ECE6-8452-4F89-9304-F751380002D8}" dt="2023-12-08T21:22:59.115" v="432"/>
        <pc:sldMkLst>
          <pc:docMk/>
          <pc:sldMk cId="4061650566" sldId="279"/>
        </pc:sldMkLst>
        <pc:spChg chg="add mod">
          <ac:chgData name="Kira Sampson" userId="ffbcd245-b28b-46d0-af38-a42e7a6c4ddf" providerId="ADAL" clId="{F8D9ECE6-8452-4F89-9304-F751380002D8}" dt="2023-12-08T21:22:59.115" v="432"/>
          <ac:spMkLst>
            <pc:docMk/>
            <pc:sldMk cId="4061650566" sldId="279"/>
            <ac:spMk id="2" creationId="{11B0DB8A-0411-AC28-81BA-3C8614A16DB2}"/>
          </ac:spMkLst>
        </pc:spChg>
      </pc:sldChg>
      <pc:sldChg chg="addSp modSp add">
        <pc:chgData name="Kira Sampson" userId="ffbcd245-b28b-46d0-af38-a42e7a6c4ddf" providerId="ADAL" clId="{F8D9ECE6-8452-4F89-9304-F751380002D8}" dt="2023-12-08T21:23:03.280" v="433"/>
        <pc:sldMkLst>
          <pc:docMk/>
          <pc:sldMk cId="34691518" sldId="280"/>
        </pc:sldMkLst>
        <pc:spChg chg="add mod">
          <ac:chgData name="Kira Sampson" userId="ffbcd245-b28b-46d0-af38-a42e7a6c4ddf" providerId="ADAL" clId="{F8D9ECE6-8452-4F89-9304-F751380002D8}" dt="2023-12-08T21:23:03.280" v="433"/>
          <ac:spMkLst>
            <pc:docMk/>
            <pc:sldMk cId="34691518" sldId="280"/>
            <ac:spMk id="2" creationId="{F8914F72-3DCA-C885-A420-39BDBE0B8C50}"/>
          </ac:spMkLst>
        </pc:spChg>
      </pc:sldChg>
      <pc:sldChg chg="addSp modSp add">
        <pc:chgData name="Kira Sampson" userId="ffbcd245-b28b-46d0-af38-a42e7a6c4ddf" providerId="ADAL" clId="{F8D9ECE6-8452-4F89-9304-F751380002D8}" dt="2023-12-08T21:23:07.875" v="434"/>
        <pc:sldMkLst>
          <pc:docMk/>
          <pc:sldMk cId="893185851" sldId="281"/>
        </pc:sldMkLst>
        <pc:spChg chg="add mod">
          <ac:chgData name="Kira Sampson" userId="ffbcd245-b28b-46d0-af38-a42e7a6c4ddf" providerId="ADAL" clId="{F8D9ECE6-8452-4F89-9304-F751380002D8}" dt="2023-12-08T21:23:07.875" v="434"/>
          <ac:spMkLst>
            <pc:docMk/>
            <pc:sldMk cId="893185851" sldId="281"/>
            <ac:spMk id="3" creationId="{30F4528A-EC33-DFC9-E3B1-A3C56A0A1EEE}"/>
          </ac:spMkLst>
        </pc:spChg>
      </pc:sldChg>
      <pc:sldChg chg="addSp modSp add">
        <pc:chgData name="Kira Sampson" userId="ffbcd245-b28b-46d0-af38-a42e7a6c4ddf" providerId="ADAL" clId="{F8D9ECE6-8452-4F89-9304-F751380002D8}" dt="2023-12-08T21:23:10.680" v="435"/>
        <pc:sldMkLst>
          <pc:docMk/>
          <pc:sldMk cId="2569623327" sldId="282"/>
        </pc:sldMkLst>
        <pc:spChg chg="add mod">
          <ac:chgData name="Kira Sampson" userId="ffbcd245-b28b-46d0-af38-a42e7a6c4ddf" providerId="ADAL" clId="{F8D9ECE6-8452-4F89-9304-F751380002D8}" dt="2023-12-08T21:23:10.680" v="435"/>
          <ac:spMkLst>
            <pc:docMk/>
            <pc:sldMk cId="2569623327" sldId="282"/>
            <ac:spMk id="3" creationId="{900447F1-0D61-02C9-E0A1-3F151C40E3C9}"/>
          </ac:spMkLst>
        </pc:spChg>
      </pc:sldChg>
      <pc:sldChg chg="addSp modSp add">
        <pc:chgData name="Kira Sampson" userId="ffbcd245-b28b-46d0-af38-a42e7a6c4ddf" providerId="ADAL" clId="{F8D9ECE6-8452-4F89-9304-F751380002D8}" dt="2023-12-08T21:23:14.663" v="436"/>
        <pc:sldMkLst>
          <pc:docMk/>
          <pc:sldMk cId="4194751559" sldId="283"/>
        </pc:sldMkLst>
        <pc:spChg chg="add mod">
          <ac:chgData name="Kira Sampson" userId="ffbcd245-b28b-46d0-af38-a42e7a6c4ddf" providerId="ADAL" clId="{F8D9ECE6-8452-4F89-9304-F751380002D8}" dt="2023-12-08T21:23:14.663" v="436"/>
          <ac:spMkLst>
            <pc:docMk/>
            <pc:sldMk cId="4194751559" sldId="283"/>
            <ac:spMk id="6" creationId="{5D5E718E-65F9-8328-FF03-8D994CC5BC23}"/>
          </ac:spMkLst>
        </pc:spChg>
      </pc:sldChg>
      <pc:sldChg chg="addSp modSp add mod">
        <pc:chgData name="Kira Sampson" userId="ffbcd245-b28b-46d0-af38-a42e7a6c4ddf" providerId="ADAL" clId="{F8D9ECE6-8452-4F89-9304-F751380002D8}" dt="2023-12-08T21:23:50.016" v="440" actId="1076"/>
        <pc:sldMkLst>
          <pc:docMk/>
          <pc:sldMk cId="2250605744" sldId="284"/>
        </pc:sldMkLst>
        <pc:spChg chg="mod">
          <ac:chgData name="Kira Sampson" userId="ffbcd245-b28b-46d0-af38-a42e7a6c4ddf" providerId="ADAL" clId="{F8D9ECE6-8452-4F89-9304-F751380002D8}" dt="2023-12-08T21:23:22.314" v="437" actId="207"/>
          <ac:spMkLst>
            <pc:docMk/>
            <pc:sldMk cId="2250605744" sldId="284"/>
            <ac:spMk id="2" creationId="{0038C062-4D81-7A4F-A6D9-1D5EFB93D907}"/>
          </ac:spMkLst>
        </pc:spChg>
        <pc:spChg chg="add mod">
          <ac:chgData name="Kira Sampson" userId="ffbcd245-b28b-46d0-af38-a42e7a6c4ddf" providerId="ADAL" clId="{F8D9ECE6-8452-4F89-9304-F751380002D8}" dt="2023-12-08T21:23:50.016" v="440" actId="1076"/>
          <ac:spMkLst>
            <pc:docMk/>
            <pc:sldMk cId="2250605744" sldId="284"/>
            <ac:spMk id="3" creationId="{9A725E4A-BDEB-EC7E-5B5C-A42FC22D1FCC}"/>
          </ac:spMkLst>
        </pc:spChg>
      </pc:sldChg>
      <pc:sldChg chg="addSp modSp add">
        <pc:chgData name="Kira Sampson" userId="ffbcd245-b28b-46d0-af38-a42e7a6c4ddf" providerId="ADAL" clId="{F8D9ECE6-8452-4F89-9304-F751380002D8}" dt="2023-12-08T21:23:53.012" v="441"/>
        <pc:sldMkLst>
          <pc:docMk/>
          <pc:sldMk cId="4192462305" sldId="285"/>
        </pc:sldMkLst>
        <pc:spChg chg="add mod">
          <ac:chgData name="Kira Sampson" userId="ffbcd245-b28b-46d0-af38-a42e7a6c4ddf" providerId="ADAL" clId="{F8D9ECE6-8452-4F89-9304-F751380002D8}" dt="2023-12-08T21:23:53.012" v="441"/>
          <ac:spMkLst>
            <pc:docMk/>
            <pc:sldMk cId="4192462305" sldId="285"/>
            <ac:spMk id="2" creationId="{DE69DAEC-4EAD-0B6A-AB47-4BD99B37ED48}"/>
          </ac:spMkLst>
        </pc:spChg>
      </pc:sldChg>
      <pc:sldChg chg="addSp modSp add">
        <pc:chgData name="Kira Sampson" userId="ffbcd245-b28b-46d0-af38-a42e7a6c4ddf" providerId="ADAL" clId="{F8D9ECE6-8452-4F89-9304-F751380002D8}" dt="2023-12-08T21:23:57.588" v="442"/>
        <pc:sldMkLst>
          <pc:docMk/>
          <pc:sldMk cId="2704574550" sldId="286"/>
        </pc:sldMkLst>
        <pc:spChg chg="add mod">
          <ac:chgData name="Kira Sampson" userId="ffbcd245-b28b-46d0-af38-a42e7a6c4ddf" providerId="ADAL" clId="{F8D9ECE6-8452-4F89-9304-F751380002D8}" dt="2023-12-08T21:23:57.588" v="442"/>
          <ac:spMkLst>
            <pc:docMk/>
            <pc:sldMk cId="2704574550" sldId="286"/>
            <ac:spMk id="7" creationId="{2E5200D2-076D-E109-716E-714EFF915B4F}"/>
          </ac:spMkLst>
        </pc:spChg>
      </pc:sldChg>
      <pc:sldChg chg="addSp modSp add mod">
        <pc:chgData name="Kira Sampson" userId="ffbcd245-b28b-46d0-af38-a42e7a6c4ddf" providerId="ADAL" clId="{F8D9ECE6-8452-4F89-9304-F751380002D8}" dt="2023-12-08T21:24:06.508" v="444" actId="1076"/>
        <pc:sldMkLst>
          <pc:docMk/>
          <pc:sldMk cId="3920778988" sldId="287"/>
        </pc:sldMkLst>
        <pc:spChg chg="add mod">
          <ac:chgData name="Kira Sampson" userId="ffbcd245-b28b-46d0-af38-a42e7a6c4ddf" providerId="ADAL" clId="{F8D9ECE6-8452-4F89-9304-F751380002D8}" dt="2023-12-08T21:24:06.508" v="444" actId="1076"/>
          <ac:spMkLst>
            <pc:docMk/>
            <pc:sldMk cId="3920778988" sldId="287"/>
            <ac:spMk id="5" creationId="{59E419DF-8FB6-0F2B-56E0-565FC0EDB264}"/>
          </ac:spMkLst>
        </pc:spChg>
      </pc:sldChg>
      <pc:sldChg chg="addSp modSp add mod">
        <pc:chgData name="Kira Sampson" userId="ffbcd245-b28b-46d0-af38-a42e7a6c4ddf" providerId="ADAL" clId="{F8D9ECE6-8452-4F89-9304-F751380002D8}" dt="2023-12-08T21:24:14.789" v="446" actId="1076"/>
        <pc:sldMkLst>
          <pc:docMk/>
          <pc:sldMk cId="3761868548" sldId="288"/>
        </pc:sldMkLst>
        <pc:spChg chg="add mod">
          <ac:chgData name="Kira Sampson" userId="ffbcd245-b28b-46d0-af38-a42e7a6c4ddf" providerId="ADAL" clId="{F8D9ECE6-8452-4F89-9304-F751380002D8}" dt="2023-12-08T21:24:14.789" v="446" actId="1076"/>
          <ac:spMkLst>
            <pc:docMk/>
            <pc:sldMk cId="3761868548" sldId="288"/>
            <ac:spMk id="8" creationId="{E3232023-6506-65E5-1686-8718AABA82F8}"/>
          </ac:spMkLst>
        </pc:spChg>
      </pc:sldChg>
      <pc:sldChg chg="addSp modSp add mod">
        <pc:chgData name="Kira Sampson" userId="ffbcd245-b28b-46d0-af38-a42e7a6c4ddf" providerId="ADAL" clId="{F8D9ECE6-8452-4F89-9304-F751380002D8}" dt="2023-12-08T21:24:54.987" v="448" actId="1076"/>
        <pc:sldMkLst>
          <pc:docMk/>
          <pc:sldMk cId="141206022" sldId="289"/>
        </pc:sldMkLst>
        <pc:spChg chg="add mod">
          <ac:chgData name="Kira Sampson" userId="ffbcd245-b28b-46d0-af38-a42e7a6c4ddf" providerId="ADAL" clId="{F8D9ECE6-8452-4F89-9304-F751380002D8}" dt="2023-12-08T21:24:54.987" v="448" actId="1076"/>
          <ac:spMkLst>
            <pc:docMk/>
            <pc:sldMk cId="141206022" sldId="289"/>
            <ac:spMk id="21" creationId="{CAF1DBF3-1140-A48E-D26D-34FFCA01794B}"/>
          </ac:spMkLst>
        </pc:spChg>
      </pc:sldChg>
      <pc:sldChg chg="addSp modSp add mod">
        <pc:chgData name="Kira Sampson" userId="ffbcd245-b28b-46d0-af38-a42e7a6c4ddf" providerId="ADAL" clId="{F8D9ECE6-8452-4F89-9304-F751380002D8}" dt="2023-12-08T21:27:51.965" v="482" actId="1076"/>
        <pc:sldMkLst>
          <pc:docMk/>
          <pc:sldMk cId="20896693" sldId="290"/>
        </pc:sldMkLst>
        <pc:spChg chg="add mod">
          <ac:chgData name="Kira Sampson" userId="ffbcd245-b28b-46d0-af38-a42e7a6c4ddf" providerId="ADAL" clId="{F8D9ECE6-8452-4F89-9304-F751380002D8}" dt="2023-12-08T21:25:04.950" v="450" actId="1076"/>
          <ac:spMkLst>
            <pc:docMk/>
            <pc:sldMk cId="20896693" sldId="290"/>
            <ac:spMk id="3" creationId="{96D10ADD-31DD-7926-6251-BC7C51900BD4}"/>
          </ac:spMkLst>
        </pc:spChg>
        <pc:spChg chg="mod">
          <ac:chgData name="Kira Sampson" userId="ffbcd245-b28b-46d0-af38-a42e7a6c4ddf" providerId="ADAL" clId="{F8D9ECE6-8452-4F89-9304-F751380002D8}" dt="2023-12-08T21:26:31.024" v="462" actId="1076"/>
          <ac:spMkLst>
            <pc:docMk/>
            <pc:sldMk cId="20896693" sldId="290"/>
            <ac:spMk id="86" creationId="{26E9FDBC-FB5C-2F63-7F57-466743242953}"/>
          </ac:spMkLst>
        </pc:spChg>
        <pc:spChg chg="mod">
          <ac:chgData name="Kira Sampson" userId="ffbcd245-b28b-46d0-af38-a42e7a6c4ddf" providerId="ADAL" clId="{F8D9ECE6-8452-4F89-9304-F751380002D8}" dt="2023-12-08T21:26:43.066" v="466" actId="1076"/>
          <ac:spMkLst>
            <pc:docMk/>
            <pc:sldMk cId="20896693" sldId="290"/>
            <ac:spMk id="89" creationId="{4E94D29E-EDF7-4D64-A376-5DC3D08FD5AC}"/>
          </ac:spMkLst>
        </pc:spChg>
        <pc:spChg chg="mod">
          <ac:chgData name="Kira Sampson" userId="ffbcd245-b28b-46d0-af38-a42e7a6c4ddf" providerId="ADAL" clId="{F8D9ECE6-8452-4F89-9304-F751380002D8}" dt="2023-12-08T21:26:47.051" v="467" actId="1076"/>
          <ac:spMkLst>
            <pc:docMk/>
            <pc:sldMk cId="20896693" sldId="290"/>
            <ac:spMk id="90" creationId="{C85C7D28-ECA3-C0F1-66B3-C756605E8378}"/>
          </ac:spMkLst>
        </pc:spChg>
        <pc:spChg chg="mod">
          <ac:chgData name="Kira Sampson" userId="ffbcd245-b28b-46d0-af38-a42e7a6c4ddf" providerId="ADAL" clId="{F8D9ECE6-8452-4F89-9304-F751380002D8}" dt="2023-12-08T21:26:52.451" v="468" actId="14100"/>
          <ac:spMkLst>
            <pc:docMk/>
            <pc:sldMk cId="20896693" sldId="290"/>
            <ac:spMk id="98" creationId="{93878ACD-61CA-65E6-A877-2A2D8CB68F8B}"/>
          </ac:spMkLst>
        </pc:spChg>
        <pc:spChg chg="mod">
          <ac:chgData name="Kira Sampson" userId="ffbcd245-b28b-46d0-af38-a42e7a6c4ddf" providerId="ADAL" clId="{F8D9ECE6-8452-4F89-9304-F751380002D8}" dt="2023-12-08T21:27:14.247" v="472" actId="14100"/>
          <ac:spMkLst>
            <pc:docMk/>
            <pc:sldMk cId="20896693" sldId="290"/>
            <ac:spMk id="106" creationId="{00939774-596C-8FBE-929B-9BB9D84367C8}"/>
          </ac:spMkLst>
        </pc:spChg>
        <pc:spChg chg="mod">
          <ac:chgData name="Kira Sampson" userId="ffbcd245-b28b-46d0-af38-a42e7a6c4ddf" providerId="ADAL" clId="{F8D9ECE6-8452-4F89-9304-F751380002D8}" dt="2023-12-08T21:25:19.597" v="455" actId="1076"/>
          <ac:spMkLst>
            <pc:docMk/>
            <pc:sldMk cId="20896693" sldId="290"/>
            <ac:spMk id="136" creationId="{4CF72C8E-20BC-651D-5727-5B20732DE264}"/>
          </ac:spMkLst>
        </pc:spChg>
        <pc:spChg chg="mod">
          <ac:chgData name="Kira Sampson" userId="ffbcd245-b28b-46d0-af38-a42e7a6c4ddf" providerId="ADAL" clId="{F8D9ECE6-8452-4F89-9304-F751380002D8}" dt="2023-12-08T21:27:44.755" v="480" actId="1076"/>
          <ac:spMkLst>
            <pc:docMk/>
            <pc:sldMk cId="20896693" sldId="290"/>
            <ac:spMk id="152" creationId="{55127E71-B1AE-6656-2F7A-A10226107FDE}"/>
          </ac:spMkLst>
        </pc:spChg>
        <pc:spChg chg="mod">
          <ac:chgData name="Kira Sampson" userId="ffbcd245-b28b-46d0-af38-a42e7a6c4ddf" providerId="ADAL" clId="{F8D9ECE6-8452-4F89-9304-F751380002D8}" dt="2023-12-08T21:27:51.965" v="482" actId="1076"/>
          <ac:spMkLst>
            <pc:docMk/>
            <pc:sldMk cId="20896693" sldId="290"/>
            <ac:spMk id="153" creationId="{9DD82FBB-566D-F1D3-309C-E18C47346196}"/>
          </ac:spMkLst>
        </pc:spChg>
        <pc:spChg chg="mod">
          <ac:chgData name="Kira Sampson" userId="ffbcd245-b28b-46d0-af38-a42e7a6c4ddf" providerId="ADAL" clId="{F8D9ECE6-8452-4F89-9304-F751380002D8}" dt="2023-12-08T21:25:14.965" v="453" actId="1076"/>
          <ac:spMkLst>
            <pc:docMk/>
            <pc:sldMk cId="20896693" sldId="290"/>
            <ac:spMk id="170" creationId="{A9993443-C0D8-753B-C466-2F28B2AD5B07}"/>
          </ac:spMkLst>
        </pc:spChg>
        <pc:spChg chg="mod">
          <ac:chgData name="Kira Sampson" userId="ffbcd245-b28b-46d0-af38-a42e7a6c4ddf" providerId="ADAL" clId="{F8D9ECE6-8452-4F89-9304-F751380002D8}" dt="2023-12-08T21:27:31.386" v="477" actId="14100"/>
          <ac:spMkLst>
            <pc:docMk/>
            <pc:sldMk cId="20896693" sldId="290"/>
            <ac:spMk id="171" creationId="{30A79261-8018-3349-E277-726B562E71DC}"/>
          </ac:spMkLst>
        </pc:spChg>
        <pc:spChg chg="mod">
          <ac:chgData name="Kira Sampson" userId="ffbcd245-b28b-46d0-af38-a42e7a6c4ddf" providerId="ADAL" clId="{F8D9ECE6-8452-4F89-9304-F751380002D8}" dt="2023-12-08T21:25:35.008" v="457" actId="14100"/>
          <ac:spMkLst>
            <pc:docMk/>
            <pc:sldMk cId="20896693" sldId="290"/>
            <ac:spMk id="172" creationId="{00F6987E-94EE-9C16-7284-887C0086DF51}"/>
          </ac:spMkLst>
        </pc:spChg>
        <pc:spChg chg="mod">
          <ac:chgData name="Kira Sampson" userId="ffbcd245-b28b-46d0-af38-a42e7a6c4ddf" providerId="ADAL" clId="{F8D9ECE6-8452-4F89-9304-F751380002D8}" dt="2023-12-08T21:27:24.688" v="475" actId="1076"/>
          <ac:spMkLst>
            <pc:docMk/>
            <pc:sldMk cId="20896693" sldId="290"/>
            <ac:spMk id="173" creationId="{E66498B6-8398-514A-66A0-397D5FE479C8}"/>
          </ac:spMkLst>
        </pc:spChg>
        <pc:grpChg chg="mod">
          <ac:chgData name="Kira Sampson" userId="ffbcd245-b28b-46d0-af38-a42e7a6c4ddf" providerId="ADAL" clId="{F8D9ECE6-8452-4F89-9304-F751380002D8}" dt="2023-12-08T21:26:34.297" v="463" actId="14100"/>
          <ac:grpSpMkLst>
            <pc:docMk/>
            <pc:sldMk cId="20896693" sldId="290"/>
            <ac:grpSpMk id="95" creationId="{A0939728-6006-4E2F-BFB3-5D86340E1BD6}"/>
          </ac:grpSpMkLst>
        </pc:grpChg>
        <pc:grpChg chg="mod">
          <ac:chgData name="Kira Sampson" userId="ffbcd245-b28b-46d0-af38-a42e7a6c4ddf" providerId="ADAL" clId="{F8D9ECE6-8452-4F89-9304-F751380002D8}" dt="2023-12-08T21:27:49.077" v="481" actId="1076"/>
          <ac:grpSpMkLst>
            <pc:docMk/>
            <pc:sldMk cId="20896693" sldId="290"/>
            <ac:grpSpMk id="154" creationId="{7AE28062-00CD-95CE-12DE-509F02541E1C}"/>
          </ac:grpSpMkLst>
        </pc:grpChg>
        <pc:grpChg chg="mod">
          <ac:chgData name="Kira Sampson" userId="ffbcd245-b28b-46d0-af38-a42e7a6c4ddf" providerId="ADAL" clId="{F8D9ECE6-8452-4F89-9304-F751380002D8}" dt="2023-12-08T21:26:55.108" v="469" actId="1076"/>
          <ac:grpSpMkLst>
            <pc:docMk/>
            <pc:sldMk cId="20896693" sldId="290"/>
            <ac:grpSpMk id="160" creationId="{F8A34B43-B9DF-9D63-163B-82954E0EED8C}"/>
          </ac:grpSpMkLst>
        </pc:grpChg>
        <pc:grpChg chg="mod">
          <ac:chgData name="Kira Sampson" userId="ffbcd245-b28b-46d0-af38-a42e7a6c4ddf" providerId="ADAL" clId="{F8D9ECE6-8452-4F89-9304-F751380002D8}" dt="2023-12-08T21:27:17.872" v="473" actId="1076"/>
          <ac:grpSpMkLst>
            <pc:docMk/>
            <pc:sldMk cId="20896693" sldId="290"/>
            <ac:grpSpMk id="165" creationId="{66706571-3445-3D33-F533-8323B71FAD23}"/>
          </ac:grpSpMkLst>
        </pc:grpChg>
        <pc:grpChg chg="mod">
          <ac:chgData name="Kira Sampson" userId="ffbcd245-b28b-46d0-af38-a42e7a6c4ddf" providerId="ADAL" clId="{F8D9ECE6-8452-4F89-9304-F751380002D8}" dt="2023-12-08T21:27:35.874" v="478" actId="1076"/>
          <ac:grpSpMkLst>
            <pc:docMk/>
            <pc:sldMk cId="20896693" sldId="290"/>
            <ac:grpSpMk id="174" creationId="{58161429-6DF0-EE63-A0E9-B76E75A5161D}"/>
          </ac:grpSpMkLst>
        </pc:grpChg>
        <pc:grpChg chg="mod">
          <ac:chgData name="Kira Sampson" userId="ffbcd245-b28b-46d0-af38-a42e7a6c4ddf" providerId="ADAL" clId="{F8D9ECE6-8452-4F89-9304-F751380002D8}" dt="2023-12-08T21:25:39.578" v="458" actId="1076"/>
          <ac:grpSpMkLst>
            <pc:docMk/>
            <pc:sldMk cId="20896693" sldId="290"/>
            <ac:grpSpMk id="179" creationId="{7B5B265A-0EA5-55B9-A651-D437FD635582}"/>
          </ac:grpSpMkLst>
        </pc:grpChg>
        <pc:picChg chg="mod">
          <ac:chgData name="Kira Sampson" userId="ffbcd245-b28b-46d0-af38-a42e7a6c4ddf" providerId="ADAL" clId="{F8D9ECE6-8452-4F89-9304-F751380002D8}" dt="2023-12-08T21:26:40.466" v="465" actId="1076"/>
          <ac:picMkLst>
            <pc:docMk/>
            <pc:sldMk cId="20896693" sldId="290"/>
            <ac:picMk id="87" creationId="{7ACB5F0D-5B22-2614-A8C4-3FAABCD86732}"/>
          </ac:picMkLst>
        </pc:picChg>
        <pc:picChg chg="mod">
          <ac:chgData name="Kira Sampson" userId="ffbcd245-b28b-46d0-af38-a42e7a6c4ddf" providerId="ADAL" clId="{F8D9ECE6-8452-4F89-9304-F751380002D8}" dt="2023-12-08T21:26:37.218" v="464" actId="1076"/>
          <ac:picMkLst>
            <pc:docMk/>
            <pc:sldMk cId="20896693" sldId="290"/>
            <ac:picMk id="88" creationId="{941D8640-26BD-30AB-E672-49D8D139A316}"/>
          </ac:picMkLst>
        </pc:picChg>
      </pc:sldChg>
      <pc:sldChg chg="addSp modSp add mod">
        <pc:chgData name="Kira Sampson" userId="ffbcd245-b28b-46d0-af38-a42e7a6c4ddf" providerId="ADAL" clId="{F8D9ECE6-8452-4F89-9304-F751380002D8}" dt="2023-12-08T21:28:08.404" v="484" actId="1076"/>
        <pc:sldMkLst>
          <pc:docMk/>
          <pc:sldMk cId="3527461203" sldId="291"/>
        </pc:sldMkLst>
        <pc:spChg chg="add mod">
          <ac:chgData name="Kira Sampson" userId="ffbcd245-b28b-46d0-af38-a42e7a6c4ddf" providerId="ADAL" clId="{F8D9ECE6-8452-4F89-9304-F751380002D8}" dt="2023-12-08T21:28:08.404" v="484" actId="1076"/>
          <ac:spMkLst>
            <pc:docMk/>
            <pc:sldMk cId="3527461203" sldId="291"/>
            <ac:spMk id="3" creationId="{29AA7DF5-1466-F55A-941D-2F430C6B8F71}"/>
          </ac:spMkLst>
        </pc:spChg>
      </pc:sldChg>
      <pc:sldChg chg="addSp modSp add">
        <pc:chgData name="Kira Sampson" userId="ffbcd245-b28b-46d0-af38-a42e7a6c4ddf" providerId="ADAL" clId="{F8D9ECE6-8452-4F89-9304-F751380002D8}" dt="2023-12-08T21:28:11.355" v="485"/>
        <pc:sldMkLst>
          <pc:docMk/>
          <pc:sldMk cId="3607346188" sldId="292"/>
        </pc:sldMkLst>
        <pc:spChg chg="add mod">
          <ac:chgData name="Kira Sampson" userId="ffbcd245-b28b-46d0-af38-a42e7a6c4ddf" providerId="ADAL" clId="{F8D9ECE6-8452-4F89-9304-F751380002D8}" dt="2023-12-08T21:28:11.355" v="485"/>
          <ac:spMkLst>
            <pc:docMk/>
            <pc:sldMk cId="3607346188" sldId="292"/>
            <ac:spMk id="4" creationId="{489CD320-92DD-8763-2C7D-1A9F0EFE184F}"/>
          </ac:spMkLst>
        </pc:spChg>
      </pc:sldChg>
      <pc:sldChg chg="addSp modSp add">
        <pc:chgData name="Kira Sampson" userId="ffbcd245-b28b-46d0-af38-a42e7a6c4ddf" providerId="ADAL" clId="{F8D9ECE6-8452-4F89-9304-F751380002D8}" dt="2023-12-08T21:28:14.034" v="486"/>
        <pc:sldMkLst>
          <pc:docMk/>
          <pc:sldMk cId="1236312171" sldId="293"/>
        </pc:sldMkLst>
        <pc:spChg chg="add mod">
          <ac:chgData name="Kira Sampson" userId="ffbcd245-b28b-46d0-af38-a42e7a6c4ddf" providerId="ADAL" clId="{F8D9ECE6-8452-4F89-9304-F751380002D8}" dt="2023-12-08T21:28:14.034" v="486"/>
          <ac:spMkLst>
            <pc:docMk/>
            <pc:sldMk cId="1236312171" sldId="293"/>
            <ac:spMk id="4" creationId="{0B62F014-6253-DD71-5E18-854041F63594}"/>
          </ac:spMkLst>
        </pc:spChg>
      </pc:sldChg>
      <pc:sldChg chg="addSp modSp add mod">
        <pc:chgData name="Kira Sampson" userId="ffbcd245-b28b-46d0-af38-a42e7a6c4ddf" providerId="ADAL" clId="{F8D9ECE6-8452-4F89-9304-F751380002D8}" dt="2023-12-08T21:28:33.669" v="491" actId="1076"/>
        <pc:sldMkLst>
          <pc:docMk/>
          <pc:sldMk cId="1854919386" sldId="294"/>
        </pc:sldMkLst>
        <pc:spChg chg="add mod">
          <ac:chgData name="Kira Sampson" userId="ffbcd245-b28b-46d0-af38-a42e7a6c4ddf" providerId="ADAL" clId="{F8D9ECE6-8452-4F89-9304-F751380002D8}" dt="2023-12-08T21:28:33.669" v="491" actId="1076"/>
          <ac:spMkLst>
            <pc:docMk/>
            <pc:sldMk cId="1854919386" sldId="294"/>
            <ac:spMk id="7" creationId="{91A6B0C0-036C-7FC2-81E0-49F4A1578417}"/>
          </ac:spMkLst>
        </pc:spChg>
        <pc:spChg chg="mod">
          <ac:chgData name="Kira Sampson" userId="ffbcd245-b28b-46d0-af38-a42e7a6c4ddf" providerId="ADAL" clId="{F8D9ECE6-8452-4F89-9304-F751380002D8}" dt="2023-12-08T21:28:29.506" v="489" actId="1076"/>
          <ac:spMkLst>
            <pc:docMk/>
            <pc:sldMk cId="1854919386" sldId="294"/>
            <ac:spMk id="26" creationId="{00000000-0000-0000-0000-000000000000}"/>
          </ac:spMkLst>
        </pc:spChg>
        <pc:picChg chg="mod">
          <ac:chgData name="Kira Sampson" userId="ffbcd245-b28b-46d0-af38-a42e7a6c4ddf" providerId="ADAL" clId="{F8D9ECE6-8452-4F89-9304-F751380002D8}" dt="2023-12-08T21:28:26.219" v="488" actId="1076"/>
          <ac:picMkLst>
            <pc:docMk/>
            <pc:sldMk cId="1854919386" sldId="294"/>
            <ac:picMk id="24" creationId="{00000000-0000-0000-0000-000000000000}"/>
          </ac:picMkLst>
        </pc:picChg>
      </pc:sldChg>
      <pc:sldChg chg="addSp modSp add">
        <pc:chgData name="Kira Sampson" userId="ffbcd245-b28b-46d0-af38-a42e7a6c4ddf" providerId="ADAL" clId="{F8D9ECE6-8452-4F89-9304-F751380002D8}" dt="2023-12-08T21:28:49.820" v="492"/>
        <pc:sldMkLst>
          <pc:docMk/>
          <pc:sldMk cId="3562413437" sldId="295"/>
        </pc:sldMkLst>
        <pc:spChg chg="add mod">
          <ac:chgData name="Kira Sampson" userId="ffbcd245-b28b-46d0-af38-a42e7a6c4ddf" providerId="ADAL" clId="{F8D9ECE6-8452-4F89-9304-F751380002D8}" dt="2023-12-08T21:28:49.820" v="492"/>
          <ac:spMkLst>
            <pc:docMk/>
            <pc:sldMk cId="3562413437" sldId="295"/>
            <ac:spMk id="4" creationId="{AEB9BAD0-AD75-F3D3-1A36-8C04BA24BDA0}"/>
          </ac:spMkLst>
        </pc:spChg>
      </pc:sldChg>
      <pc:sldChg chg="addSp modSp add mod">
        <pc:chgData name="Kira Sampson" userId="ffbcd245-b28b-46d0-af38-a42e7a6c4ddf" providerId="ADAL" clId="{F8D9ECE6-8452-4F89-9304-F751380002D8}" dt="2023-12-08T21:28:52.345" v="493"/>
        <pc:sldMkLst>
          <pc:docMk/>
          <pc:sldMk cId="1168407259" sldId="296"/>
        </pc:sldMkLst>
        <pc:spChg chg="mod">
          <ac:chgData name="Kira Sampson" userId="ffbcd245-b28b-46d0-af38-a42e7a6c4ddf" providerId="ADAL" clId="{F8D9ECE6-8452-4F89-9304-F751380002D8}" dt="2023-12-08T21:20:19.656" v="413" actId="27636"/>
          <ac:spMkLst>
            <pc:docMk/>
            <pc:sldMk cId="1168407259" sldId="296"/>
            <ac:spMk id="3" creationId="{AB203A08-C6EA-43A1-AEF2-F20A69D6B34A}"/>
          </ac:spMkLst>
        </pc:spChg>
        <pc:spChg chg="add mod">
          <ac:chgData name="Kira Sampson" userId="ffbcd245-b28b-46d0-af38-a42e7a6c4ddf" providerId="ADAL" clId="{F8D9ECE6-8452-4F89-9304-F751380002D8}" dt="2023-12-08T21:28:52.345" v="493"/>
          <ac:spMkLst>
            <pc:docMk/>
            <pc:sldMk cId="1168407259" sldId="296"/>
            <ac:spMk id="4" creationId="{848EFAAF-C58F-C247-C03F-380CBBF329E5}"/>
          </ac:spMkLst>
        </pc:spChg>
      </pc:sldChg>
      <pc:sldChg chg="addSp modSp add mod">
        <pc:chgData name="Kira Sampson" userId="ffbcd245-b28b-46d0-af38-a42e7a6c4ddf" providerId="ADAL" clId="{F8D9ECE6-8452-4F89-9304-F751380002D8}" dt="2023-12-08T21:29:45.163" v="502"/>
        <pc:sldMkLst>
          <pc:docMk/>
          <pc:sldMk cId="1733010092" sldId="297"/>
        </pc:sldMkLst>
        <pc:spChg chg="add mod">
          <ac:chgData name="Kira Sampson" userId="ffbcd245-b28b-46d0-af38-a42e7a6c4ddf" providerId="ADAL" clId="{F8D9ECE6-8452-4F89-9304-F751380002D8}" dt="2023-12-08T21:29:45.163" v="502"/>
          <ac:spMkLst>
            <pc:docMk/>
            <pc:sldMk cId="1733010092" sldId="297"/>
            <ac:spMk id="3" creationId="{F2514A85-F513-56D3-61FC-C2B253333393}"/>
          </ac:spMkLst>
        </pc:spChg>
        <pc:spChg chg="mod">
          <ac:chgData name="Kira Sampson" userId="ffbcd245-b28b-46d0-af38-a42e7a6c4ddf" providerId="ADAL" clId="{F8D9ECE6-8452-4F89-9304-F751380002D8}" dt="2023-12-08T21:29:43.742" v="501" actId="1076"/>
          <ac:spMkLst>
            <pc:docMk/>
            <pc:sldMk cId="1733010092" sldId="297"/>
            <ac:spMk id="5" creationId="{00000000-0000-0000-0000-000000000000}"/>
          </ac:spMkLst>
        </pc:spChg>
        <pc:spChg chg="mod">
          <ac:chgData name="Kira Sampson" userId="ffbcd245-b28b-46d0-af38-a42e7a6c4ddf" providerId="ADAL" clId="{F8D9ECE6-8452-4F89-9304-F751380002D8}" dt="2023-12-08T21:29:10.083" v="494" actId="1076"/>
          <ac:spMkLst>
            <pc:docMk/>
            <pc:sldMk cId="1733010092" sldId="297"/>
            <ac:spMk id="6" creationId="{00000000-0000-0000-0000-000000000000}"/>
          </ac:spMkLst>
        </pc:spChg>
        <pc:spChg chg="mod">
          <ac:chgData name="Kira Sampson" userId="ffbcd245-b28b-46d0-af38-a42e7a6c4ddf" providerId="ADAL" clId="{F8D9ECE6-8452-4F89-9304-F751380002D8}" dt="2023-12-08T21:29:15.923" v="495" actId="1076"/>
          <ac:spMkLst>
            <pc:docMk/>
            <pc:sldMk cId="1733010092" sldId="297"/>
            <ac:spMk id="7" creationId="{00000000-0000-0000-0000-000000000000}"/>
          </ac:spMkLst>
        </pc:spChg>
        <pc:spChg chg="mod">
          <ac:chgData name="Kira Sampson" userId="ffbcd245-b28b-46d0-af38-a42e7a6c4ddf" providerId="ADAL" clId="{F8D9ECE6-8452-4F89-9304-F751380002D8}" dt="2023-12-08T21:29:40.262" v="500" actId="1076"/>
          <ac:spMkLst>
            <pc:docMk/>
            <pc:sldMk cId="1733010092" sldId="297"/>
            <ac:spMk id="15" creationId="{00000000-0000-0000-0000-000000000000}"/>
          </ac:spMkLst>
        </pc:spChg>
        <pc:spChg chg="mod">
          <ac:chgData name="Kira Sampson" userId="ffbcd245-b28b-46d0-af38-a42e7a6c4ddf" providerId="ADAL" clId="{F8D9ECE6-8452-4F89-9304-F751380002D8}" dt="2023-12-08T21:29:24.300" v="497" actId="1076"/>
          <ac:spMkLst>
            <pc:docMk/>
            <pc:sldMk cId="1733010092" sldId="297"/>
            <ac:spMk id="16" creationId="{00000000-0000-0000-0000-000000000000}"/>
          </ac:spMkLst>
        </pc:spChg>
        <pc:spChg chg="mod">
          <ac:chgData name="Kira Sampson" userId="ffbcd245-b28b-46d0-af38-a42e7a6c4ddf" providerId="ADAL" clId="{F8D9ECE6-8452-4F89-9304-F751380002D8}" dt="2023-12-08T21:29:35.638" v="499" actId="20577"/>
          <ac:spMkLst>
            <pc:docMk/>
            <pc:sldMk cId="1733010092" sldId="297"/>
            <ac:spMk id="17" creationId="{00000000-0000-0000-0000-000000000000}"/>
          </ac:spMkLst>
        </pc:spChg>
        <pc:spChg chg="mod">
          <ac:chgData name="Kira Sampson" userId="ffbcd245-b28b-46d0-af38-a42e7a6c4ddf" providerId="ADAL" clId="{F8D9ECE6-8452-4F89-9304-F751380002D8}" dt="2023-12-08T21:29:10.083" v="494" actId="1076"/>
          <ac:spMkLst>
            <pc:docMk/>
            <pc:sldMk cId="1733010092" sldId="297"/>
            <ac:spMk id="24" creationId="{00000000-0000-0000-0000-000000000000}"/>
          </ac:spMkLst>
        </pc:spChg>
        <pc:spChg chg="mod">
          <ac:chgData name="Kira Sampson" userId="ffbcd245-b28b-46d0-af38-a42e7a6c4ddf" providerId="ADAL" clId="{F8D9ECE6-8452-4F89-9304-F751380002D8}" dt="2023-12-08T21:29:10.083" v="494" actId="1076"/>
          <ac:spMkLst>
            <pc:docMk/>
            <pc:sldMk cId="1733010092" sldId="297"/>
            <ac:spMk id="25" creationId="{00000000-0000-0000-0000-000000000000}"/>
          </ac:spMkLst>
        </pc:spChg>
        <pc:picChg chg="mod">
          <ac:chgData name="Kira Sampson" userId="ffbcd245-b28b-46d0-af38-a42e7a6c4ddf" providerId="ADAL" clId="{F8D9ECE6-8452-4F89-9304-F751380002D8}" dt="2023-12-08T21:29:10.083" v="494" actId="1076"/>
          <ac:picMkLst>
            <pc:docMk/>
            <pc:sldMk cId="1733010092" sldId="297"/>
            <ac:picMk id="4" creationId="{00000000-0000-0000-0000-000000000000}"/>
          </ac:picMkLst>
        </pc:picChg>
        <pc:picChg chg="mod">
          <ac:chgData name="Kira Sampson" userId="ffbcd245-b28b-46d0-af38-a42e7a6c4ddf" providerId="ADAL" clId="{F8D9ECE6-8452-4F89-9304-F751380002D8}" dt="2023-12-08T21:29:19.507" v="496" actId="1076"/>
          <ac:picMkLst>
            <pc:docMk/>
            <pc:sldMk cId="1733010092" sldId="297"/>
            <ac:picMk id="8" creationId="{00000000-0000-0000-0000-000000000000}"/>
          </ac:picMkLst>
        </pc:picChg>
      </pc:sldChg>
      <pc:sldChg chg="addSp modSp add mod">
        <pc:chgData name="Kira Sampson" userId="ffbcd245-b28b-46d0-af38-a42e7a6c4ddf" providerId="ADAL" clId="{F8D9ECE6-8452-4F89-9304-F751380002D8}" dt="2023-12-08T21:29:47.701" v="503"/>
        <pc:sldMkLst>
          <pc:docMk/>
          <pc:sldMk cId="971648641" sldId="298"/>
        </pc:sldMkLst>
        <pc:spChg chg="add mod">
          <ac:chgData name="Kira Sampson" userId="ffbcd245-b28b-46d0-af38-a42e7a6c4ddf" providerId="ADAL" clId="{F8D9ECE6-8452-4F89-9304-F751380002D8}" dt="2023-12-08T21:29:47.701" v="503"/>
          <ac:spMkLst>
            <pc:docMk/>
            <pc:sldMk cId="971648641" sldId="298"/>
            <ac:spMk id="2" creationId="{74EA4997-C786-397B-9905-5540C4E60B3D}"/>
          </ac:spMkLst>
        </pc:spChg>
        <pc:spChg chg="mod">
          <ac:chgData name="Kira Sampson" userId="ffbcd245-b28b-46d0-af38-a42e7a6c4ddf" providerId="ADAL" clId="{F8D9ECE6-8452-4F89-9304-F751380002D8}" dt="2023-12-08T21:20:19.656" v="414" actId="27636"/>
          <ac:spMkLst>
            <pc:docMk/>
            <pc:sldMk cId="971648641" sldId="298"/>
            <ac:spMk id="5" creationId="{00000000-0000-0000-0000-000000000000}"/>
          </ac:spMkLst>
        </pc:spChg>
      </pc:sldChg>
      <pc:sldChg chg="addSp modSp add">
        <pc:chgData name="Kira Sampson" userId="ffbcd245-b28b-46d0-af38-a42e7a6c4ddf" providerId="ADAL" clId="{F8D9ECE6-8452-4F89-9304-F751380002D8}" dt="2023-12-08T21:29:50.291" v="504"/>
        <pc:sldMkLst>
          <pc:docMk/>
          <pc:sldMk cId="492410583" sldId="299"/>
        </pc:sldMkLst>
        <pc:spChg chg="add mod">
          <ac:chgData name="Kira Sampson" userId="ffbcd245-b28b-46d0-af38-a42e7a6c4ddf" providerId="ADAL" clId="{F8D9ECE6-8452-4F89-9304-F751380002D8}" dt="2023-12-08T21:29:50.291" v="504"/>
          <ac:spMkLst>
            <pc:docMk/>
            <pc:sldMk cId="492410583" sldId="299"/>
            <ac:spMk id="4" creationId="{A0F80AA6-7DB1-B341-BCB8-B176634BC762}"/>
          </ac:spMkLst>
        </pc:spChg>
      </pc:sldChg>
      <pc:sldChg chg="addSp delSp modSp add mod">
        <pc:chgData name="Kira Sampson" userId="ffbcd245-b28b-46d0-af38-a42e7a6c4ddf" providerId="ADAL" clId="{F8D9ECE6-8452-4F89-9304-F751380002D8}" dt="2023-12-08T21:30:10.010" v="512" actId="1076"/>
        <pc:sldMkLst>
          <pc:docMk/>
          <pc:sldMk cId="1600555250" sldId="300"/>
        </pc:sldMkLst>
        <pc:spChg chg="add del mod">
          <ac:chgData name="Kira Sampson" userId="ffbcd245-b28b-46d0-af38-a42e7a6c4ddf" providerId="ADAL" clId="{F8D9ECE6-8452-4F89-9304-F751380002D8}" dt="2023-12-08T21:30:04.362" v="510"/>
          <ac:spMkLst>
            <pc:docMk/>
            <pc:sldMk cId="1600555250" sldId="300"/>
            <ac:spMk id="5" creationId="{4D4A15D1-9371-E21B-AE1C-52798F590D8B}"/>
          </ac:spMkLst>
        </pc:spChg>
        <pc:spChg chg="add mod">
          <ac:chgData name="Kira Sampson" userId="ffbcd245-b28b-46d0-af38-a42e7a6c4ddf" providerId="ADAL" clId="{F8D9ECE6-8452-4F89-9304-F751380002D8}" dt="2023-12-08T21:30:10.010" v="512" actId="1076"/>
          <ac:spMkLst>
            <pc:docMk/>
            <pc:sldMk cId="1600555250" sldId="300"/>
            <ac:spMk id="7" creationId="{C7FC49FA-2436-AD7B-F7DF-08B4FE67AAF7}"/>
          </ac:spMkLst>
        </pc:spChg>
      </pc:sldChg>
      <pc:sldChg chg="addSp modSp add mod">
        <pc:chgData name="Kira Sampson" userId="ffbcd245-b28b-46d0-af38-a42e7a6c4ddf" providerId="ADAL" clId="{F8D9ECE6-8452-4F89-9304-F751380002D8}" dt="2023-12-08T21:30:19.294" v="514" actId="1076"/>
        <pc:sldMkLst>
          <pc:docMk/>
          <pc:sldMk cId="3105578877" sldId="301"/>
        </pc:sldMkLst>
        <pc:spChg chg="add mod">
          <ac:chgData name="Kira Sampson" userId="ffbcd245-b28b-46d0-af38-a42e7a6c4ddf" providerId="ADAL" clId="{F8D9ECE6-8452-4F89-9304-F751380002D8}" dt="2023-12-08T21:30:19.294" v="514" actId="1076"/>
          <ac:spMkLst>
            <pc:docMk/>
            <pc:sldMk cId="3105578877" sldId="301"/>
            <ac:spMk id="6" creationId="{3F6A1871-3AB0-282F-9113-7B6238CEE890}"/>
          </ac:spMkLst>
        </pc:spChg>
      </pc:sldChg>
      <pc:sldChg chg="addSp modSp add mod">
        <pc:chgData name="Kira Sampson" userId="ffbcd245-b28b-46d0-af38-a42e7a6c4ddf" providerId="ADAL" clId="{F8D9ECE6-8452-4F89-9304-F751380002D8}" dt="2023-12-08T21:30:43.249" v="522" actId="1076"/>
        <pc:sldMkLst>
          <pc:docMk/>
          <pc:sldMk cId="80529498" sldId="302"/>
        </pc:sldMkLst>
        <pc:spChg chg="add mod">
          <ac:chgData name="Kira Sampson" userId="ffbcd245-b28b-46d0-af38-a42e7a6c4ddf" providerId="ADAL" clId="{F8D9ECE6-8452-4F89-9304-F751380002D8}" dt="2023-12-08T21:30:43.249" v="522" actId="1076"/>
          <ac:spMkLst>
            <pc:docMk/>
            <pc:sldMk cId="80529498" sldId="302"/>
            <ac:spMk id="4" creationId="{EA41D73B-8D76-7B74-787E-0BA8835F8B92}"/>
          </ac:spMkLst>
        </pc:spChg>
        <pc:spChg chg="mod">
          <ac:chgData name="Kira Sampson" userId="ffbcd245-b28b-46d0-af38-a42e7a6c4ddf" providerId="ADAL" clId="{F8D9ECE6-8452-4F89-9304-F751380002D8}" dt="2023-12-08T21:30:24.278" v="516" actId="1076"/>
          <ac:spMkLst>
            <pc:docMk/>
            <pc:sldMk cId="80529498" sldId="302"/>
            <ac:spMk id="15" creationId="{9F1346C9-1409-4ABD-B762-342E99E78AAC}"/>
          </ac:spMkLst>
        </pc:spChg>
        <pc:grpChg chg="mod">
          <ac:chgData name="Kira Sampson" userId="ffbcd245-b28b-46d0-af38-a42e7a6c4ddf" providerId="ADAL" clId="{F8D9ECE6-8452-4F89-9304-F751380002D8}" dt="2023-12-08T21:30:32.783" v="520" actId="1076"/>
          <ac:grpSpMkLst>
            <pc:docMk/>
            <pc:sldMk cId="80529498" sldId="302"/>
            <ac:grpSpMk id="22" creationId="{035ECB2F-2DBF-4EFD-8BE7-105DBAE16E99}"/>
          </ac:grpSpMkLst>
        </pc:grpChg>
      </pc:sldChg>
      <pc:sldChg chg="addSp modSp add">
        <pc:chgData name="Kira Sampson" userId="ffbcd245-b28b-46d0-af38-a42e7a6c4ddf" providerId="ADAL" clId="{F8D9ECE6-8452-4F89-9304-F751380002D8}" dt="2023-12-08T21:30:46.138" v="523"/>
        <pc:sldMkLst>
          <pc:docMk/>
          <pc:sldMk cId="3603361265" sldId="303"/>
        </pc:sldMkLst>
        <pc:spChg chg="add mod">
          <ac:chgData name="Kira Sampson" userId="ffbcd245-b28b-46d0-af38-a42e7a6c4ddf" providerId="ADAL" clId="{F8D9ECE6-8452-4F89-9304-F751380002D8}" dt="2023-12-08T21:30:46.138" v="523"/>
          <ac:spMkLst>
            <pc:docMk/>
            <pc:sldMk cId="3603361265" sldId="303"/>
            <ac:spMk id="3" creationId="{9B6FB8E1-86B5-B2AB-9002-22A45495FDAD}"/>
          </ac:spMkLst>
        </pc:spChg>
      </pc:sldChg>
      <pc:sldChg chg="addSp modSp add">
        <pc:chgData name="Kira Sampson" userId="ffbcd245-b28b-46d0-af38-a42e7a6c4ddf" providerId="ADAL" clId="{F8D9ECE6-8452-4F89-9304-F751380002D8}" dt="2023-12-08T21:30:48.411" v="524"/>
        <pc:sldMkLst>
          <pc:docMk/>
          <pc:sldMk cId="3786103163" sldId="304"/>
        </pc:sldMkLst>
        <pc:spChg chg="add mod">
          <ac:chgData name="Kira Sampson" userId="ffbcd245-b28b-46d0-af38-a42e7a6c4ddf" providerId="ADAL" clId="{F8D9ECE6-8452-4F89-9304-F751380002D8}" dt="2023-12-08T21:30:48.411" v="524"/>
          <ac:spMkLst>
            <pc:docMk/>
            <pc:sldMk cId="3786103163" sldId="304"/>
            <ac:spMk id="3" creationId="{DC4A3133-0523-1A34-8605-AC8B98EB5124}"/>
          </ac:spMkLst>
        </pc:spChg>
      </pc:sldChg>
      <pc:sldChg chg="addSp modSp add">
        <pc:chgData name="Kira Sampson" userId="ffbcd245-b28b-46d0-af38-a42e7a6c4ddf" providerId="ADAL" clId="{F8D9ECE6-8452-4F89-9304-F751380002D8}" dt="2023-12-08T21:30:51.118" v="525"/>
        <pc:sldMkLst>
          <pc:docMk/>
          <pc:sldMk cId="724338911" sldId="305"/>
        </pc:sldMkLst>
        <pc:spChg chg="add mod">
          <ac:chgData name="Kira Sampson" userId="ffbcd245-b28b-46d0-af38-a42e7a6c4ddf" providerId="ADAL" clId="{F8D9ECE6-8452-4F89-9304-F751380002D8}" dt="2023-12-08T21:30:51.118" v="525"/>
          <ac:spMkLst>
            <pc:docMk/>
            <pc:sldMk cId="724338911" sldId="305"/>
            <ac:spMk id="3" creationId="{CA81E8E3-BEE1-5527-C8E5-D15B85B2EB24}"/>
          </ac:spMkLst>
        </pc:spChg>
      </pc:sldChg>
      <pc:sldChg chg="addSp modSp add mod">
        <pc:chgData name="Kira Sampson" userId="ffbcd245-b28b-46d0-af38-a42e7a6c4ddf" providerId="ADAL" clId="{F8D9ECE6-8452-4F89-9304-F751380002D8}" dt="2023-12-08T21:31:01.290" v="528" actId="1076"/>
        <pc:sldMkLst>
          <pc:docMk/>
          <pc:sldMk cId="2047478035" sldId="306"/>
        </pc:sldMkLst>
        <pc:spChg chg="add mod">
          <ac:chgData name="Kira Sampson" userId="ffbcd245-b28b-46d0-af38-a42e7a6c4ddf" providerId="ADAL" clId="{F8D9ECE6-8452-4F89-9304-F751380002D8}" dt="2023-12-08T21:31:01.290" v="528" actId="1076"/>
          <ac:spMkLst>
            <pc:docMk/>
            <pc:sldMk cId="2047478035" sldId="306"/>
            <ac:spMk id="4" creationId="{9D2092D8-B28C-3FFB-BD94-78EB180D25D3}"/>
          </ac:spMkLst>
        </pc:spChg>
      </pc:sldChg>
      <pc:sldChg chg="addSp modSp add mod">
        <pc:chgData name="Kira Sampson" userId="ffbcd245-b28b-46d0-af38-a42e7a6c4ddf" providerId="ADAL" clId="{F8D9ECE6-8452-4F89-9304-F751380002D8}" dt="2023-12-08T21:31:27.833" v="535" actId="1076"/>
        <pc:sldMkLst>
          <pc:docMk/>
          <pc:sldMk cId="2958810800" sldId="307"/>
        </pc:sldMkLst>
        <pc:spChg chg="mod">
          <ac:chgData name="Kira Sampson" userId="ffbcd245-b28b-46d0-af38-a42e7a6c4ddf" providerId="ADAL" clId="{F8D9ECE6-8452-4F89-9304-F751380002D8}" dt="2023-12-08T21:31:11.076" v="530" actId="1076"/>
          <ac:spMkLst>
            <pc:docMk/>
            <pc:sldMk cId="2958810800" sldId="307"/>
            <ac:spMk id="2" creationId="{54A5D214-413C-4A1A-A98C-3DE860CBADCD}"/>
          </ac:spMkLst>
        </pc:spChg>
        <pc:spChg chg="add mod">
          <ac:chgData name="Kira Sampson" userId="ffbcd245-b28b-46d0-af38-a42e7a6c4ddf" providerId="ADAL" clId="{F8D9ECE6-8452-4F89-9304-F751380002D8}" dt="2023-12-08T21:31:27.833" v="535" actId="1076"/>
          <ac:spMkLst>
            <pc:docMk/>
            <pc:sldMk cId="2958810800" sldId="307"/>
            <ac:spMk id="7" creationId="{DC6CD701-B912-E2F9-681C-4E7B11CFB836}"/>
          </ac:spMkLst>
        </pc:spChg>
        <pc:spChg chg="mod">
          <ac:chgData name="Kira Sampson" userId="ffbcd245-b28b-46d0-af38-a42e7a6c4ddf" providerId="ADAL" clId="{F8D9ECE6-8452-4F89-9304-F751380002D8}" dt="2023-12-08T21:31:19.615" v="533" actId="255"/>
          <ac:spMkLst>
            <pc:docMk/>
            <pc:sldMk cId="2958810800" sldId="307"/>
            <ac:spMk id="12" creationId="{B3578FED-A923-4A73-B718-3CB249915598}"/>
          </ac:spMkLst>
        </pc:spChg>
      </pc:sldChg>
      <pc:sldChg chg="addSp modSp add mod">
        <pc:chgData name="Kira Sampson" userId="ffbcd245-b28b-46d0-af38-a42e7a6c4ddf" providerId="ADAL" clId="{F8D9ECE6-8452-4F89-9304-F751380002D8}" dt="2023-12-08T21:31:40.555" v="537" actId="1076"/>
        <pc:sldMkLst>
          <pc:docMk/>
          <pc:sldMk cId="12305968" sldId="308"/>
        </pc:sldMkLst>
        <pc:spChg chg="add mod">
          <ac:chgData name="Kira Sampson" userId="ffbcd245-b28b-46d0-af38-a42e7a6c4ddf" providerId="ADAL" clId="{F8D9ECE6-8452-4F89-9304-F751380002D8}" dt="2023-12-08T21:31:40.555" v="537" actId="1076"/>
          <ac:spMkLst>
            <pc:docMk/>
            <pc:sldMk cId="12305968" sldId="308"/>
            <ac:spMk id="2" creationId="{DC7D977A-C346-64A3-C111-86E4B5D2603E}"/>
          </ac:spMkLst>
        </pc:spChg>
      </pc:sldChg>
      <pc:sldChg chg="del">
        <pc:chgData name="Kira Sampson" userId="ffbcd245-b28b-46d0-af38-a42e7a6c4ddf" providerId="ADAL" clId="{F8D9ECE6-8452-4F89-9304-F751380002D8}" dt="2023-12-08T21:17:51.785" v="377" actId="47"/>
        <pc:sldMkLst>
          <pc:docMk/>
          <pc:sldMk cId="944478476" sldId="506"/>
        </pc:sldMkLst>
      </pc:sldChg>
      <pc:sldChg chg="del">
        <pc:chgData name="Kira Sampson" userId="ffbcd245-b28b-46d0-af38-a42e7a6c4ddf" providerId="ADAL" clId="{F8D9ECE6-8452-4F89-9304-F751380002D8}" dt="2023-12-08T21:17:52.449" v="378" actId="47"/>
        <pc:sldMkLst>
          <pc:docMk/>
          <pc:sldMk cId="3981984812" sldId="507"/>
        </pc:sldMkLst>
      </pc:sldChg>
      <pc:sldChg chg="del">
        <pc:chgData name="Kira Sampson" userId="ffbcd245-b28b-46d0-af38-a42e7a6c4ddf" providerId="ADAL" clId="{F8D9ECE6-8452-4F89-9304-F751380002D8}" dt="2023-12-08T21:17:53.089" v="379" actId="47"/>
        <pc:sldMkLst>
          <pc:docMk/>
          <pc:sldMk cId="4265907145" sldId="508"/>
        </pc:sldMkLst>
      </pc:sldChg>
      <pc:sldChg chg="del">
        <pc:chgData name="Kira Sampson" userId="ffbcd245-b28b-46d0-af38-a42e7a6c4ddf" providerId="ADAL" clId="{F8D9ECE6-8452-4F89-9304-F751380002D8}" dt="2023-12-08T21:17:53.484" v="380" actId="47"/>
        <pc:sldMkLst>
          <pc:docMk/>
          <pc:sldMk cId="226881260" sldId="509"/>
        </pc:sldMkLst>
      </pc:sldChg>
      <pc:sldChg chg="del">
        <pc:chgData name="Kira Sampson" userId="ffbcd245-b28b-46d0-af38-a42e7a6c4ddf" providerId="ADAL" clId="{F8D9ECE6-8452-4F89-9304-F751380002D8}" dt="2023-12-08T21:17:53.838" v="381" actId="47"/>
        <pc:sldMkLst>
          <pc:docMk/>
          <pc:sldMk cId="2317188509" sldId="510"/>
        </pc:sldMkLst>
      </pc:sldChg>
      <pc:sldChg chg="del">
        <pc:chgData name="Kira Sampson" userId="ffbcd245-b28b-46d0-af38-a42e7a6c4ddf" providerId="ADAL" clId="{F8D9ECE6-8452-4F89-9304-F751380002D8}" dt="2023-12-08T21:17:54.070" v="382" actId="47"/>
        <pc:sldMkLst>
          <pc:docMk/>
          <pc:sldMk cId="3949928918" sldId="511"/>
        </pc:sldMkLst>
      </pc:sldChg>
      <pc:sldChg chg="del">
        <pc:chgData name="Kira Sampson" userId="ffbcd245-b28b-46d0-af38-a42e7a6c4ddf" providerId="ADAL" clId="{F8D9ECE6-8452-4F89-9304-F751380002D8}" dt="2023-12-08T21:17:54.340" v="383" actId="47"/>
        <pc:sldMkLst>
          <pc:docMk/>
          <pc:sldMk cId="3814795927" sldId="512"/>
        </pc:sldMkLst>
      </pc:sldChg>
      <pc:sldChg chg="del">
        <pc:chgData name="Kira Sampson" userId="ffbcd245-b28b-46d0-af38-a42e7a6c4ddf" providerId="ADAL" clId="{F8D9ECE6-8452-4F89-9304-F751380002D8}" dt="2023-12-08T21:17:54.425" v="384" actId="47"/>
        <pc:sldMkLst>
          <pc:docMk/>
          <pc:sldMk cId="2972056168" sldId="513"/>
        </pc:sldMkLst>
      </pc:sldChg>
      <pc:sldChg chg="del">
        <pc:chgData name="Kira Sampson" userId="ffbcd245-b28b-46d0-af38-a42e7a6c4ddf" providerId="ADAL" clId="{F8D9ECE6-8452-4F89-9304-F751380002D8}" dt="2023-12-08T21:17:54.594" v="385" actId="47"/>
        <pc:sldMkLst>
          <pc:docMk/>
          <pc:sldMk cId="1973252032" sldId="514"/>
        </pc:sldMkLst>
      </pc:sldChg>
      <pc:sldChg chg="del">
        <pc:chgData name="Kira Sampson" userId="ffbcd245-b28b-46d0-af38-a42e7a6c4ddf" providerId="ADAL" clId="{F8D9ECE6-8452-4F89-9304-F751380002D8}" dt="2023-12-08T21:17:54.794" v="386" actId="47"/>
        <pc:sldMkLst>
          <pc:docMk/>
          <pc:sldMk cId="1938052611" sldId="515"/>
        </pc:sldMkLst>
      </pc:sldChg>
      <pc:sldChg chg="del">
        <pc:chgData name="Kira Sampson" userId="ffbcd245-b28b-46d0-af38-a42e7a6c4ddf" providerId="ADAL" clId="{F8D9ECE6-8452-4F89-9304-F751380002D8}" dt="2023-12-08T21:17:54.988" v="387" actId="47"/>
        <pc:sldMkLst>
          <pc:docMk/>
          <pc:sldMk cId="3013588075" sldId="516"/>
        </pc:sldMkLst>
      </pc:sldChg>
      <pc:sldChg chg="del">
        <pc:chgData name="Kira Sampson" userId="ffbcd245-b28b-46d0-af38-a42e7a6c4ddf" providerId="ADAL" clId="{F8D9ECE6-8452-4F89-9304-F751380002D8}" dt="2023-12-08T21:17:55.173" v="388" actId="47"/>
        <pc:sldMkLst>
          <pc:docMk/>
          <pc:sldMk cId="1866787593" sldId="517"/>
        </pc:sldMkLst>
      </pc:sldChg>
      <pc:sldChg chg="del">
        <pc:chgData name="Kira Sampson" userId="ffbcd245-b28b-46d0-af38-a42e7a6c4ddf" providerId="ADAL" clId="{F8D9ECE6-8452-4F89-9304-F751380002D8}" dt="2023-12-08T21:17:55.358" v="389" actId="47"/>
        <pc:sldMkLst>
          <pc:docMk/>
          <pc:sldMk cId="2354027311" sldId="518"/>
        </pc:sldMkLst>
      </pc:sldChg>
      <pc:sldChg chg="del">
        <pc:chgData name="Kira Sampson" userId="ffbcd245-b28b-46d0-af38-a42e7a6c4ddf" providerId="ADAL" clId="{F8D9ECE6-8452-4F89-9304-F751380002D8}" dt="2023-12-08T21:17:56.946" v="398" actId="47"/>
        <pc:sldMkLst>
          <pc:docMk/>
          <pc:sldMk cId="2214904941" sldId="519"/>
        </pc:sldMkLst>
      </pc:sldChg>
      <pc:sldChg chg="del">
        <pc:chgData name="Kira Sampson" userId="ffbcd245-b28b-46d0-af38-a42e7a6c4ddf" providerId="ADAL" clId="{F8D9ECE6-8452-4F89-9304-F751380002D8}" dt="2023-12-08T21:17:57.132" v="399" actId="47"/>
        <pc:sldMkLst>
          <pc:docMk/>
          <pc:sldMk cId="1213275781" sldId="520"/>
        </pc:sldMkLst>
      </pc:sldChg>
      <pc:sldChg chg="del">
        <pc:chgData name="Kira Sampson" userId="ffbcd245-b28b-46d0-af38-a42e7a6c4ddf" providerId="ADAL" clId="{F8D9ECE6-8452-4F89-9304-F751380002D8}" dt="2023-12-08T21:17:57.300" v="400" actId="47"/>
        <pc:sldMkLst>
          <pc:docMk/>
          <pc:sldMk cId="1540220149" sldId="521"/>
        </pc:sldMkLst>
      </pc:sldChg>
      <pc:sldChg chg="del">
        <pc:chgData name="Kira Sampson" userId="ffbcd245-b28b-46d0-af38-a42e7a6c4ddf" providerId="ADAL" clId="{F8D9ECE6-8452-4F89-9304-F751380002D8}" dt="2023-12-08T21:17:57.501" v="401" actId="47"/>
        <pc:sldMkLst>
          <pc:docMk/>
          <pc:sldMk cId="2478743128" sldId="522"/>
        </pc:sldMkLst>
      </pc:sldChg>
      <pc:sldChg chg="del">
        <pc:chgData name="Kira Sampson" userId="ffbcd245-b28b-46d0-af38-a42e7a6c4ddf" providerId="ADAL" clId="{F8D9ECE6-8452-4F89-9304-F751380002D8}" dt="2023-12-08T21:17:57.701" v="402" actId="47"/>
        <pc:sldMkLst>
          <pc:docMk/>
          <pc:sldMk cId="1296311947" sldId="523"/>
        </pc:sldMkLst>
      </pc:sldChg>
      <pc:sldChg chg="del">
        <pc:chgData name="Kira Sampson" userId="ffbcd245-b28b-46d0-af38-a42e7a6c4ddf" providerId="ADAL" clId="{F8D9ECE6-8452-4F89-9304-F751380002D8}" dt="2023-12-08T21:17:57.913" v="403" actId="47"/>
        <pc:sldMkLst>
          <pc:docMk/>
          <pc:sldMk cId="3598644164" sldId="524"/>
        </pc:sldMkLst>
      </pc:sldChg>
      <pc:sldChg chg="del">
        <pc:chgData name="Kira Sampson" userId="ffbcd245-b28b-46d0-af38-a42e7a6c4ddf" providerId="ADAL" clId="{F8D9ECE6-8452-4F89-9304-F751380002D8}" dt="2023-12-08T21:17:58.119" v="404" actId="47"/>
        <pc:sldMkLst>
          <pc:docMk/>
          <pc:sldMk cId="4143181655" sldId="525"/>
        </pc:sldMkLst>
      </pc:sldChg>
      <pc:sldChg chg="del">
        <pc:chgData name="Kira Sampson" userId="ffbcd245-b28b-46d0-af38-a42e7a6c4ddf" providerId="ADAL" clId="{F8D9ECE6-8452-4F89-9304-F751380002D8}" dt="2023-12-08T21:17:58.303" v="405" actId="47"/>
        <pc:sldMkLst>
          <pc:docMk/>
          <pc:sldMk cId="2057180498" sldId="526"/>
        </pc:sldMkLst>
      </pc:sldChg>
      <pc:sldChg chg="del">
        <pc:chgData name="Kira Sampson" userId="ffbcd245-b28b-46d0-af38-a42e7a6c4ddf" providerId="ADAL" clId="{F8D9ECE6-8452-4F89-9304-F751380002D8}" dt="2023-12-08T21:17:59.084" v="406" actId="47"/>
        <pc:sldMkLst>
          <pc:docMk/>
          <pc:sldMk cId="2639070742" sldId="527"/>
        </pc:sldMkLst>
      </pc:sldChg>
      <pc:sldChg chg="del">
        <pc:chgData name="Kira Sampson" userId="ffbcd245-b28b-46d0-af38-a42e7a6c4ddf" providerId="ADAL" clId="{F8D9ECE6-8452-4F89-9304-F751380002D8}" dt="2023-12-08T21:17:55.559" v="390" actId="47"/>
        <pc:sldMkLst>
          <pc:docMk/>
          <pc:sldMk cId="904517126" sldId="528"/>
        </pc:sldMkLst>
      </pc:sldChg>
      <pc:sldChg chg="del">
        <pc:chgData name="Kira Sampson" userId="ffbcd245-b28b-46d0-af38-a42e7a6c4ddf" providerId="ADAL" clId="{F8D9ECE6-8452-4F89-9304-F751380002D8}" dt="2023-12-08T21:17:55.728" v="391" actId="47"/>
        <pc:sldMkLst>
          <pc:docMk/>
          <pc:sldMk cId="3060304998" sldId="529"/>
        </pc:sldMkLst>
      </pc:sldChg>
      <pc:sldChg chg="del">
        <pc:chgData name="Kira Sampson" userId="ffbcd245-b28b-46d0-af38-a42e7a6c4ddf" providerId="ADAL" clId="{F8D9ECE6-8452-4F89-9304-F751380002D8}" dt="2023-12-08T21:17:55.928" v="392" actId="47"/>
        <pc:sldMkLst>
          <pc:docMk/>
          <pc:sldMk cId="1699146522" sldId="530"/>
        </pc:sldMkLst>
      </pc:sldChg>
      <pc:sldChg chg="del">
        <pc:chgData name="Kira Sampson" userId="ffbcd245-b28b-46d0-af38-a42e7a6c4ddf" providerId="ADAL" clId="{F8D9ECE6-8452-4F89-9304-F751380002D8}" dt="2023-12-08T21:17:56.091" v="393" actId="47"/>
        <pc:sldMkLst>
          <pc:docMk/>
          <pc:sldMk cId="3271039321" sldId="531"/>
        </pc:sldMkLst>
      </pc:sldChg>
      <pc:sldChg chg="del">
        <pc:chgData name="Kira Sampson" userId="ffbcd245-b28b-46d0-af38-a42e7a6c4ddf" providerId="ADAL" clId="{F8D9ECE6-8452-4F89-9304-F751380002D8}" dt="2023-12-08T21:17:56.260" v="394" actId="47"/>
        <pc:sldMkLst>
          <pc:docMk/>
          <pc:sldMk cId="2088945635" sldId="532"/>
        </pc:sldMkLst>
      </pc:sldChg>
      <pc:sldChg chg="del">
        <pc:chgData name="Kira Sampson" userId="ffbcd245-b28b-46d0-af38-a42e7a6c4ddf" providerId="ADAL" clId="{F8D9ECE6-8452-4F89-9304-F751380002D8}" dt="2023-12-08T21:17:56.615" v="396" actId="47"/>
        <pc:sldMkLst>
          <pc:docMk/>
          <pc:sldMk cId="4229188758" sldId="533"/>
        </pc:sldMkLst>
      </pc:sldChg>
      <pc:sldChg chg="del">
        <pc:chgData name="Kira Sampson" userId="ffbcd245-b28b-46d0-af38-a42e7a6c4ddf" providerId="ADAL" clId="{F8D9ECE6-8452-4F89-9304-F751380002D8}" dt="2023-12-08T21:17:56.430" v="395" actId="47"/>
        <pc:sldMkLst>
          <pc:docMk/>
          <pc:sldMk cId="3053899798" sldId="534"/>
        </pc:sldMkLst>
      </pc:sldChg>
      <pc:sldChg chg="del">
        <pc:chgData name="Kira Sampson" userId="ffbcd245-b28b-46d0-af38-a42e7a6c4ddf" providerId="ADAL" clId="{F8D9ECE6-8452-4F89-9304-F751380002D8}" dt="2023-12-08T21:17:56.777" v="397" actId="47"/>
        <pc:sldMkLst>
          <pc:docMk/>
          <pc:sldMk cId="2378409313" sldId="535"/>
        </pc:sldMkLst>
      </pc:sldChg>
      <pc:sldMasterChg chg="del delSldLayout">
        <pc:chgData name="Kira Sampson" userId="ffbcd245-b28b-46d0-af38-a42e7a6c4ddf" providerId="ADAL" clId="{F8D9ECE6-8452-4F89-9304-F751380002D8}" dt="2023-12-08T21:17:56.777" v="397" actId="47"/>
        <pc:sldMasterMkLst>
          <pc:docMk/>
          <pc:sldMasterMk cId="2749244590" sldId="2147483648"/>
        </pc:sldMasterMkLst>
        <pc:sldLayoutChg chg="del">
          <pc:chgData name="Kira Sampson" userId="ffbcd245-b28b-46d0-af38-a42e7a6c4ddf" providerId="ADAL" clId="{F8D9ECE6-8452-4F89-9304-F751380002D8}" dt="2023-12-08T21:17:56.777" v="397" actId="47"/>
          <pc:sldLayoutMkLst>
            <pc:docMk/>
            <pc:sldMasterMk cId="2749244590" sldId="2147483648"/>
            <pc:sldLayoutMk cId="2963830662" sldId="2147483649"/>
          </pc:sldLayoutMkLst>
        </pc:sldLayoutChg>
        <pc:sldLayoutChg chg="del">
          <pc:chgData name="Kira Sampson" userId="ffbcd245-b28b-46d0-af38-a42e7a6c4ddf" providerId="ADAL" clId="{F8D9ECE6-8452-4F89-9304-F751380002D8}" dt="2023-12-08T21:17:56.777" v="397" actId="47"/>
          <pc:sldLayoutMkLst>
            <pc:docMk/>
            <pc:sldMasterMk cId="2749244590" sldId="2147483648"/>
            <pc:sldLayoutMk cId="594256562" sldId="2147483650"/>
          </pc:sldLayoutMkLst>
        </pc:sldLayoutChg>
        <pc:sldLayoutChg chg="del">
          <pc:chgData name="Kira Sampson" userId="ffbcd245-b28b-46d0-af38-a42e7a6c4ddf" providerId="ADAL" clId="{F8D9ECE6-8452-4F89-9304-F751380002D8}" dt="2023-12-08T21:17:56.777" v="397" actId="47"/>
          <pc:sldLayoutMkLst>
            <pc:docMk/>
            <pc:sldMasterMk cId="2749244590" sldId="2147483648"/>
            <pc:sldLayoutMk cId="3010181084" sldId="2147483651"/>
          </pc:sldLayoutMkLst>
        </pc:sldLayoutChg>
        <pc:sldLayoutChg chg="del">
          <pc:chgData name="Kira Sampson" userId="ffbcd245-b28b-46d0-af38-a42e7a6c4ddf" providerId="ADAL" clId="{F8D9ECE6-8452-4F89-9304-F751380002D8}" dt="2023-12-08T21:17:56.777" v="397" actId="47"/>
          <pc:sldLayoutMkLst>
            <pc:docMk/>
            <pc:sldMasterMk cId="2749244590" sldId="2147483648"/>
            <pc:sldLayoutMk cId="801340375" sldId="2147483652"/>
          </pc:sldLayoutMkLst>
        </pc:sldLayoutChg>
        <pc:sldLayoutChg chg="del">
          <pc:chgData name="Kira Sampson" userId="ffbcd245-b28b-46d0-af38-a42e7a6c4ddf" providerId="ADAL" clId="{F8D9ECE6-8452-4F89-9304-F751380002D8}" dt="2023-12-08T21:17:56.777" v="397" actId="47"/>
          <pc:sldLayoutMkLst>
            <pc:docMk/>
            <pc:sldMasterMk cId="2749244590" sldId="2147483648"/>
            <pc:sldLayoutMk cId="2409010416" sldId="2147483653"/>
          </pc:sldLayoutMkLst>
        </pc:sldLayoutChg>
        <pc:sldLayoutChg chg="del">
          <pc:chgData name="Kira Sampson" userId="ffbcd245-b28b-46d0-af38-a42e7a6c4ddf" providerId="ADAL" clId="{F8D9ECE6-8452-4F89-9304-F751380002D8}" dt="2023-12-08T21:17:56.777" v="397" actId="47"/>
          <pc:sldLayoutMkLst>
            <pc:docMk/>
            <pc:sldMasterMk cId="2749244590" sldId="2147483648"/>
            <pc:sldLayoutMk cId="1887988183" sldId="2147483654"/>
          </pc:sldLayoutMkLst>
        </pc:sldLayoutChg>
        <pc:sldLayoutChg chg="del">
          <pc:chgData name="Kira Sampson" userId="ffbcd245-b28b-46d0-af38-a42e7a6c4ddf" providerId="ADAL" clId="{F8D9ECE6-8452-4F89-9304-F751380002D8}" dt="2023-12-08T21:17:56.777" v="397" actId="47"/>
          <pc:sldLayoutMkLst>
            <pc:docMk/>
            <pc:sldMasterMk cId="2749244590" sldId="2147483648"/>
            <pc:sldLayoutMk cId="3672894464" sldId="2147483655"/>
          </pc:sldLayoutMkLst>
        </pc:sldLayoutChg>
        <pc:sldLayoutChg chg="del">
          <pc:chgData name="Kira Sampson" userId="ffbcd245-b28b-46d0-af38-a42e7a6c4ddf" providerId="ADAL" clId="{F8D9ECE6-8452-4F89-9304-F751380002D8}" dt="2023-12-08T21:17:56.777" v="397" actId="47"/>
          <pc:sldLayoutMkLst>
            <pc:docMk/>
            <pc:sldMasterMk cId="2749244590" sldId="2147483648"/>
            <pc:sldLayoutMk cId="2552682699" sldId="2147483656"/>
          </pc:sldLayoutMkLst>
        </pc:sldLayoutChg>
        <pc:sldLayoutChg chg="del">
          <pc:chgData name="Kira Sampson" userId="ffbcd245-b28b-46d0-af38-a42e7a6c4ddf" providerId="ADAL" clId="{F8D9ECE6-8452-4F89-9304-F751380002D8}" dt="2023-12-08T21:17:56.777" v="397" actId="47"/>
          <pc:sldLayoutMkLst>
            <pc:docMk/>
            <pc:sldMasterMk cId="2749244590" sldId="2147483648"/>
            <pc:sldLayoutMk cId="1446128296" sldId="2147483657"/>
          </pc:sldLayoutMkLst>
        </pc:sldLayoutChg>
        <pc:sldLayoutChg chg="del">
          <pc:chgData name="Kira Sampson" userId="ffbcd245-b28b-46d0-af38-a42e7a6c4ddf" providerId="ADAL" clId="{F8D9ECE6-8452-4F89-9304-F751380002D8}" dt="2023-12-08T21:17:56.777" v="397" actId="47"/>
          <pc:sldLayoutMkLst>
            <pc:docMk/>
            <pc:sldMasterMk cId="2749244590" sldId="2147483648"/>
            <pc:sldLayoutMk cId="803483585" sldId="2147483658"/>
          </pc:sldLayoutMkLst>
        </pc:sldLayoutChg>
        <pc:sldLayoutChg chg="del">
          <pc:chgData name="Kira Sampson" userId="ffbcd245-b28b-46d0-af38-a42e7a6c4ddf" providerId="ADAL" clId="{F8D9ECE6-8452-4F89-9304-F751380002D8}" dt="2023-12-08T21:17:56.777" v="397" actId="47"/>
          <pc:sldLayoutMkLst>
            <pc:docMk/>
            <pc:sldMasterMk cId="2749244590" sldId="2147483648"/>
            <pc:sldLayoutMk cId="1884172497" sldId="2147483659"/>
          </pc:sldLayoutMkLst>
        </pc:sldLayoutChg>
      </pc:sldMasterChg>
      <pc:sldMasterChg chg="add addSldLayout">
        <pc:chgData name="Kira Sampson" userId="ffbcd245-b28b-46d0-af38-a42e7a6c4ddf" providerId="ADAL" clId="{F8D9ECE6-8452-4F89-9304-F751380002D8}" dt="2023-12-08T21:20:19.478" v="411" actId="27028"/>
        <pc:sldMasterMkLst>
          <pc:docMk/>
          <pc:sldMasterMk cId="4160878919" sldId="2147483648"/>
        </pc:sldMasterMkLst>
        <pc:sldLayoutChg chg="add">
          <pc:chgData name="Kira Sampson" userId="ffbcd245-b28b-46d0-af38-a42e7a6c4ddf" providerId="ADAL" clId="{F8D9ECE6-8452-4F89-9304-F751380002D8}" dt="2023-12-08T21:20:19.478" v="411" actId="27028"/>
          <pc:sldLayoutMkLst>
            <pc:docMk/>
            <pc:sldMasterMk cId="4160878919" sldId="2147483648"/>
            <pc:sldLayoutMk cId="4083588088" sldId="2147483649"/>
          </pc:sldLayoutMkLst>
        </pc:sldLayoutChg>
        <pc:sldLayoutChg chg="add">
          <pc:chgData name="Kira Sampson" userId="ffbcd245-b28b-46d0-af38-a42e7a6c4ddf" providerId="ADAL" clId="{F8D9ECE6-8452-4F89-9304-F751380002D8}" dt="2023-12-08T21:20:19.478" v="411" actId="27028"/>
          <pc:sldLayoutMkLst>
            <pc:docMk/>
            <pc:sldMasterMk cId="4160878919" sldId="2147483648"/>
            <pc:sldLayoutMk cId="3059653573" sldId="2147483650"/>
          </pc:sldLayoutMkLst>
        </pc:sldLayoutChg>
        <pc:sldLayoutChg chg="add">
          <pc:chgData name="Kira Sampson" userId="ffbcd245-b28b-46d0-af38-a42e7a6c4ddf" providerId="ADAL" clId="{F8D9ECE6-8452-4F89-9304-F751380002D8}" dt="2023-12-08T21:20:19.478" v="411" actId="27028"/>
          <pc:sldLayoutMkLst>
            <pc:docMk/>
            <pc:sldMasterMk cId="4160878919" sldId="2147483648"/>
            <pc:sldLayoutMk cId="3862814931" sldId="2147483651"/>
          </pc:sldLayoutMkLst>
        </pc:sldLayoutChg>
        <pc:sldLayoutChg chg="add">
          <pc:chgData name="Kira Sampson" userId="ffbcd245-b28b-46d0-af38-a42e7a6c4ddf" providerId="ADAL" clId="{F8D9ECE6-8452-4F89-9304-F751380002D8}" dt="2023-12-08T21:20:19.478" v="411" actId="27028"/>
          <pc:sldLayoutMkLst>
            <pc:docMk/>
            <pc:sldMasterMk cId="4160878919" sldId="2147483648"/>
            <pc:sldLayoutMk cId="1430273798" sldId="2147483652"/>
          </pc:sldLayoutMkLst>
        </pc:sldLayoutChg>
        <pc:sldLayoutChg chg="add">
          <pc:chgData name="Kira Sampson" userId="ffbcd245-b28b-46d0-af38-a42e7a6c4ddf" providerId="ADAL" clId="{F8D9ECE6-8452-4F89-9304-F751380002D8}" dt="2023-12-08T21:20:19.478" v="411" actId="27028"/>
          <pc:sldLayoutMkLst>
            <pc:docMk/>
            <pc:sldMasterMk cId="4160878919" sldId="2147483648"/>
            <pc:sldLayoutMk cId="3176065366" sldId="2147483653"/>
          </pc:sldLayoutMkLst>
        </pc:sldLayoutChg>
        <pc:sldLayoutChg chg="add">
          <pc:chgData name="Kira Sampson" userId="ffbcd245-b28b-46d0-af38-a42e7a6c4ddf" providerId="ADAL" clId="{F8D9ECE6-8452-4F89-9304-F751380002D8}" dt="2023-12-08T21:20:19.478" v="411" actId="27028"/>
          <pc:sldLayoutMkLst>
            <pc:docMk/>
            <pc:sldMasterMk cId="4160878919" sldId="2147483648"/>
            <pc:sldLayoutMk cId="4215298092" sldId="2147483654"/>
          </pc:sldLayoutMkLst>
        </pc:sldLayoutChg>
        <pc:sldLayoutChg chg="add">
          <pc:chgData name="Kira Sampson" userId="ffbcd245-b28b-46d0-af38-a42e7a6c4ddf" providerId="ADAL" clId="{F8D9ECE6-8452-4F89-9304-F751380002D8}" dt="2023-12-08T21:20:19.478" v="411" actId="27028"/>
          <pc:sldLayoutMkLst>
            <pc:docMk/>
            <pc:sldMasterMk cId="4160878919" sldId="2147483648"/>
            <pc:sldLayoutMk cId="288399048" sldId="2147483655"/>
          </pc:sldLayoutMkLst>
        </pc:sldLayoutChg>
        <pc:sldLayoutChg chg="add">
          <pc:chgData name="Kira Sampson" userId="ffbcd245-b28b-46d0-af38-a42e7a6c4ddf" providerId="ADAL" clId="{F8D9ECE6-8452-4F89-9304-F751380002D8}" dt="2023-12-08T21:20:19.478" v="411" actId="27028"/>
          <pc:sldLayoutMkLst>
            <pc:docMk/>
            <pc:sldMasterMk cId="4160878919" sldId="2147483648"/>
            <pc:sldLayoutMk cId="18728530" sldId="2147483656"/>
          </pc:sldLayoutMkLst>
        </pc:sldLayoutChg>
        <pc:sldLayoutChg chg="add">
          <pc:chgData name="Kira Sampson" userId="ffbcd245-b28b-46d0-af38-a42e7a6c4ddf" providerId="ADAL" clId="{F8D9ECE6-8452-4F89-9304-F751380002D8}" dt="2023-12-08T21:20:19.478" v="411" actId="27028"/>
          <pc:sldLayoutMkLst>
            <pc:docMk/>
            <pc:sldMasterMk cId="4160878919" sldId="2147483648"/>
            <pc:sldLayoutMk cId="3735580301" sldId="2147483657"/>
          </pc:sldLayoutMkLst>
        </pc:sldLayoutChg>
        <pc:sldLayoutChg chg="add">
          <pc:chgData name="Kira Sampson" userId="ffbcd245-b28b-46d0-af38-a42e7a6c4ddf" providerId="ADAL" clId="{F8D9ECE6-8452-4F89-9304-F751380002D8}" dt="2023-12-08T21:20:19.478" v="411" actId="27028"/>
          <pc:sldLayoutMkLst>
            <pc:docMk/>
            <pc:sldMasterMk cId="4160878919" sldId="2147483648"/>
            <pc:sldLayoutMk cId="2815001211" sldId="2147483658"/>
          </pc:sldLayoutMkLst>
        </pc:sldLayoutChg>
        <pc:sldLayoutChg chg="add">
          <pc:chgData name="Kira Sampson" userId="ffbcd245-b28b-46d0-af38-a42e7a6c4ddf" providerId="ADAL" clId="{F8D9ECE6-8452-4F89-9304-F751380002D8}" dt="2023-12-08T21:20:19.478" v="411" actId="27028"/>
          <pc:sldLayoutMkLst>
            <pc:docMk/>
            <pc:sldMasterMk cId="4160878919" sldId="2147483648"/>
            <pc:sldLayoutMk cId="1073478700" sldId="2147483659"/>
          </pc:sldLayoutMkLst>
        </pc:sldLayoutChg>
      </pc:sldMasterChg>
      <pc:sldMasterChg chg="add addSldLayout modSldLayout">
        <pc:chgData name="Kira Sampson" userId="ffbcd245-b28b-46d0-af38-a42e7a6c4ddf" providerId="ADAL" clId="{F8D9ECE6-8452-4F89-9304-F751380002D8}" dt="2023-12-08T21:20:19.478" v="411" actId="27028"/>
        <pc:sldMasterMkLst>
          <pc:docMk/>
          <pc:sldMasterMk cId="0" sldId="2147483665"/>
        </pc:sldMasterMkLst>
        <pc:sldLayoutChg chg="add">
          <pc:chgData name="Kira Sampson" userId="ffbcd245-b28b-46d0-af38-a42e7a6c4ddf" providerId="ADAL" clId="{F8D9ECE6-8452-4F89-9304-F751380002D8}" dt="2023-12-08T21:19:29.230" v="409" actId="27028"/>
          <pc:sldLayoutMkLst>
            <pc:docMk/>
            <pc:sldMasterMk cId="0" sldId="2147483665"/>
            <pc:sldLayoutMk cId="3815917718" sldId="2147483666"/>
          </pc:sldLayoutMkLst>
        </pc:sldLayoutChg>
        <pc:sldLayoutChg chg="add">
          <pc:chgData name="Kira Sampson" userId="ffbcd245-b28b-46d0-af38-a42e7a6c4ddf" providerId="ADAL" clId="{F8D9ECE6-8452-4F89-9304-F751380002D8}" dt="2023-12-08T21:19:29.230" v="409" actId="27028"/>
          <pc:sldLayoutMkLst>
            <pc:docMk/>
            <pc:sldMasterMk cId="0" sldId="2147483665"/>
            <pc:sldLayoutMk cId="4064524240" sldId="2147483668"/>
          </pc:sldLayoutMkLst>
        </pc:sldLayoutChg>
        <pc:sldLayoutChg chg="add">
          <pc:chgData name="Kira Sampson" userId="ffbcd245-b28b-46d0-af38-a42e7a6c4ddf" providerId="ADAL" clId="{F8D9ECE6-8452-4F89-9304-F751380002D8}" dt="2023-12-08T21:19:29.230" v="409" actId="27028"/>
          <pc:sldLayoutMkLst>
            <pc:docMk/>
            <pc:sldMasterMk cId="0" sldId="2147483665"/>
            <pc:sldLayoutMk cId="428321920" sldId="2147483669"/>
          </pc:sldLayoutMkLst>
        </pc:sldLayoutChg>
        <pc:sldLayoutChg chg="add">
          <pc:chgData name="Kira Sampson" userId="ffbcd245-b28b-46d0-af38-a42e7a6c4ddf" providerId="ADAL" clId="{F8D9ECE6-8452-4F89-9304-F751380002D8}" dt="2023-12-08T21:19:29.230" v="409" actId="27028"/>
          <pc:sldLayoutMkLst>
            <pc:docMk/>
            <pc:sldMasterMk cId="0" sldId="2147483665"/>
            <pc:sldLayoutMk cId="951505345" sldId="2147483670"/>
          </pc:sldLayoutMkLst>
        </pc:sldLayoutChg>
        <pc:sldLayoutChg chg="add">
          <pc:chgData name="Kira Sampson" userId="ffbcd245-b28b-46d0-af38-a42e7a6c4ddf" providerId="ADAL" clId="{F8D9ECE6-8452-4F89-9304-F751380002D8}" dt="2023-12-08T21:19:29.230" v="409" actId="27028"/>
          <pc:sldLayoutMkLst>
            <pc:docMk/>
            <pc:sldMasterMk cId="0" sldId="2147483665"/>
            <pc:sldLayoutMk cId="2861523037" sldId="2147483672"/>
          </pc:sldLayoutMkLst>
        </pc:sldLayoutChg>
        <pc:sldLayoutChg chg="add">
          <pc:chgData name="Kira Sampson" userId="ffbcd245-b28b-46d0-af38-a42e7a6c4ddf" providerId="ADAL" clId="{F8D9ECE6-8452-4F89-9304-F751380002D8}" dt="2023-12-08T21:19:29.230" v="409" actId="27028"/>
          <pc:sldLayoutMkLst>
            <pc:docMk/>
            <pc:sldMasterMk cId="0" sldId="2147483665"/>
            <pc:sldLayoutMk cId="2709760548" sldId="2147483673"/>
          </pc:sldLayoutMkLst>
        </pc:sldLayoutChg>
        <pc:sldLayoutChg chg="add">
          <pc:chgData name="Kira Sampson" userId="ffbcd245-b28b-46d0-af38-a42e7a6c4ddf" providerId="ADAL" clId="{F8D9ECE6-8452-4F89-9304-F751380002D8}" dt="2023-12-08T21:19:29.230" v="409" actId="27028"/>
          <pc:sldLayoutMkLst>
            <pc:docMk/>
            <pc:sldMasterMk cId="0" sldId="2147483665"/>
            <pc:sldLayoutMk cId="404915159" sldId="2147483674"/>
          </pc:sldLayoutMkLst>
        </pc:sldLayoutChg>
        <pc:sldLayoutChg chg="add">
          <pc:chgData name="Kira Sampson" userId="ffbcd245-b28b-46d0-af38-a42e7a6c4ddf" providerId="ADAL" clId="{F8D9ECE6-8452-4F89-9304-F751380002D8}" dt="2023-12-08T21:19:29.230" v="409" actId="27028"/>
          <pc:sldLayoutMkLst>
            <pc:docMk/>
            <pc:sldMasterMk cId="0" sldId="2147483665"/>
            <pc:sldLayoutMk cId="3182543086" sldId="2147483675"/>
          </pc:sldLayoutMkLst>
        </pc:sldLayoutChg>
        <pc:sldLayoutChg chg="add">
          <pc:chgData name="Kira Sampson" userId="ffbcd245-b28b-46d0-af38-a42e7a6c4ddf" providerId="ADAL" clId="{F8D9ECE6-8452-4F89-9304-F751380002D8}" dt="2023-12-08T21:19:29.230" v="409" actId="27028"/>
          <pc:sldLayoutMkLst>
            <pc:docMk/>
            <pc:sldMasterMk cId="0" sldId="2147483665"/>
            <pc:sldLayoutMk cId="3926459532" sldId="2147483676"/>
          </pc:sldLayoutMkLst>
        </pc:sldLayoutChg>
        <pc:sldLayoutChg chg="add">
          <pc:chgData name="Kira Sampson" userId="ffbcd245-b28b-46d0-af38-a42e7a6c4ddf" providerId="ADAL" clId="{F8D9ECE6-8452-4F89-9304-F751380002D8}" dt="2023-12-08T21:19:29.230" v="409" actId="27028"/>
          <pc:sldLayoutMkLst>
            <pc:docMk/>
            <pc:sldMasterMk cId="0" sldId="2147483665"/>
            <pc:sldLayoutMk cId="2598847009" sldId="2147483677"/>
          </pc:sldLayoutMkLst>
        </pc:sldLayoutChg>
        <pc:sldLayoutChg chg="add">
          <pc:chgData name="Kira Sampson" userId="ffbcd245-b28b-46d0-af38-a42e7a6c4ddf" providerId="ADAL" clId="{F8D9ECE6-8452-4F89-9304-F751380002D8}" dt="2023-12-08T21:19:29.230" v="409" actId="27028"/>
          <pc:sldLayoutMkLst>
            <pc:docMk/>
            <pc:sldMasterMk cId="0" sldId="2147483665"/>
            <pc:sldLayoutMk cId="4180565158" sldId="2147483678"/>
          </pc:sldLayoutMkLst>
        </pc:sldLayoutChg>
        <pc:sldLayoutChg chg="add">
          <pc:chgData name="Kira Sampson" userId="ffbcd245-b28b-46d0-af38-a42e7a6c4ddf" providerId="ADAL" clId="{F8D9ECE6-8452-4F89-9304-F751380002D8}" dt="2023-12-08T21:19:29.230" v="409" actId="27028"/>
          <pc:sldLayoutMkLst>
            <pc:docMk/>
            <pc:sldMasterMk cId="0" sldId="2147483665"/>
            <pc:sldLayoutMk cId="3660175151" sldId="2147483680"/>
          </pc:sldLayoutMkLst>
        </pc:sldLayoutChg>
        <pc:sldLayoutChg chg="add">
          <pc:chgData name="Kira Sampson" userId="ffbcd245-b28b-46d0-af38-a42e7a6c4ddf" providerId="ADAL" clId="{F8D9ECE6-8452-4F89-9304-F751380002D8}" dt="2023-12-08T21:19:29.230" v="409" actId="27028"/>
          <pc:sldLayoutMkLst>
            <pc:docMk/>
            <pc:sldMasterMk cId="0" sldId="2147483665"/>
            <pc:sldLayoutMk cId="2183475854" sldId="2147483681"/>
          </pc:sldLayoutMkLst>
        </pc:sldLayoutChg>
        <pc:sldLayoutChg chg="add replId">
          <pc:chgData name="Kira Sampson" userId="ffbcd245-b28b-46d0-af38-a42e7a6c4ddf" providerId="ADAL" clId="{F8D9ECE6-8452-4F89-9304-F751380002D8}" dt="2023-12-08T21:20:19.478" v="411" actId="27028"/>
          <pc:sldLayoutMkLst>
            <pc:docMk/>
            <pc:sldMasterMk cId="0" sldId="2147483665"/>
            <pc:sldLayoutMk cId="0" sldId="2147483809"/>
          </pc:sldLayoutMkLst>
        </pc:sldLayoutChg>
      </pc:sldMasterChg>
      <pc:sldMasterChg chg="add addSldLayout">
        <pc:chgData name="Kira Sampson" userId="ffbcd245-b28b-46d0-af38-a42e7a6c4ddf" providerId="ADAL" clId="{F8D9ECE6-8452-4F89-9304-F751380002D8}" dt="2023-12-08T21:18:34.101" v="407" actId="27028"/>
        <pc:sldMasterMkLst>
          <pc:docMk/>
          <pc:sldMasterMk cId="0" sldId="2147483667"/>
        </pc:sldMasterMkLst>
        <pc:sldLayoutChg chg="add">
          <pc:chgData name="Kira Sampson" userId="ffbcd245-b28b-46d0-af38-a42e7a6c4ddf" providerId="ADAL" clId="{F8D9ECE6-8452-4F89-9304-F751380002D8}" dt="2023-12-08T21:18:34.101" v="407" actId="27028"/>
          <pc:sldLayoutMkLst>
            <pc:docMk/>
            <pc:sldMasterMk cId="0" sldId="2147483667"/>
            <pc:sldLayoutMk cId="0" sldId="2147483690"/>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4191147363" sldId="2147483719"/>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585667102" sldId="2147483752"/>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504912218" sldId="2147483761"/>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570666584" sldId="2147483762"/>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797783341" sldId="2147483765"/>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2298556475" sldId="2147483768"/>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2316853399" sldId="2147483769"/>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3697593663" sldId="2147483772"/>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354769258" sldId="2147483773"/>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913631224" sldId="2147483774"/>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3507468146" sldId="2147483775"/>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1351879195" sldId="2147483777"/>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4074696017" sldId="2147483778"/>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3192789398" sldId="2147483779"/>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276707218" sldId="2147483780"/>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1661140768" sldId="2147483781"/>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146690771" sldId="2147483782"/>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3191080664" sldId="2147483784"/>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2706368258" sldId="2147483785"/>
          </pc:sldLayoutMkLst>
        </pc:sldLayoutChg>
        <pc:sldLayoutChg chg="add">
          <pc:chgData name="Kira Sampson" userId="ffbcd245-b28b-46d0-af38-a42e7a6c4ddf" providerId="ADAL" clId="{F8D9ECE6-8452-4F89-9304-F751380002D8}" dt="2023-12-08T21:18:34.101" v="407" actId="27028"/>
          <pc:sldLayoutMkLst>
            <pc:docMk/>
            <pc:sldMasterMk cId="0" sldId="2147483667"/>
            <pc:sldLayoutMk cId="1269823834" sldId="2147483786"/>
          </pc:sldLayoutMkLst>
        </pc:sldLayoutChg>
      </pc:sldMasterChg>
      <pc:sldMasterChg chg="add addSldLayout">
        <pc:chgData name="Kira Sampson" userId="ffbcd245-b28b-46d0-af38-a42e7a6c4ddf" providerId="ADAL" clId="{F8D9ECE6-8452-4F89-9304-F751380002D8}" dt="2023-12-08T21:21:07.781" v="415" actId="27028"/>
        <pc:sldMasterMkLst>
          <pc:docMk/>
          <pc:sldMasterMk cId="1965647418" sldId="2147483700"/>
        </pc:sldMasterMkLst>
        <pc:sldLayoutChg chg="add">
          <pc:chgData name="Kira Sampson" userId="ffbcd245-b28b-46d0-af38-a42e7a6c4ddf" providerId="ADAL" clId="{F8D9ECE6-8452-4F89-9304-F751380002D8}" dt="2023-12-08T21:21:07.781" v="415" actId="27028"/>
          <pc:sldLayoutMkLst>
            <pc:docMk/>
            <pc:sldMasterMk cId="1965647418" sldId="2147483700"/>
            <pc:sldLayoutMk cId="2960480308" sldId="2147483732"/>
          </pc:sldLayoutMkLst>
        </pc:sldLayoutChg>
        <pc:sldLayoutChg chg="add">
          <pc:chgData name="Kira Sampson" userId="ffbcd245-b28b-46d0-af38-a42e7a6c4ddf" providerId="ADAL" clId="{F8D9ECE6-8452-4F89-9304-F751380002D8}" dt="2023-12-08T21:21:07.781" v="415" actId="27028"/>
          <pc:sldLayoutMkLst>
            <pc:docMk/>
            <pc:sldMasterMk cId="1965647418" sldId="2147483700"/>
            <pc:sldLayoutMk cId="3408531385" sldId="2147483733"/>
          </pc:sldLayoutMkLst>
        </pc:sldLayoutChg>
        <pc:sldLayoutChg chg="add">
          <pc:chgData name="Kira Sampson" userId="ffbcd245-b28b-46d0-af38-a42e7a6c4ddf" providerId="ADAL" clId="{F8D9ECE6-8452-4F89-9304-F751380002D8}" dt="2023-12-08T21:21:07.781" v="415" actId="27028"/>
          <pc:sldLayoutMkLst>
            <pc:docMk/>
            <pc:sldMasterMk cId="1965647418" sldId="2147483700"/>
            <pc:sldLayoutMk cId="3702153699" sldId="2147483734"/>
          </pc:sldLayoutMkLst>
        </pc:sldLayoutChg>
      </pc:sldMasterChg>
      <pc:sldMasterChg chg="delSldLayout modSldLayout">
        <pc:chgData name="Kira Sampson" userId="ffbcd245-b28b-46d0-af38-a42e7a6c4ddf" providerId="ADAL" clId="{F8D9ECE6-8452-4F89-9304-F751380002D8}" dt="2023-12-08T21:18:34.101" v="407" actId="27028"/>
        <pc:sldMasterMkLst>
          <pc:docMk/>
          <pc:sldMasterMk cId="0" sldId="2147483807"/>
        </pc:sldMasterMkLst>
        <pc:sldLayoutChg chg="del">
          <pc:chgData name="Kira Sampson" userId="ffbcd245-b28b-46d0-af38-a42e7a6c4ddf" providerId="ADAL" clId="{F8D9ECE6-8452-4F89-9304-F751380002D8}" dt="2023-12-08T21:17:53.838" v="381" actId="47"/>
          <pc:sldLayoutMkLst>
            <pc:docMk/>
            <pc:sldMasterMk cId="0" sldId="2147483807"/>
            <pc:sldLayoutMk cId="3721107155" sldId="2147483805"/>
          </pc:sldLayoutMkLst>
        </pc:sldLayoutChg>
        <pc:sldLayoutChg chg="del">
          <pc:chgData name="Kira Sampson" userId="ffbcd245-b28b-46d0-af38-a42e7a6c4ddf" providerId="ADAL" clId="{F8D9ECE6-8452-4F89-9304-F751380002D8}" dt="2023-12-08T21:17:54.340" v="383" actId="47"/>
          <pc:sldLayoutMkLst>
            <pc:docMk/>
            <pc:sldMasterMk cId="0" sldId="2147483807"/>
            <pc:sldLayoutMk cId="4100437366" sldId="2147483806"/>
          </pc:sldLayoutMkLst>
        </pc:sldLayoutChg>
        <pc:sldLayoutChg chg="replId">
          <pc:chgData name="Kira Sampson" userId="ffbcd245-b28b-46d0-af38-a42e7a6c4ddf" providerId="ADAL" clId="{F8D9ECE6-8452-4F89-9304-F751380002D8}" dt="2023-12-08T21:18:34.101" v="407" actId="27028"/>
          <pc:sldLayoutMkLst>
            <pc:docMk/>
            <pc:sldMasterMk cId="0" sldId="2147483807"/>
            <pc:sldLayoutMk cId="3667938295" sldId="214748380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10.40.0.8\CHCommsUK\Medergy\Medergy%20Users\Accounts\Pfizer\SML%20sickle%20cell%20anaemia\5420%20ASH%202023%20abstract\Figures\ASH%20Figure_SK.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EgnyteDrive\Comms%20UK\Medergy\Medergy%20Users\Accounts\Pfizer\SML%20sickle%20cell%20anaemia\5421%20ASH%202023%20Oral%20presentation\Data\Figure%20slid%206.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EgnyteDrive\Comms%20UK\Medergy\Medergy%20Users\Accounts\Pfizer\SML%20sickle%20cell%20anaemia\5421%20ASH%202023%20Oral%20presentation\Data\Figure%20slid%206.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oleObject" Target="file:///\\EgnyteDrive\Comms%20UK\Medergy\Medergy%20Users\Accounts\Pfizer\SML%20sickle%20cell%20anaemia\5421%20ASH%202023%20Oral%20presentation\Data\Figure%20slid%20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3382-40BE-A74B-40FBDB8975B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1-9985-437C-B601-6F4428F47B3F}"/>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2-9985-437C-B601-6F4428F47B3F}"/>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3-9985-437C-B601-6F4428F47B3F}"/>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4-9985-437C-B601-6F4428F47B3F}"/>
              </c:ext>
            </c:extLst>
          </c:dPt>
          <c:cat>
            <c:numRef>
              <c:f>Sheet1!$A$2:$A$6</c:f>
              <c:numCache>
                <c:formatCode>General</c:formatCode>
                <c:ptCount val="5"/>
              </c:numCache>
            </c:num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0-9985-437C-B601-6F4428F47B3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71859821843157"/>
          <c:y val="0.21576313523343449"/>
          <c:w val="0.7385821091103838"/>
          <c:h val="0.58670408468016122"/>
        </c:manualLayout>
      </c:layout>
      <c:barChart>
        <c:barDir val="col"/>
        <c:grouping val="clustered"/>
        <c:varyColors val="0"/>
        <c:ser>
          <c:idx val="0"/>
          <c:order val="0"/>
          <c:tx>
            <c:strRef>
              <c:f>Sheet1!$B$1</c:f>
              <c:strCache>
                <c:ptCount val="1"/>
                <c:pt idx="0">
                  <c:v>Patient</c:v>
                </c:pt>
              </c:strCache>
            </c:strRef>
          </c:tx>
          <c:spPr>
            <a:solidFill>
              <a:srgbClr val="67BB6E">
                <a:lumMod val="75000"/>
              </a:srgbClr>
            </a:solidFill>
            <a:ln>
              <a:solidFill>
                <a:srgbClr val="67BB6E"/>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Instagram</c:v>
                </c:pt>
                <c:pt idx="1">
                  <c:v>TikTok</c:v>
                </c:pt>
                <c:pt idx="2">
                  <c:v>Forums</c:v>
                </c:pt>
                <c:pt idx="3">
                  <c:v>Twitter</c:v>
                </c:pt>
              </c:strCache>
            </c:strRef>
          </c:cat>
          <c:val>
            <c:numRef>
              <c:f>Sheet1!$B$2:$B$5</c:f>
              <c:numCache>
                <c:formatCode>General</c:formatCode>
                <c:ptCount val="4"/>
                <c:pt idx="0">
                  <c:v>167</c:v>
                </c:pt>
                <c:pt idx="1">
                  <c:v>122</c:v>
                </c:pt>
                <c:pt idx="2">
                  <c:v>118</c:v>
                </c:pt>
                <c:pt idx="3">
                  <c:v>70</c:v>
                </c:pt>
              </c:numCache>
            </c:numRef>
          </c:val>
          <c:extLst>
            <c:ext xmlns:c16="http://schemas.microsoft.com/office/drawing/2014/chart" uri="{C3380CC4-5D6E-409C-BE32-E72D297353CC}">
              <c16:uniqueId val="{00000000-508A-4313-8F41-F256E7B7B5B4}"/>
            </c:ext>
          </c:extLst>
        </c:ser>
        <c:ser>
          <c:idx val="1"/>
          <c:order val="1"/>
          <c:tx>
            <c:strRef>
              <c:f>Sheet1!$C$1</c:f>
              <c:strCache>
                <c:ptCount val="1"/>
                <c:pt idx="0">
                  <c:v>Non-Patient</c:v>
                </c:pt>
              </c:strCache>
            </c:strRef>
          </c:tx>
          <c:spPr>
            <a:solidFill>
              <a:srgbClr val="9D73F7">
                <a:lumMod val="75000"/>
              </a:srgbClr>
            </a:solidFill>
            <a:ln>
              <a:solidFill>
                <a:srgbClr val="9D73F7"/>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Instagram</c:v>
                </c:pt>
                <c:pt idx="1">
                  <c:v>TikTok</c:v>
                </c:pt>
                <c:pt idx="2">
                  <c:v>Forums</c:v>
                </c:pt>
                <c:pt idx="3">
                  <c:v>Twitter</c:v>
                </c:pt>
              </c:strCache>
            </c:strRef>
          </c:cat>
          <c:val>
            <c:numRef>
              <c:f>Sheet1!$C$2:$C$5</c:f>
              <c:numCache>
                <c:formatCode>General</c:formatCode>
                <c:ptCount val="4"/>
                <c:pt idx="0">
                  <c:v>6</c:v>
                </c:pt>
                <c:pt idx="1">
                  <c:v>1</c:v>
                </c:pt>
                <c:pt idx="2">
                  <c:v>5</c:v>
                </c:pt>
                <c:pt idx="3">
                  <c:v>24</c:v>
                </c:pt>
              </c:numCache>
            </c:numRef>
          </c:val>
          <c:extLst>
            <c:ext xmlns:c16="http://schemas.microsoft.com/office/drawing/2014/chart" uri="{C3380CC4-5D6E-409C-BE32-E72D297353CC}">
              <c16:uniqueId val="{00000001-508A-4313-8F41-F256E7B7B5B4}"/>
            </c:ext>
          </c:extLst>
        </c:ser>
        <c:dLbls>
          <c:dLblPos val="outEnd"/>
          <c:showLegendKey val="0"/>
          <c:showVal val="1"/>
          <c:showCatName val="0"/>
          <c:showSerName val="0"/>
          <c:showPercent val="0"/>
          <c:showBubbleSize val="0"/>
        </c:dLbls>
        <c:gapWidth val="50"/>
        <c:axId val="569556879"/>
        <c:axId val="569548975"/>
      </c:barChart>
      <c:catAx>
        <c:axId val="569556879"/>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69548975"/>
        <c:crosses val="autoZero"/>
        <c:auto val="1"/>
        <c:lblAlgn val="ctr"/>
        <c:lblOffset val="100"/>
        <c:noMultiLvlLbl val="0"/>
      </c:catAx>
      <c:valAx>
        <c:axId val="569548975"/>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GB" sz="1400" b="1" dirty="0"/>
                  <a:t>Number of posts</a:t>
                </a:r>
              </a:p>
            </c:rich>
          </c:tx>
          <c:layout>
            <c:manualLayout>
              <c:xMode val="edge"/>
              <c:yMode val="edge"/>
              <c:x val="4.0946223283058789E-2"/>
              <c:y val="0.2543074685168335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69556879"/>
        <c:crosses val="autoZero"/>
        <c:crossBetween val="between"/>
        <c:majorUnit val="50"/>
      </c:valAx>
      <c:spPr>
        <a:noFill/>
        <a:ln>
          <a:noFill/>
        </a:ln>
        <a:effectLst/>
      </c:spPr>
    </c:plotArea>
    <c:legend>
      <c:legendPos val="t"/>
      <c:legendEntry>
        <c:idx val="1"/>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7207182795597575"/>
          <c:y val="0.29895160097558787"/>
          <c:w val="0.31929941449626487"/>
          <c:h val="0.1391331346724898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856556278797862"/>
          <c:y val="0.4271623419666522"/>
          <c:w val="0.61729975723653074"/>
          <c:h val="0.36820286546553443"/>
        </c:manualLayout>
      </c:layout>
      <c:lineChart>
        <c:grouping val="standard"/>
        <c:varyColors val="0"/>
        <c:ser>
          <c:idx val="0"/>
          <c:order val="0"/>
          <c:tx>
            <c:strRef>
              <c:f>Sheet1!$B$1:$C$1</c:f>
              <c:strCache>
                <c:ptCount val="1"/>
                <c:pt idx="0">
                  <c:v>SCD mentions Engagement</c:v>
                </c:pt>
              </c:strCache>
            </c:strRef>
          </c:tx>
          <c:spPr>
            <a:ln w="28575" cap="rnd">
              <a:solidFill>
                <a:srgbClr val="D95776"/>
              </a:solidFill>
              <a:round/>
            </a:ln>
            <a:effectLst>
              <a:outerShdw blurRad="57150" dist="19050" dir="5400000" algn="ctr" rotWithShape="0">
                <a:srgbClr val="000000">
                  <a:alpha val="63000"/>
                </a:srgbClr>
              </a:outerShdw>
            </a:effectLst>
          </c:spPr>
          <c:marker>
            <c:symbol val="none"/>
          </c:marker>
          <c:cat>
            <c:numRef>
              <c:f>Sheet1!$A$2:$A$54</c:f>
              <c:numCache>
                <c:formatCode>m/d/yyyy</c:formatCode>
                <c:ptCount val="53"/>
                <c:pt idx="0">
                  <c:v>44711</c:v>
                </c:pt>
                <c:pt idx="1">
                  <c:v>44718</c:v>
                </c:pt>
                <c:pt idx="2">
                  <c:v>44725</c:v>
                </c:pt>
                <c:pt idx="3">
                  <c:v>44732</c:v>
                </c:pt>
                <c:pt idx="4">
                  <c:v>44739</c:v>
                </c:pt>
                <c:pt idx="5">
                  <c:v>44746</c:v>
                </c:pt>
                <c:pt idx="6">
                  <c:v>44753</c:v>
                </c:pt>
                <c:pt idx="7">
                  <c:v>44760</c:v>
                </c:pt>
                <c:pt idx="8">
                  <c:v>44767</c:v>
                </c:pt>
                <c:pt idx="9">
                  <c:v>44774</c:v>
                </c:pt>
                <c:pt idx="10">
                  <c:v>44781</c:v>
                </c:pt>
                <c:pt idx="11">
                  <c:v>44788</c:v>
                </c:pt>
                <c:pt idx="12">
                  <c:v>44795</c:v>
                </c:pt>
                <c:pt idx="13">
                  <c:v>44802</c:v>
                </c:pt>
                <c:pt idx="14">
                  <c:v>44809</c:v>
                </c:pt>
                <c:pt idx="15">
                  <c:v>44816</c:v>
                </c:pt>
                <c:pt idx="16">
                  <c:v>44823</c:v>
                </c:pt>
                <c:pt idx="17">
                  <c:v>44830</c:v>
                </c:pt>
                <c:pt idx="18">
                  <c:v>44837</c:v>
                </c:pt>
                <c:pt idx="19">
                  <c:v>44844</c:v>
                </c:pt>
                <c:pt idx="20">
                  <c:v>44851</c:v>
                </c:pt>
                <c:pt idx="21">
                  <c:v>44858</c:v>
                </c:pt>
                <c:pt idx="22">
                  <c:v>44865</c:v>
                </c:pt>
                <c:pt idx="23">
                  <c:v>44872</c:v>
                </c:pt>
                <c:pt idx="24">
                  <c:v>44879</c:v>
                </c:pt>
                <c:pt idx="25">
                  <c:v>44886</c:v>
                </c:pt>
                <c:pt idx="26">
                  <c:v>44893</c:v>
                </c:pt>
                <c:pt idx="27">
                  <c:v>44900</c:v>
                </c:pt>
                <c:pt idx="28">
                  <c:v>44907</c:v>
                </c:pt>
                <c:pt idx="29">
                  <c:v>44914</c:v>
                </c:pt>
                <c:pt idx="30">
                  <c:v>44921</c:v>
                </c:pt>
                <c:pt idx="31">
                  <c:v>44928</c:v>
                </c:pt>
                <c:pt idx="32">
                  <c:v>44935</c:v>
                </c:pt>
                <c:pt idx="33">
                  <c:v>44942</c:v>
                </c:pt>
                <c:pt idx="34">
                  <c:v>44949</c:v>
                </c:pt>
                <c:pt idx="35">
                  <c:v>44956</c:v>
                </c:pt>
                <c:pt idx="36">
                  <c:v>44963</c:v>
                </c:pt>
                <c:pt idx="37">
                  <c:v>44970</c:v>
                </c:pt>
                <c:pt idx="38">
                  <c:v>44977</c:v>
                </c:pt>
                <c:pt idx="39">
                  <c:v>44984</c:v>
                </c:pt>
                <c:pt idx="40">
                  <c:v>44991</c:v>
                </c:pt>
                <c:pt idx="41">
                  <c:v>44998</c:v>
                </c:pt>
                <c:pt idx="42">
                  <c:v>45005</c:v>
                </c:pt>
                <c:pt idx="43">
                  <c:v>45012</c:v>
                </c:pt>
                <c:pt idx="44">
                  <c:v>45019</c:v>
                </c:pt>
                <c:pt idx="45">
                  <c:v>45026</c:v>
                </c:pt>
                <c:pt idx="46">
                  <c:v>45033</c:v>
                </c:pt>
                <c:pt idx="47">
                  <c:v>45040</c:v>
                </c:pt>
                <c:pt idx="48">
                  <c:v>45047</c:v>
                </c:pt>
                <c:pt idx="49">
                  <c:v>45054</c:v>
                </c:pt>
                <c:pt idx="50">
                  <c:v>45061</c:v>
                </c:pt>
                <c:pt idx="51">
                  <c:v>45068</c:v>
                </c:pt>
                <c:pt idx="52">
                  <c:v>45075</c:v>
                </c:pt>
              </c:numCache>
            </c:numRef>
          </c:cat>
          <c:val>
            <c:numRef>
              <c:f>Sheet1!$B$2:$B$54</c:f>
              <c:numCache>
                <c:formatCode>General</c:formatCode>
                <c:ptCount val="53"/>
                <c:pt idx="0">
                  <c:v>301</c:v>
                </c:pt>
                <c:pt idx="1">
                  <c:v>691</c:v>
                </c:pt>
                <c:pt idx="2">
                  <c:v>2992</c:v>
                </c:pt>
                <c:pt idx="3">
                  <c:v>1391</c:v>
                </c:pt>
                <c:pt idx="4">
                  <c:v>589</c:v>
                </c:pt>
                <c:pt idx="5">
                  <c:v>639</c:v>
                </c:pt>
                <c:pt idx="6">
                  <c:v>884</c:v>
                </c:pt>
                <c:pt idx="7">
                  <c:v>849</c:v>
                </c:pt>
                <c:pt idx="8">
                  <c:v>413</c:v>
                </c:pt>
                <c:pt idx="9">
                  <c:v>512</c:v>
                </c:pt>
                <c:pt idx="10">
                  <c:v>516</c:v>
                </c:pt>
                <c:pt idx="11">
                  <c:v>482</c:v>
                </c:pt>
                <c:pt idx="12">
                  <c:v>514</c:v>
                </c:pt>
                <c:pt idx="13">
                  <c:v>695</c:v>
                </c:pt>
                <c:pt idx="14">
                  <c:v>1019</c:v>
                </c:pt>
                <c:pt idx="15">
                  <c:v>624</c:v>
                </c:pt>
                <c:pt idx="16">
                  <c:v>2220</c:v>
                </c:pt>
                <c:pt idx="17">
                  <c:v>1135</c:v>
                </c:pt>
                <c:pt idx="18">
                  <c:v>4481</c:v>
                </c:pt>
                <c:pt idx="19">
                  <c:v>1165</c:v>
                </c:pt>
                <c:pt idx="20">
                  <c:v>1012</c:v>
                </c:pt>
                <c:pt idx="21">
                  <c:v>1401</c:v>
                </c:pt>
                <c:pt idx="22">
                  <c:v>616</c:v>
                </c:pt>
                <c:pt idx="23">
                  <c:v>1122</c:v>
                </c:pt>
                <c:pt idx="24">
                  <c:v>732</c:v>
                </c:pt>
                <c:pt idx="25">
                  <c:v>639</c:v>
                </c:pt>
                <c:pt idx="26">
                  <c:v>471</c:v>
                </c:pt>
                <c:pt idx="27">
                  <c:v>839</c:v>
                </c:pt>
                <c:pt idx="28">
                  <c:v>514</c:v>
                </c:pt>
                <c:pt idx="29">
                  <c:v>1882</c:v>
                </c:pt>
                <c:pt idx="30">
                  <c:v>409</c:v>
                </c:pt>
                <c:pt idx="31">
                  <c:v>514</c:v>
                </c:pt>
                <c:pt idx="32">
                  <c:v>496</c:v>
                </c:pt>
                <c:pt idx="33">
                  <c:v>493</c:v>
                </c:pt>
                <c:pt idx="34">
                  <c:v>402</c:v>
                </c:pt>
                <c:pt idx="35">
                  <c:v>1195</c:v>
                </c:pt>
                <c:pt idx="36">
                  <c:v>659</c:v>
                </c:pt>
                <c:pt idx="37">
                  <c:v>582</c:v>
                </c:pt>
                <c:pt idx="38">
                  <c:v>461</c:v>
                </c:pt>
                <c:pt idx="39">
                  <c:v>541</c:v>
                </c:pt>
                <c:pt idx="40">
                  <c:v>622</c:v>
                </c:pt>
                <c:pt idx="41">
                  <c:v>647</c:v>
                </c:pt>
                <c:pt idx="42">
                  <c:v>555</c:v>
                </c:pt>
                <c:pt idx="43">
                  <c:v>642</c:v>
                </c:pt>
                <c:pt idx="44">
                  <c:v>727</c:v>
                </c:pt>
                <c:pt idx="45">
                  <c:v>733</c:v>
                </c:pt>
                <c:pt idx="46">
                  <c:v>1103</c:v>
                </c:pt>
                <c:pt idx="47">
                  <c:v>591</c:v>
                </c:pt>
                <c:pt idx="48">
                  <c:v>1279</c:v>
                </c:pt>
                <c:pt idx="49">
                  <c:v>895</c:v>
                </c:pt>
                <c:pt idx="50">
                  <c:v>610</c:v>
                </c:pt>
                <c:pt idx="51">
                  <c:v>863</c:v>
                </c:pt>
                <c:pt idx="52">
                  <c:v>335</c:v>
                </c:pt>
              </c:numCache>
            </c:numRef>
          </c:val>
          <c:smooth val="0"/>
          <c:extLst>
            <c:ext xmlns:c16="http://schemas.microsoft.com/office/drawing/2014/chart" uri="{C3380CC4-5D6E-409C-BE32-E72D297353CC}">
              <c16:uniqueId val="{00000000-DD93-48CF-88EC-3B397563C26B}"/>
            </c:ext>
          </c:extLst>
        </c:ser>
        <c:dLbls>
          <c:showLegendKey val="0"/>
          <c:showVal val="0"/>
          <c:showCatName val="0"/>
          <c:showSerName val="0"/>
          <c:showPercent val="0"/>
          <c:showBubbleSize val="0"/>
        </c:dLbls>
        <c:marker val="1"/>
        <c:smooth val="0"/>
        <c:axId val="567461823"/>
        <c:axId val="567464319"/>
      </c:lineChart>
      <c:lineChart>
        <c:grouping val="standard"/>
        <c:varyColors val="0"/>
        <c:ser>
          <c:idx val="1"/>
          <c:order val="1"/>
          <c:tx>
            <c:strRef>
              <c:f>Sheet1!$C$1</c:f>
              <c:strCache>
                <c:ptCount val="1"/>
                <c:pt idx="0">
                  <c:v>Engagement</c:v>
                </c:pt>
              </c:strCache>
            </c:strRef>
          </c:tx>
          <c:spPr>
            <a:ln w="28575" cap="rnd">
              <a:solidFill>
                <a:srgbClr val="0000C9"/>
              </a:solidFill>
              <a:round/>
            </a:ln>
            <a:effectLst>
              <a:outerShdw blurRad="57150" dist="19050" dir="5400000" algn="ctr" rotWithShape="0">
                <a:srgbClr val="000000">
                  <a:alpha val="63000"/>
                </a:srgbClr>
              </a:outerShdw>
            </a:effectLst>
          </c:spPr>
          <c:marker>
            <c:symbol val="none"/>
          </c:marker>
          <c:cat>
            <c:numRef>
              <c:f>Sheet1!$A$2:$A$54</c:f>
              <c:numCache>
                <c:formatCode>m/d/yyyy</c:formatCode>
                <c:ptCount val="53"/>
                <c:pt idx="0">
                  <c:v>44711</c:v>
                </c:pt>
                <c:pt idx="1">
                  <c:v>44718</c:v>
                </c:pt>
                <c:pt idx="2">
                  <c:v>44725</c:v>
                </c:pt>
                <c:pt idx="3">
                  <c:v>44732</c:v>
                </c:pt>
                <c:pt idx="4">
                  <c:v>44739</c:v>
                </c:pt>
                <c:pt idx="5">
                  <c:v>44746</c:v>
                </c:pt>
                <c:pt idx="6">
                  <c:v>44753</c:v>
                </c:pt>
                <c:pt idx="7">
                  <c:v>44760</c:v>
                </c:pt>
                <c:pt idx="8">
                  <c:v>44767</c:v>
                </c:pt>
                <c:pt idx="9">
                  <c:v>44774</c:v>
                </c:pt>
                <c:pt idx="10">
                  <c:v>44781</c:v>
                </c:pt>
                <c:pt idx="11">
                  <c:v>44788</c:v>
                </c:pt>
                <c:pt idx="12">
                  <c:v>44795</c:v>
                </c:pt>
                <c:pt idx="13">
                  <c:v>44802</c:v>
                </c:pt>
                <c:pt idx="14">
                  <c:v>44809</c:v>
                </c:pt>
                <c:pt idx="15">
                  <c:v>44816</c:v>
                </c:pt>
                <c:pt idx="16">
                  <c:v>44823</c:v>
                </c:pt>
                <c:pt idx="17">
                  <c:v>44830</c:v>
                </c:pt>
                <c:pt idx="18">
                  <c:v>44837</c:v>
                </c:pt>
                <c:pt idx="19">
                  <c:v>44844</c:v>
                </c:pt>
                <c:pt idx="20">
                  <c:v>44851</c:v>
                </c:pt>
                <c:pt idx="21">
                  <c:v>44858</c:v>
                </c:pt>
                <c:pt idx="22">
                  <c:v>44865</c:v>
                </c:pt>
                <c:pt idx="23">
                  <c:v>44872</c:v>
                </c:pt>
                <c:pt idx="24">
                  <c:v>44879</c:v>
                </c:pt>
                <c:pt idx="25">
                  <c:v>44886</c:v>
                </c:pt>
                <c:pt idx="26">
                  <c:v>44893</c:v>
                </c:pt>
                <c:pt idx="27">
                  <c:v>44900</c:v>
                </c:pt>
                <c:pt idx="28">
                  <c:v>44907</c:v>
                </c:pt>
                <c:pt idx="29">
                  <c:v>44914</c:v>
                </c:pt>
                <c:pt idx="30">
                  <c:v>44921</c:v>
                </c:pt>
                <c:pt idx="31">
                  <c:v>44928</c:v>
                </c:pt>
                <c:pt idx="32">
                  <c:v>44935</c:v>
                </c:pt>
                <c:pt idx="33">
                  <c:v>44942</c:v>
                </c:pt>
                <c:pt idx="34">
                  <c:v>44949</c:v>
                </c:pt>
                <c:pt idx="35">
                  <c:v>44956</c:v>
                </c:pt>
                <c:pt idx="36">
                  <c:v>44963</c:v>
                </c:pt>
                <c:pt idx="37">
                  <c:v>44970</c:v>
                </c:pt>
                <c:pt idx="38">
                  <c:v>44977</c:v>
                </c:pt>
                <c:pt idx="39">
                  <c:v>44984</c:v>
                </c:pt>
                <c:pt idx="40">
                  <c:v>44991</c:v>
                </c:pt>
                <c:pt idx="41">
                  <c:v>44998</c:v>
                </c:pt>
                <c:pt idx="42">
                  <c:v>45005</c:v>
                </c:pt>
                <c:pt idx="43">
                  <c:v>45012</c:v>
                </c:pt>
                <c:pt idx="44">
                  <c:v>45019</c:v>
                </c:pt>
                <c:pt idx="45">
                  <c:v>45026</c:v>
                </c:pt>
                <c:pt idx="46">
                  <c:v>45033</c:v>
                </c:pt>
                <c:pt idx="47">
                  <c:v>45040</c:v>
                </c:pt>
                <c:pt idx="48">
                  <c:v>45047</c:v>
                </c:pt>
                <c:pt idx="49">
                  <c:v>45054</c:v>
                </c:pt>
                <c:pt idx="50">
                  <c:v>45061</c:v>
                </c:pt>
                <c:pt idx="51">
                  <c:v>45068</c:v>
                </c:pt>
                <c:pt idx="52">
                  <c:v>45075</c:v>
                </c:pt>
              </c:numCache>
            </c:numRef>
          </c:cat>
          <c:val>
            <c:numRef>
              <c:f>Sheet1!$C$2:$C$54</c:f>
              <c:numCache>
                <c:formatCode>General</c:formatCode>
                <c:ptCount val="53"/>
                <c:pt idx="0">
                  <c:v>9310</c:v>
                </c:pt>
                <c:pt idx="1">
                  <c:v>956</c:v>
                </c:pt>
                <c:pt idx="2">
                  <c:v>14200</c:v>
                </c:pt>
                <c:pt idx="3">
                  <c:v>5586</c:v>
                </c:pt>
                <c:pt idx="4">
                  <c:v>2709</c:v>
                </c:pt>
                <c:pt idx="5">
                  <c:v>9471</c:v>
                </c:pt>
                <c:pt idx="6">
                  <c:v>8027</c:v>
                </c:pt>
                <c:pt idx="7">
                  <c:v>11117</c:v>
                </c:pt>
                <c:pt idx="8">
                  <c:v>1529</c:v>
                </c:pt>
                <c:pt idx="9">
                  <c:v>16524</c:v>
                </c:pt>
                <c:pt idx="10">
                  <c:v>2568</c:v>
                </c:pt>
                <c:pt idx="11">
                  <c:v>1746</c:v>
                </c:pt>
                <c:pt idx="12">
                  <c:v>5055</c:v>
                </c:pt>
                <c:pt idx="13">
                  <c:v>5891</c:v>
                </c:pt>
                <c:pt idx="14">
                  <c:v>3462</c:v>
                </c:pt>
                <c:pt idx="15">
                  <c:v>5593</c:v>
                </c:pt>
                <c:pt idx="16">
                  <c:v>13177</c:v>
                </c:pt>
                <c:pt idx="17">
                  <c:v>4014</c:v>
                </c:pt>
                <c:pt idx="18">
                  <c:v>26429</c:v>
                </c:pt>
                <c:pt idx="19">
                  <c:v>196410</c:v>
                </c:pt>
                <c:pt idx="20">
                  <c:v>23682</c:v>
                </c:pt>
                <c:pt idx="21">
                  <c:v>15238</c:v>
                </c:pt>
                <c:pt idx="22">
                  <c:v>2916</c:v>
                </c:pt>
                <c:pt idx="23">
                  <c:v>20152</c:v>
                </c:pt>
                <c:pt idx="24">
                  <c:v>9774</c:v>
                </c:pt>
                <c:pt idx="25">
                  <c:v>11658</c:v>
                </c:pt>
                <c:pt idx="26">
                  <c:v>12211</c:v>
                </c:pt>
                <c:pt idx="27">
                  <c:v>119931</c:v>
                </c:pt>
                <c:pt idx="28">
                  <c:v>10429</c:v>
                </c:pt>
                <c:pt idx="29">
                  <c:v>25726</c:v>
                </c:pt>
                <c:pt idx="30">
                  <c:v>2810</c:v>
                </c:pt>
                <c:pt idx="31">
                  <c:v>11111</c:v>
                </c:pt>
                <c:pt idx="32">
                  <c:v>3891</c:v>
                </c:pt>
                <c:pt idx="33">
                  <c:v>9367</c:v>
                </c:pt>
                <c:pt idx="34">
                  <c:v>2569</c:v>
                </c:pt>
                <c:pt idx="35">
                  <c:v>8268</c:v>
                </c:pt>
                <c:pt idx="36">
                  <c:v>4870</c:v>
                </c:pt>
                <c:pt idx="37">
                  <c:v>4551</c:v>
                </c:pt>
                <c:pt idx="38">
                  <c:v>5064</c:v>
                </c:pt>
                <c:pt idx="39">
                  <c:v>2768</c:v>
                </c:pt>
                <c:pt idx="40">
                  <c:v>4472</c:v>
                </c:pt>
                <c:pt idx="41">
                  <c:v>3190</c:v>
                </c:pt>
                <c:pt idx="42">
                  <c:v>2419</c:v>
                </c:pt>
                <c:pt idx="43">
                  <c:v>3144</c:v>
                </c:pt>
                <c:pt idx="44">
                  <c:v>4993</c:v>
                </c:pt>
                <c:pt idx="45">
                  <c:v>3502</c:v>
                </c:pt>
                <c:pt idx="46">
                  <c:v>4671</c:v>
                </c:pt>
                <c:pt idx="47">
                  <c:v>2927</c:v>
                </c:pt>
                <c:pt idx="48">
                  <c:v>9608</c:v>
                </c:pt>
                <c:pt idx="49">
                  <c:v>8641</c:v>
                </c:pt>
                <c:pt idx="50">
                  <c:v>7858</c:v>
                </c:pt>
                <c:pt idx="51">
                  <c:v>5372</c:v>
                </c:pt>
                <c:pt idx="52">
                  <c:v>922</c:v>
                </c:pt>
              </c:numCache>
            </c:numRef>
          </c:val>
          <c:smooth val="0"/>
          <c:extLst>
            <c:ext xmlns:c16="http://schemas.microsoft.com/office/drawing/2014/chart" uri="{C3380CC4-5D6E-409C-BE32-E72D297353CC}">
              <c16:uniqueId val="{00000001-DD93-48CF-88EC-3B397563C26B}"/>
            </c:ext>
          </c:extLst>
        </c:ser>
        <c:dLbls>
          <c:showLegendKey val="0"/>
          <c:showVal val="0"/>
          <c:showCatName val="0"/>
          <c:showSerName val="0"/>
          <c:showPercent val="0"/>
          <c:showBubbleSize val="0"/>
        </c:dLbls>
        <c:marker val="1"/>
        <c:smooth val="0"/>
        <c:axId val="1618865279"/>
        <c:axId val="1618862367"/>
      </c:lineChart>
      <c:dateAx>
        <c:axId val="567461823"/>
        <c:scaling>
          <c:orientation val="minMax"/>
          <c:min val="44713"/>
        </c:scaling>
        <c:delete val="0"/>
        <c:axPos val="b"/>
        <c:numFmt formatCode="[$-409]mmm\-yy;@" sourceLinked="0"/>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67464319"/>
        <c:crosses val="autoZero"/>
        <c:auto val="1"/>
        <c:lblOffset val="100"/>
        <c:baseTimeUnit val="days"/>
        <c:majorUnit val="1"/>
        <c:majorTimeUnit val="months"/>
        <c:minorUnit val="7"/>
        <c:minorTimeUnit val="days"/>
      </c:dateAx>
      <c:valAx>
        <c:axId val="567464319"/>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GB" sz="1400" b="1" dirty="0">
                    <a:solidFill>
                      <a:srgbClr val="D66D86"/>
                    </a:solidFill>
                  </a:rPr>
                  <a:t>Mentions</a:t>
                </a:r>
              </a:p>
            </c:rich>
          </c:tx>
          <c:layout>
            <c:manualLayout>
              <c:xMode val="edge"/>
              <c:yMode val="edge"/>
              <c:x val="7.5137074948030041E-2"/>
              <c:y val="0.4642685189562827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67461823"/>
        <c:crosses val="autoZero"/>
        <c:crossBetween val="between"/>
        <c:majorUnit val="1000"/>
      </c:valAx>
      <c:valAx>
        <c:axId val="1618862367"/>
        <c:scaling>
          <c:orientation val="minMax"/>
        </c:scaling>
        <c:delete val="0"/>
        <c:axPos val="r"/>
        <c:title>
          <c:tx>
            <c:rich>
              <a:bodyPr rot="540000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GB" sz="1400" b="1" dirty="0">
                    <a:solidFill>
                      <a:srgbClr val="0000C9"/>
                    </a:solidFill>
                  </a:rPr>
                  <a:t>Engagement</a:t>
                </a:r>
              </a:p>
            </c:rich>
          </c:tx>
          <c:layout>
            <c:manualLayout>
              <c:xMode val="edge"/>
              <c:yMode val="edge"/>
              <c:x val="0.90885990478479772"/>
              <c:y val="0.43655581617717298"/>
            </c:manualLayout>
          </c:layout>
          <c:overlay val="0"/>
          <c:spPr>
            <a:noFill/>
            <a:ln>
              <a:noFill/>
            </a:ln>
            <a:effectLst/>
          </c:spPr>
          <c:txPr>
            <a:bodyPr rot="540000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solidFill>
            <a:srgbClr val="FFFFFF"/>
          </a:solidFill>
          <a:ln>
            <a:solidFill>
              <a:srgbClr val="000000"/>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18865279"/>
        <c:crosses val="max"/>
        <c:crossBetween val="between"/>
      </c:valAx>
      <c:dateAx>
        <c:axId val="1618865279"/>
        <c:scaling>
          <c:orientation val="minMax"/>
        </c:scaling>
        <c:delete val="1"/>
        <c:axPos val="b"/>
        <c:numFmt formatCode="m/d/yyyy" sourceLinked="1"/>
        <c:majorTickMark val="out"/>
        <c:minorTickMark val="none"/>
        <c:tickLblPos val="nextTo"/>
        <c:crossAx val="1618862367"/>
        <c:crosses val="autoZero"/>
        <c:auto val="1"/>
        <c:lblOffset val="100"/>
        <c:baseTimeUnit val="days"/>
      </c:date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3302856373723E-2"/>
          <c:y val="5.5139833715699325E-2"/>
          <c:w val="0.92576694139194138"/>
          <c:h val="0.65635528569204427"/>
        </c:manualLayout>
      </c:layout>
      <c:barChart>
        <c:barDir val="col"/>
        <c:grouping val="stacked"/>
        <c:varyColors val="0"/>
        <c:ser>
          <c:idx val="0"/>
          <c:order val="0"/>
          <c:tx>
            <c:strRef>
              <c:f>Sheet1!$G$24</c:f>
              <c:strCache>
                <c:ptCount val="1"/>
                <c:pt idx="0">
                  <c:v>Positivity</c:v>
                </c:pt>
              </c:strCache>
            </c:strRef>
          </c:tx>
          <c:spPr>
            <a:solidFill>
              <a:schemeClr val="tx2"/>
            </a:solidFill>
            <a:ln>
              <a:solidFill>
                <a:schemeClr val="bg1"/>
              </a:solidFill>
            </a:ln>
            <a:effectLst/>
          </c:spPr>
          <c:invertIfNegative val="0"/>
          <c:dLbls>
            <c:dLbl>
              <c:idx val="0"/>
              <c:tx>
                <c:rich>
                  <a:bodyPr/>
                  <a:lstStyle/>
                  <a:p>
                    <a:r>
                      <a:rPr lang="en-US" dirty="0"/>
                      <a:t>8.6%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1AA-41F9-9907-54B98CB272C3}"/>
                </c:ext>
              </c:extLst>
            </c:dLbl>
            <c:dLbl>
              <c:idx val="1"/>
              <c:tx>
                <c:rich>
                  <a:bodyPr/>
                  <a:lstStyle/>
                  <a:p>
                    <a:r>
                      <a:rPr lang="en-US" dirty="0"/>
                      <a:t>13.2%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1AA-41F9-9907-54B98CB272C3}"/>
                </c:ext>
              </c:extLst>
            </c:dLbl>
            <c:dLbl>
              <c:idx val="2"/>
              <c:tx>
                <c:rich>
                  <a:bodyPr/>
                  <a:lstStyle/>
                  <a:p>
                    <a:r>
                      <a:rPr lang="en-US" dirty="0"/>
                      <a:t>19.0%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1AA-41F9-9907-54B98CB272C3}"/>
                </c:ext>
              </c:extLst>
            </c:dLbl>
            <c:dLbl>
              <c:idx val="3"/>
              <c:tx>
                <c:rich>
                  <a:bodyPr/>
                  <a:lstStyle/>
                  <a:p>
                    <a:r>
                      <a:rPr lang="en-US" dirty="0"/>
                      <a:t>17.6%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1AA-41F9-9907-54B98CB272C3}"/>
                </c:ext>
              </c:extLst>
            </c:dLbl>
            <c:dLbl>
              <c:idx val="4"/>
              <c:tx>
                <c:rich>
                  <a:bodyPr/>
                  <a:lstStyle/>
                  <a:p>
                    <a:r>
                      <a:rPr lang="en-US" dirty="0"/>
                      <a:t>14.3%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1AA-41F9-9907-54B98CB272C3}"/>
                </c:ext>
              </c:extLst>
            </c:dLbl>
            <c:dLbl>
              <c:idx val="5"/>
              <c:layout>
                <c:manualLayout>
                  <c:x val="5.844979403557244E-2"/>
                  <c:y val="-5.6508618797011967E-2"/>
                </c:manualLayout>
              </c:layout>
              <c:tx>
                <c:rich>
                  <a:bodyPr/>
                  <a:lstStyle/>
                  <a:p>
                    <a:r>
                      <a:rPr lang="en-US" dirty="0">
                        <a:solidFill>
                          <a:schemeClr val="tx1"/>
                        </a:solidFill>
                      </a:rPr>
                      <a:t>6.5%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1AA-41F9-9907-54B98CB272C3}"/>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Sheet1!$F$25:$F$30</c:f>
              <c:strCache>
                <c:ptCount val="6"/>
                <c:pt idx="0">
                  <c:v>Experiences with management of SCD within NHS </c:v>
                </c:pt>
                <c:pt idx="1">
                  <c:v>Living with SCD and understanding the condition</c:v>
                </c:pt>
                <c:pt idx="2">
                  <c:v>Importance of community, support, and family planning</c:v>
                </c:pt>
                <c:pt idx="3">
                  <c:v>Understanding the burden of SCD through accounts over lifetime</c:v>
                </c:pt>
                <c:pt idx="4">
                  <c:v>Talking about and raising SCD awareness</c:v>
                </c:pt>
                <c:pt idx="5">
                  <c:v>Access to/experiences with treatment</c:v>
                </c:pt>
              </c:strCache>
            </c:strRef>
          </c:cat>
          <c:val>
            <c:numRef>
              <c:f>Sheet1!$G$25:$G$30</c:f>
              <c:numCache>
                <c:formatCode>General</c:formatCode>
                <c:ptCount val="6"/>
                <c:pt idx="0">
                  <c:v>6.2349999999999994</c:v>
                </c:pt>
                <c:pt idx="1">
                  <c:v>9.3455999999999992</c:v>
                </c:pt>
                <c:pt idx="2">
                  <c:v>11.513999999999999</c:v>
                </c:pt>
                <c:pt idx="3">
                  <c:v>7.9904000000000002</c:v>
                </c:pt>
                <c:pt idx="4">
                  <c:v>5.8487</c:v>
                </c:pt>
                <c:pt idx="5">
                  <c:v>1.7615000000000001</c:v>
                </c:pt>
              </c:numCache>
            </c:numRef>
          </c:val>
          <c:extLst>
            <c:ext xmlns:c16="http://schemas.microsoft.com/office/drawing/2014/chart" uri="{C3380CC4-5D6E-409C-BE32-E72D297353CC}">
              <c16:uniqueId val="{00000006-D1AA-41F9-9907-54B98CB272C3}"/>
            </c:ext>
          </c:extLst>
        </c:ser>
        <c:ser>
          <c:idx val="1"/>
          <c:order val="1"/>
          <c:tx>
            <c:strRef>
              <c:f>Sheet1!$H$24</c:f>
              <c:strCache>
                <c:ptCount val="1"/>
                <c:pt idx="0">
                  <c:v>Negativity</c:v>
                </c:pt>
              </c:strCache>
            </c:strRef>
          </c:tx>
          <c:spPr>
            <a:solidFill>
              <a:schemeClr val="accent6"/>
            </a:solidFill>
            <a:ln>
              <a:solidFill>
                <a:schemeClr val="bg1"/>
              </a:solidFill>
            </a:ln>
            <a:effectLst/>
          </c:spPr>
          <c:invertIfNegative val="0"/>
          <c:dLbls>
            <c:dLbl>
              <c:idx val="0"/>
              <c:tx>
                <c:rich>
                  <a:bodyPr/>
                  <a:lstStyle/>
                  <a:p>
                    <a:r>
                      <a:rPr lang="en-US" dirty="0"/>
                      <a:t>34.1%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1AA-41F9-9907-54B98CB272C3}"/>
                </c:ext>
              </c:extLst>
            </c:dLbl>
            <c:dLbl>
              <c:idx val="1"/>
              <c:tx>
                <c:rich>
                  <a:bodyPr/>
                  <a:lstStyle/>
                  <a:p>
                    <a:r>
                      <a:rPr lang="en-US" dirty="0"/>
                      <a:t>41.3%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D1AA-41F9-9907-54B98CB272C3}"/>
                </c:ext>
              </c:extLst>
            </c:dLbl>
            <c:dLbl>
              <c:idx val="2"/>
              <c:tx>
                <c:rich>
                  <a:bodyPr/>
                  <a:lstStyle/>
                  <a:p>
                    <a:r>
                      <a:rPr lang="en-US" dirty="0"/>
                      <a:t>21.9%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1AA-41F9-9907-54B98CB272C3}"/>
                </c:ext>
              </c:extLst>
            </c:dLbl>
            <c:dLbl>
              <c:idx val="3"/>
              <c:tx>
                <c:rich>
                  <a:bodyPr/>
                  <a:lstStyle/>
                  <a:p>
                    <a:r>
                      <a:rPr lang="en-US" dirty="0"/>
                      <a:t>26.6%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D1AA-41F9-9907-54B98CB272C3}"/>
                </c:ext>
              </c:extLst>
            </c:dLbl>
            <c:dLbl>
              <c:idx val="4"/>
              <c:tx>
                <c:rich>
                  <a:bodyPr/>
                  <a:lstStyle/>
                  <a:p>
                    <a:r>
                      <a:rPr lang="en-US" dirty="0"/>
                      <a:t>17.1%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D1AA-41F9-9907-54B98CB272C3}"/>
                </c:ext>
              </c:extLst>
            </c:dLbl>
            <c:dLbl>
              <c:idx val="5"/>
              <c:tx>
                <c:rich>
                  <a:bodyPr/>
                  <a:lstStyle/>
                  <a:p>
                    <a:r>
                      <a:rPr lang="en-US" dirty="0"/>
                      <a:t>29.5%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D1AA-41F9-9907-54B98CB272C3}"/>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Sheet1!$F$25:$F$30</c:f>
              <c:strCache>
                <c:ptCount val="6"/>
                <c:pt idx="0">
                  <c:v>Experiences with management of SCD within NHS </c:v>
                </c:pt>
                <c:pt idx="1">
                  <c:v>Living with SCD and understanding the condition</c:v>
                </c:pt>
                <c:pt idx="2">
                  <c:v>Importance of community, support, and family planning</c:v>
                </c:pt>
                <c:pt idx="3">
                  <c:v>Understanding the burden of SCD through accounts over lifetime</c:v>
                </c:pt>
                <c:pt idx="4">
                  <c:v>Talking about and raising SCD awareness</c:v>
                </c:pt>
                <c:pt idx="5">
                  <c:v>Access to/experiences with treatment</c:v>
                </c:pt>
              </c:strCache>
            </c:strRef>
          </c:cat>
          <c:val>
            <c:numRef>
              <c:f>Sheet1!$H$25:$H$30</c:f>
              <c:numCache>
                <c:formatCode>General</c:formatCode>
                <c:ptCount val="6"/>
                <c:pt idx="0">
                  <c:v>24.7225</c:v>
                </c:pt>
                <c:pt idx="1">
                  <c:v>29.240399999999998</c:v>
                </c:pt>
                <c:pt idx="2">
                  <c:v>13.271399999999998</c:v>
                </c:pt>
                <c:pt idx="3">
                  <c:v>12.0764</c:v>
                </c:pt>
                <c:pt idx="4">
                  <c:v>6.9939</c:v>
                </c:pt>
                <c:pt idx="5">
                  <c:v>7.9945000000000004</c:v>
                </c:pt>
              </c:numCache>
            </c:numRef>
          </c:val>
          <c:extLst>
            <c:ext xmlns:c16="http://schemas.microsoft.com/office/drawing/2014/chart" uri="{C3380CC4-5D6E-409C-BE32-E72D297353CC}">
              <c16:uniqueId val="{0000000D-D1AA-41F9-9907-54B98CB272C3}"/>
            </c:ext>
          </c:extLst>
        </c:ser>
        <c:ser>
          <c:idx val="2"/>
          <c:order val="2"/>
          <c:tx>
            <c:strRef>
              <c:f>Sheet1!$I$24</c:f>
              <c:strCache>
                <c:ptCount val="1"/>
                <c:pt idx="0">
                  <c:v>Neutral</c:v>
                </c:pt>
              </c:strCache>
            </c:strRef>
          </c:tx>
          <c:spPr>
            <a:solidFill>
              <a:schemeClr val="accent5"/>
            </a:solidFill>
            <a:ln>
              <a:solidFill>
                <a:schemeClr val="bg1"/>
              </a:solidFill>
            </a:ln>
            <a:effectLst/>
          </c:spPr>
          <c:invertIfNegative val="0"/>
          <c:dLbls>
            <c:dLbl>
              <c:idx val="0"/>
              <c:tx>
                <c:rich>
                  <a:bodyPr/>
                  <a:lstStyle/>
                  <a:p>
                    <a:r>
                      <a:rPr lang="en-US" dirty="0"/>
                      <a:t>57.3%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D1AA-41F9-9907-54B98CB272C3}"/>
                </c:ext>
              </c:extLst>
            </c:dLbl>
            <c:dLbl>
              <c:idx val="1"/>
              <c:tx>
                <c:rich>
                  <a:bodyPr/>
                  <a:lstStyle/>
                  <a:p>
                    <a:r>
                      <a:rPr lang="en-US" dirty="0"/>
                      <a:t>45.5%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D1AA-41F9-9907-54B98CB272C3}"/>
                </c:ext>
              </c:extLst>
            </c:dLbl>
            <c:dLbl>
              <c:idx val="2"/>
              <c:tx>
                <c:rich>
                  <a:bodyPr/>
                  <a:lstStyle/>
                  <a:p>
                    <a:r>
                      <a:rPr lang="en-US" dirty="0"/>
                      <a:t>59.2%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D1AA-41F9-9907-54B98CB272C3}"/>
                </c:ext>
              </c:extLst>
            </c:dLbl>
            <c:dLbl>
              <c:idx val="3"/>
              <c:tx>
                <c:rich>
                  <a:bodyPr/>
                  <a:lstStyle/>
                  <a:p>
                    <a:r>
                      <a:rPr lang="en-US" dirty="0"/>
                      <a:t>55.8%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D1AA-41F9-9907-54B98CB272C3}"/>
                </c:ext>
              </c:extLst>
            </c:dLbl>
            <c:dLbl>
              <c:idx val="4"/>
              <c:tx>
                <c:rich>
                  <a:bodyPr/>
                  <a:lstStyle/>
                  <a:p>
                    <a:r>
                      <a:rPr lang="en-US" dirty="0"/>
                      <a:t>68.6%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D1AA-41F9-9907-54B98CB272C3}"/>
                </c:ext>
              </c:extLst>
            </c:dLbl>
            <c:dLbl>
              <c:idx val="5"/>
              <c:tx>
                <c:rich>
                  <a:bodyPr/>
                  <a:lstStyle/>
                  <a:p>
                    <a:r>
                      <a:rPr lang="en-US" dirty="0"/>
                      <a:t>64.0%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D1AA-41F9-9907-54B98CB272C3}"/>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Sheet1!$F$25:$F$30</c:f>
              <c:strCache>
                <c:ptCount val="6"/>
                <c:pt idx="0">
                  <c:v>Experiences with management of SCD within NHS </c:v>
                </c:pt>
                <c:pt idx="1">
                  <c:v>Living with SCD and understanding the condition</c:v>
                </c:pt>
                <c:pt idx="2">
                  <c:v>Importance of community, support, and family planning</c:v>
                </c:pt>
                <c:pt idx="3">
                  <c:v>Understanding the burden of SCD through accounts over lifetime</c:v>
                </c:pt>
                <c:pt idx="4">
                  <c:v>Talking about and raising SCD awareness</c:v>
                </c:pt>
                <c:pt idx="5">
                  <c:v>Access to/experiences with treatment</c:v>
                </c:pt>
              </c:strCache>
            </c:strRef>
          </c:cat>
          <c:val>
            <c:numRef>
              <c:f>Sheet1!$I$25:$I$30</c:f>
              <c:numCache>
                <c:formatCode>General</c:formatCode>
                <c:ptCount val="6"/>
                <c:pt idx="0">
                  <c:v>41.542500000000004</c:v>
                </c:pt>
                <c:pt idx="1">
                  <c:v>32.213999999999999</c:v>
                </c:pt>
                <c:pt idx="2">
                  <c:v>35.814599999999999</c:v>
                </c:pt>
                <c:pt idx="3">
                  <c:v>25.333199999999998</c:v>
                </c:pt>
                <c:pt idx="4">
                  <c:v>28.057399999999998</c:v>
                </c:pt>
                <c:pt idx="5">
                  <c:v>17.344000000000001</c:v>
                </c:pt>
              </c:numCache>
            </c:numRef>
          </c:val>
          <c:extLst>
            <c:ext xmlns:c16="http://schemas.microsoft.com/office/drawing/2014/chart" uri="{C3380CC4-5D6E-409C-BE32-E72D297353CC}">
              <c16:uniqueId val="{00000014-D1AA-41F9-9907-54B98CB272C3}"/>
            </c:ext>
          </c:extLst>
        </c:ser>
        <c:dLbls>
          <c:dLblPos val="ctr"/>
          <c:showLegendKey val="0"/>
          <c:showVal val="1"/>
          <c:showCatName val="0"/>
          <c:showSerName val="0"/>
          <c:showPercent val="0"/>
          <c:showBubbleSize val="0"/>
        </c:dLbls>
        <c:gapWidth val="100"/>
        <c:overlap val="100"/>
        <c:axId val="575596408"/>
        <c:axId val="575594248"/>
      </c:barChart>
      <c:catAx>
        <c:axId val="5755964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5594248"/>
        <c:crosses val="autoZero"/>
        <c:auto val="1"/>
        <c:lblAlgn val="ctr"/>
        <c:lblOffset val="100"/>
        <c:noMultiLvlLbl val="0"/>
      </c:catAx>
      <c:valAx>
        <c:axId val="575594248"/>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t>Proportion of posts</a:t>
                </a:r>
                <a:r>
                  <a:rPr lang="en-GB" sz="1200" b="1" baseline="0" dirty="0"/>
                  <a:t> (%)</a:t>
                </a:r>
                <a:endParaRPr lang="en-GB" sz="1200" b="1" dirty="0"/>
              </a:p>
            </c:rich>
          </c:tx>
          <c:layout>
            <c:manualLayout>
              <c:xMode val="edge"/>
              <c:yMode val="edge"/>
              <c:x val="1.8399022237604912E-2"/>
              <c:y val="6.6281292516208748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5596408"/>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00045991755239"/>
          <c:y val="5.5860466239965954E-2"/>
          <c:w val="0.63359099640536909"/>
          <c:h val="0.56175328673015423"/>
        </c:manualLayout>
      </c:layout>
      <c:barChart>
        <c:barDir val="col"/>
        <c:grouping val="clustered"/>
        <c:varyColors val="0"/>
        <c:ser>
          <c:idx val="0"/>
          <c:order val="0"/>
          <c:tx>
            <c:strRef>
              <c:f>Sheet1!$J$9</c:f>
              <c:strCache>
                <c:ptCount val="1"/>
                <c:pt idx="0">
                  <c:v>Positive</c:v>
                </c:pt>
              </c:strCache>
            </c:strRef>
          </c:tx>
          <c:spPr>
            <a:solidFill>
              <a:schemeClr val="tx2"/>
            </a:solidFill>
            <a:ln>
              <a:noFill/>
            </a:ln>
            <a:effectLst/>
          </c:spPr>
          <c:invertIfNegative val="0"/>
          <c:dLbls>
            <c:dLbl>
              <c:idx val="0"/>
              <c:layout>
                <c:manualLayout>
                  <c:x val="0"/>
                  <c:y val="8.6589912803406444E-2"/>
                </c:manualLayout>
              </c:layout>
              <c:tx>
                <c:rich>
                  <a:bodyPr/>
                  <a:lstStyle/>
                  <a:p>
                    <a:fld id="{22369B42-F085-421B-A91C-ED6EA8FAA27D}" type="CELLRANGE">
                      <a:rPr lang="en-US" dirty="0"/>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81B8-4265-B6FB-2C2474D50696}"/>
                </c:ext>
              </c:extLst>
            </c:dLbl>
            <c:dLbl>
              <c:idx val="1"/>
              <c:tx>
                <c:rich>
                  <a:bodyPr/>
                  <a:lstStyle/>
                  <a:p>
                    <a:fld id="{14B1A3ED-D553-4B1D-9D25-8FF89F72C72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1B8-4265-B6FB-2C2474D50696}"/>
                </c:ext>
              </c:extLst>
            </c:dLbl>
            <c:dLbl>
              <c:idx val="2"/>
              <c:tx>
                <c:rich>
                  <a:bodyPr/>
                  <a:lstStyle/>
                  <a:p>
                    <a:r>
                      <a:rPr lang="en-US"/>
                      <a:t>19.0%</a:t>
                    </a:r>
                    <a:endParaRPr lang="en-US" dirty="0"/>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EE85-4CB9-9CDA-9C5A13B7786B}"/>
                </c:ext>
              </c:extLst>
            </c:dLbl>
            <c:dLbl>
              <c:idx val="3"/>
              <c:tx>
                <c:rich>
                  <a:bodyPr/>
                  <a:lstStyle/>
                  <a:p>
                    <a:fld id="{2B38874D-A0A2-4859-A996-42840A64C14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EE85-4CB9-9CDA-9C5A13B7786B}"/>
                </c:ext>
              </c:extLst>
            </c:dLbl>
            <c:dLbl>
              <c:idx val="4"/>
              <c:tx>
                <c:rich>
                  <a:bodyPr/>
                  <a:lstStyle/>
                  <a:p>
                    <a:fld id="{CEE37A4C-C138-474C-9D3F-F3D1E1E3839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1B8-4265-B6FB-2C2474D50696}"/>
                </c:ext>
              </c:extLst>
            </c:dLbl>
            <c:dLbl>
              <c:idx val="5"/>
              <c:layout>
                <c:manualLayout>
                  <c:x val="0"/>
                  <c:y val="5.9583863516816542E-2"/>
                </c:manualLayout>
              </c:layout>
              <c:tx>
                <c:rich>
                  <a:bodyPr wrap="square" lIns="38100" tIns="19050" rIns="38100" bIns="19050" anchor="ctr">
                    <a:noAutofit/>
                  </a:bodyPr>
                  <a:lstStyle/>
                  <a:p>
                    <a:pPr>
                      <a:defRPr sz="1000">
                        <a:solidFill>
                          <a:schemeClr val="tx1"/>
                        </a:solidFill>
                      </a:defRPr>
                    </a:pPr>
                    <a:fld id="{03834EA2-2EB2-4E7A-AF9B-9C6DC0325D8E}" type="CELLRANGE">
                      <a:rPr lang="en-US" dirty="0"/>
                      <a:pPr>
                        <a:defRPr sz="1000">
                          <a:solidFill>
                            <a:schemeClr val="tx1"/>
                          </a:solidFill>
                        </a:defRPr>
                      </a:pPr>
                      <a:t>[CELLRANGE]</a:t>
                    </a:fld>
                    <a:endParaRPr lang="en-US"/>
                  </a:p>
                </c:rich>
              </c:tx>
              <c:numFmt formatCode="0.0%" sourceLinked="0"/>
              <c:spPr>
                <a:noFill/>
                <a:ln>
                  <a:noFill/>
                </a:ln>
                <a:effectLst/>
              </c:spPr>
              <c:dLblPos val="outEnd"/>
              <c:showLegendKey val="0"/>
              <c:showVal val="0"/>
              <c:showCatName val="0"/>
              <c:showSerName val="0"/>
              <c:showPercent val="0"/>
              <c:showBubbleSize val="0"/>
              <c:extLst>
                <c:ext xmlns:c15="http://schemas.microsoft.com/office/drawing/2012/chart" uri="{CE6537A1-D6FC-4f65-9D91-7224C49458BB}">
                  <c15:layout>
                    <c:manualLayout>
                      <c:w val="6.4013038152949342E-2"/>
                      <c:h val="3.7256467016170136E-2"/>
                    </c:manualLayout>
                  </c15:layout>
                  <c15:dlblFieldTable/>
                  <c15:showDataLabelsRange val="1"/>
                </c:ext>
                <c:ext xmlns:c16="http://schemas.microsoft.com/office/drawing/2014/chart" uri="{C3380CC4-5D6E-409C-BE32-E72D297353CC}">
                  <c16:uniqueId val="{00000001-81B8-4265-B6FB-2C2474D50696}"/>
                </c:ext>
              </c:extLst>
            </c:dLbl>
            <c:numFmt formatCode="0.0%" sourceLinked="0"/>
            <c:spPr>
              <a:noFill/>
              <a:ln>
                <a:noFill/>
              </a:ln>
              <a:effectLst/>
            </c:spPr>
            <c:txPr>
              <a:bodyPr wrap="square" lIns="38100" tIns="19050" rIns="38100" bIns="19050" anchor="ctr">
                <a:spAutoFit/>
              </a:bodyPr>
              <a:lstStyle/>
              <a:p>
                <a:pPr>
                  <a:defRPr sz="1000">
                    <a:solidFill>
                      <a:schemeClr val="tx1"/>
                    </a:solidFill>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cat>
            <c:strRef>
              <c:f>Sheet1!$H$10:$H$15</c:f>
              <c:strCache>
                <c:ptCount val="6"/>
                <c:pt idx="0">
                  <c:v>Experience with management</c:v>
                </c:pt>
                <c:pt idx="1">
                  <c:v>Living with SCD </c:v>
                </c:pt>
                <c:pt idx="2">
                  <c:v>Importance of community &amp; family planning</c:v>
                </c:pt>
                <c:pt idx="3">
                  <c:v>Burden over lifetime </c:v>
                </c:pt>
                <c:pt idx="4">
                  <c:v>Raising awareness</c:v>
                </c:pt>
                <c:pt idx="5">
                  <c:v>Treatment</c:v>
                </c:pt>
              </c:strCache>
            </c:strRef>
          </c:cat>
          <c:val>
            <c:numRef>
              <c:f>Sheet1!$J$10:$J$15</c:f>
              <c:numCache>
                <c:formatCode>General</c:formatCode>
                <c:ptCount val="6"/>
                <c:pt idx="0">
                  <c:v>8.6</c:v>
                </c:pt>
                <c:pt idx="1">
                  <c:v>13.22</c:v>
                </c:pt>
                <c:pt idx="2">
                  <c:v>18.970000000000002</c:v>
                </c:pt>
                <c:pt idx="3">
                  <c:v>17.590000000000003</c:v>
                </c:pt>
                <c:pt idx="4">
                  <c:v>14.279999999999998</c:v>
                </c:pt>
                <c:pt idx="5">
                  <c:v>6.47</c:v>
                </c:pt>
              </c:numCache>
            </c:numRef>
          </c:val>
          <c:extLst>
            <c:ext xmlns:c15="http://schemas.microsoft.com/office/drawing/2012/chart" uri="{02D57815-91ED-43cb-92C2-25804820EDAC}">
              <c15:datalabelsRange>
                <c15:f>Sheet1!$N$10:$N$15</c15:f>
                <c15:dlblRangeCache>
                  <c:ptCount val="6"/>
                  <c:pt idx="0">
                    <c:v>8.6%</c:v>
                  </c:pt>
                  <c:pt idx="1">
                    <c:v>13.2%</c:v>
                  </c:pt>
                  <c:pt idx="2">
                    <c:v>19%</c:v>
                  </c:pt>
                  <c:pt idx="3">
                    <c:v>17.6%</c:v>
                  </c:pt>
                  <c:pt idx="4">
                    <c:v>14.3%</c:v>
                  </c:pt>
                  <c:pt idx="5">
                    <c:v>6.5%</c:v>
                  </c:pt>
                </c15:dlblRangeCache>
              </c15:datalabelsRange>
            </c:ext>
            <c:ext xmlns:c16="http://schemas.microsoft.com/office/drawing/2014/chart" uri="{C3380CC4-5D6E-409C-BE32-E72D297353CC}">
              <c16:uniqueId val="{00000000-81B8-4265-B6FB-2C2474D50696}"/>
            </c:ext>
          </c:extLst>
        </c:ser>
        <c:dLbls>
          <c:showLegendKey val="0"/>
          <c:showVal val="0"/>
          <c:showCatName val="0"/>
          <c:showSerName val="0"/>
          <c:showPercent val="0"/>
          <c:showBubbleSize val="0"/>
        </c:dLbls>
        <c:gapWidth val="50"/>
        <c:overlap val="-27"/>
        <c:axId val="1263179712"/>
        <c:axId val="170277119"/>
      </c:barChart>
      <c:catAx>
        <c:axId val="12631797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sz="700"/>
            </a:pPr>
            <a:endParaRPr lang="en-US"/>
          </a:p>
        </c:txPr>
        <c:crossAx val="170277119"/>
        <c:crosses val="autoZero"/>
        <c:auto val="1"/>
        <c:lblAlgn val="ctr"/>
        <c:lblOffset val="100"/>
        <c:noMultiLvlLbl val="0"/>
      </c:catAx>
      <c:valAx>
        <c:axId val="170277119"/>
        <c:scaling>
          <c:orientation val="minMax"/>
          <c:max val="80"/>
        </c:scaling>
        <c:delete val="0"/>
        <c:axPos val="l"/>
        <c:title>
          <c:tx>
            <c:rich>
              <a:bodyPr rot="-5400000" vert="horz"/>
              <a:lstStyle/>
              <a:p>
                <a:pPr>
                  <a:defRPr sz="800"/>
                </a:pPr>
                <a:r>
                  <a:rPr lang="en-US" sz="1000" dirty="0"/>
                  <a:t>Proportion of posts (%)</a:t>
                </a:r>
              </a:p>
            </c:rich>
          </c:tx>
          <c:layout>
            <c:manualLayout>
              <c:xMode val="edge"/>
              <c:yMode val="edge"/>
              <c:x val="3.4286252514946117E-2"/>
              <c:y val="5.0678003323909204E-2"/>
            </c:manualLayout>
          </c:layout>
          <c:overlay val="0"/>
          <c:spPr>
            <a:noFill/>
            <a:ln>
              <a:noFill/>
            </a:ln>
            <a:effectLst/>
          </c:spPr>
        </c:title>
        <c:numFmt formatCode="#,##0" sourceLinked="0"/>
        <c:majorTickMark val="out"/>
        <c:minorTickMark val="none"/>
        <c:tickLblPos val="nextTo"/>
        <c:spPr>
          <a:noFill/>
          <a:ln>
            <a:solidFill>
              <a:schemeClr val="tx1"/>
            </a:solidFill>
          </a:ln>
          <a:effectLst/>
        </c:spPr>
        <c:txPr>
          <a:bodyPr rot="-60000000" vert="horz"/>
          <a:lstStyle/>
          <a:p>
            <a:pPr>
              <a:defRPr/>
            </a:pPr>
            <a:endParaRPr lang="en-US"/>
          </a:p>
        </c:txPr>
        <c:crossAx val="1263179712"/>
        <c:crosses val="autoZero"/>
        <c:crossBetween val="between"/>
        <c:majorUnit val="20"/>
      </c:valAx>
    </c:plotArea>
    <c:plotVisOnly val="1"/>
    <c:dispBlanksAs val="gap"/>
    <c:showDLblsOverMax val="0"/>
    <c:extLst/>
  </c:chart>
  <c:txPr>
    <a:bodyPr/>
    <a:lstStyle/>
    <a:p>
      <a:pPr>
        <a:defRPr sz="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806163750278835E-2"/>
          <c:y val="9.6422702813262554E-2"/>
          <c:w val="0.6450858074721465"/>
          <c:h val="0.5548210740244115"/>
        </c:manualLayout>
      </c:layout>
      <c:barChart>
        <c:barDir val="col"/>
        <c:grouping val="clustered"/>
        <c:varyColors val="0"/>
        <c:ser>
          <c:idx val="0"/>
          <c:order val="0"/>
          <c:tx>
            <c:strRef>
              <c:f>Sheet1!$I$9</c:f>
              <c:strCache>
                <c:ptCount val="1"/>
                <c:pt idx="0">
                  <c:v>Negative</c:v>
                </c:pt>
              </c:strCache>
            </c:strRef>
          </c:tx>
          <c:spPr>
            <a:solidFill>
              <a:schemeClr val="accent6"/>
            </a:solidFill>
            <a:ln>
              <a:noFill/>
            </a:ln>
            <a:effectLst/>
          </c:spPr>
          <c:invertIfNegative val="0"/>
          <c:dLbls>
            <c:dLbl>
              <c:idx val="0"/>
              <c:tx>
                <c:rich>
                  <a:bodyPr/>
                  <a:lstStyle/>
                  <a:p>
                    <a:fld id="{19870E5F-42C4-4BBE-9846-D675019DAE05}"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9E3D-409F-A647-476E38EC35D9}"/>
                </c:ext>
              </c:extLst>
            </c:dLbl>
            <c:dLbl>
              <c:idx val="1"/>
              <c:tx>
                <c:rich>
                  <a:bodyPr/>
                  <a:lstStyle/>
                  <a:p>
                    <a:fld id="{BB3D1F85-6E5D-46AA-8F36-22E0A3289AB6}"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E3D-409F-A647-476E38EC35D9}"/>
                </c:ext>
              </c:extLst>
            </c:dLbl>
            <c:dLbl>
              <c:idx val="2"/>
              <c:tx>
                <c:rich>
                  <a:bodyPr/>
                  <a:lstStyle/>
                  <a:p>
                    <a:fld id="{401B369D-D4C5-422D-A8E2-F498DC695B09}"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E3D-409F-A647-476E38EC35D9}"/>
                </c:ext>
              </c:extLst>
            </c:dLbl>
            <c:dLbl>
              <c:idx val="3"/>
              <c:tx>
                <c:rich>
                  <a:bodyPr/>
                  <a:lstStyle/>
                  <a:p>
                    <a:fld id="{55D90D80-2992-47BF-B4C5-E6E2BE467CC5}"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E3D-409F-A647-476E38EC35D9}"/>
                </c:ext>
              </c:extLst>
            </c:dLbl>
            <c:dLbl>
              <c:idx val="4"/>
              <c:tx>
                <c:rich>
                  <a:bodyPr/>
                  <a:lstStyle/>
                  <a:p>
                    <a:fld id="{08812919-93C8-41A4-B860-FA1801C0D4D0}"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E3D-409F-A647-476E38EC35D9}"/>
                </c:ext>
              </c:extLst>
            </c:dLbl>
            <c:dLbl>
              <c:idx val="5"/>
              <c:tx>
                <c:rich>
                  <a:bodyPr/>
                  <a:lstStyle/>
                  <a:p>
                    <a:fld id="{963C327B-D1BC-4550-9B80-39A2778A0C1C}"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E3D-409F-A647-476E38EC35D9}"/>
                </c:ext>
              </c:extLst>
            </c:dLbl>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Sheet1!$H$10:$H$15</c:f>
              <c:strCache>
                <c:ptCount val="6"/>
                <c:pt idx="0">
                  <c:v>Experience with management</c:v>
                </c:pt>
                <c:pt idx="1">
                  <c:v>Living with SCD </c:v>
                </c:pt>
                <c:pt idx="2">
                  <c:v>Importance of community &amp; family planning</c:v>
                </c:pt>
                <c:pt idx="3">
                  <c:v>Burden over lifetime </c:v>
                </c:pt>
                <c:pt idx="4">
                  <c:v>Raising awareness</c:v>
                </c:pt>
                <c:pt idx="5">
                  <c:v>Treatment</c:v>
                </c:pt>
              </c:strCache>
            </c:strRef>
          </c:cat>
          <c:val>
            <c:numRef>
              <c:f>Sheet1!$I$10:$I$15</c:f>
              <c:numCache>
                <c:formatCode>General</c:formatCode>
                <c:ptCount val="6"/>
                <c:pt idx="0">
                  <c:v>34.130000000000003</c:v>
                </c:pt>
                <c:pt idx="1">
                  <c:v>41.32</c:v>
                </c:pt>
                <c:pt idx="2">
                  <c:v>21.86</c:v>
                </c:pt>
                <c:pt idx="3">
                  <c:v>26.6</c:v>
                </c:pt>
                <c:pt idx="4">
                  <c:v>17.14</c:v>
                </c:pt>
                <c:pt idx="5">
                  <c:v>29.49</c:v>
                </c:pt>
              </c:numCache>
            </c:numRef>
          </c:val>
          <c:extLst>
            <c:ext xmlns:c15="http://schemas.microsoft.com/office/drawing/2012/chart" uri="{02D57815-91ED-43cb-92C2-25804820EDAC}">
              <c15:datalabelsRange>
                <c15:f>Sheet1!$M$10:$M$15</c15:f>
                <c15:dlblRangeCache>
                  <c:ptCount val="6"/>
                  <c:pt idx="0">
                    <c:v>34.1%</c:v>
                  </c:pt>
                  <c:pt idx="1">
                    <c:v>41.3%</c:v>
                  </c:pt>
                  <c:pt idx="2">
                    <c:v>21.9%</c:v>
                  </c:pt>
                  <c:pt idx="3">
                    <c:v>26.6%</c:v>
                  </c:pt>
                  <c:pt idx="4">
                    <c:v>17.1%</c:v>
                  </c:pt>
                  <c:pt idx="5">
                    <c:v>29.5%</c:v>
                  </c:pt>
                </c15:dlblRangeCache>
              </c15:datalabelsRange>
            </c:ext>
            <c:ext xmlns:c16="http://schemas.microsoft.com/office/drawing/2014/chart" uri="{C3380CC4-5D6E-409C-BE32-E72D297353CC}">
              <c16:uniqueId val="{00000000-A56E-469C-83EA-50B516FE485F}"/>
            </c:ext>
          </c:extLst>
        </c:ser>
        <c:dLbls>
          <c:showLegendKey val="0"/>
          <c:showVal val="0"/>
          <c:showCatName val="0"/>
          <c:showSerName val="0"/>
          <c:showPercent val="0"/>
          <c:showBubbleSize val="0"/>
        </c:dLbls>
        <c:gapWidth val="50"/>
        <c:overlap val="-27"/>
        <c:axId val="1263179712"/>
        <c:axId val="170277119"/>
      </c:barChart>
      <c:catAx>
        <c:axId val="12631797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170277119"/>
        <c:crosses val="autoZero"/>
        <c:auto val="1"/>
        <c:lblAlgn val="ctr"/>
        <c:lblOffset val="100"/>
        <c:noMultiLvlLbl val="0"/>
      </c:catAx>
      <c:valAx>
        <c:axId val="170277119"/>
        <c:scaling>
          <c:orientation val="minMax"/>
          <c:max val="8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263179712"/>
        <c:crosses val="autoZero"/>
        <c:crossBetween val="between"/>
        <c:majorUnit val="2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14576642798805"/>
          <c:y val="0.25297972285002202"/>
          <c:w val="0.88708632672804122"/>
          <c:h val="0.55145479088259608"/>
        </c:manualLayout>
      </c:layout>
      <c:barChart>
        <c:barDir val="col"/>
        <c:grouping val="clustered"/>
        <c:varyColors val="0"/>
        <c:ser>
          <c:idx val="0"/>
          <c:order val="0"/>
          <c:tx>
            <c:strRef>
              <c:f>Sheet1!$K$9</c:f>
              <c:strCache>
                <c:ptCount val="1"/>
                <c:pt idx="0">
                  <c:v>Neutral</c:v>
                </c:pt>
              </c:strCache>
            </c:strRef>
          </c:tx>
          <c:spPr>
            <a:solidFill>
              <a:schemeClr val="accent5"/>
            </a:solidFill>
            <a:ln>
              <a:noFill/>
            </a:ln>
            <a:effectLst/>
          </c:spPr>
          <c:invertIfNegative val="0"/>
          <c:dLbls>
            <c:dLbl>
              <c:idx val="0"/>
              <c:tx>
                <c:rich>
                  <a:bodyPr/>
                  <a:lstStyle/>
                  <a:p>
                    <a:fld id="{7492D556-E464-4CAD-8325-ED6C7E227347}"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40AA-4EEB-801C-5D357C46E206}"/>
                </c:ext>
              </c:extLst>
            </c:dLbl>
            <c:dLbl>
              <c:idx val="1"/>
              <c:tx>
                <c:rich>
                  <a:bodyPr/>
                  <a:lstStyle/>
                  <a:p>
                    <a:fld id="{BA3AEFE7-A382-4F5F-ACD7-A54F3062589A}"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40AA-4EEB-801C-5D357C46E206}"/>
                </c:ext>
              </c:extLst>
            </c:dLbl>
            <c:dLbl>
              <c:idx val="2"/>
              <c:tx>
                <c:rich>
                  <a:bodyPr/>
                  <a:lstStyle/>
                  <a:p>
                    <a:fld id="{4B48C92D-C866-405A-94E2-F3DE5C4DA1B7}"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40AA-4EEB-801C-5D357C46E206}"/>
                </c:ext>
              </c:extLst>
            </c:dLbl>
            <c:dLbl>
              <c:idx val="3"/>
              <c:tx>
                <c:rich>
                  <a:bodyPr/>
                  <a:lstStyle/>
                  <a:p>
                    <a:fld id="{4616E5A3-CA23-46FA-A388-BCD7A39E6DB3}"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40AA-4EEB-801C-5D357C46E206}"/>
                </c:ext>
              </c:extLst>
            </c:dLbl>
            <c:dLbl>
              <c:idx val="4"/>
              <c:tx>
                <c:rich>
                  <a:bodyPr/>
                  <a:lstStyle/>
                  <a:p>
                    <a:fld id="{BD4AC05F-92FD-4710-91B1-A0E041F0110B}"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40AA-4EEB-801C-5D357C46E206}"/>
                </c:ext>
              </c:extLst>
            </c:dLbl>
            <c:dLbl>
              <c:idx val="5"/>
              <c:tx>
                <c:rich>
                  <a:bodyPr/>
                  <a:lstStyle/>
                  <a:p>
                    <a:fld id="{C6E23C19-32C4-4689-8C60-9CDF6D355D98}"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40AA-4EEB-801C-5D357C46E206}"/>
                </c:ext>
              </c:extLst>
            </c:dLbl>
            <c:numFmt formatCode="#,##0.0" sourceLinked="0"/>
            <c:spPr>
              <a:noFill/>
              <a:ln>
                <a:noFill/>
              </a:ln>
              <a:effectLst/>
            </c:spPr>
            <c:txPr>
              <a:bodyPr wrap="square" lIns="38100" tIns="19050" rIns="38100" bIns="19050" anchor="ctr">
                <a:spAutoFit/>
              </a:bodyPr>
              <a:lstStyle/>
              <a:p>
                <a:pPr>
                  <a:defRPr sz="1000">
                    <a:solidFill>
                      <a:schemeClr val="tx1"/>
                    </a:solidFill>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cat>
            <c:strRef>
              <c:f>Sheet1!$H$10:$H$15</c:f>
              <c:strCache>
                <c:ptCount val="6"/>
                <c:pt idx="0">
                  <c:v>Experience with management</c:v>
                </c:pt>
                <c:pt idx="1">
                  <c:v>Living with SCD </c:v>
                </c:pt>
                <c:pt idx="2">
                  <c:v>Importance of community &amp; family planning</c:v>
                </c:pt>
                <c:pt idx="3">
                  <c:v>Burden over lifetime </c:v>
                </c:pt>
                <c:pt idx="4">
                  <c:v>Raising awareness</c:v>
                </c:pt>
                <c:pt idx="5">
                  <c:v>Treatment</c:v>
                </c:pt>
              </c:strCache>
            </c:strRef>
          </c:cat>
          <c:val>
            <c:numRef>
              <c:f>Sheet1!$K$10:$K$15</c:f>
              <c:numCache>
                <c:formatCode>General</c:formatCode>
                <c:ptCount val="6"/>
                <c:pt idx="0">
                  <c:v>57.25</c:v>
                </c:pt>
                <c:pt idx="1">
                  <c:v>45.45000000000001</c:v>
                </c:pt>
                <c:pt idx="2">
                  <c:v>59.159999999999989</c:v>
                </c:pt>
                <c:pt idx="3">
                  <c:v>55.790000000000006</c:v>
                </c:pt>
                <c:pt idx="4">
                  <c:v>68.569999999999993</c:v>
                </c:pt>
                <c:pt idx="5">
                  <c:v>64.02</c:v>
                </c:pt>
              </c:numCache>
            </c:numRef>
          </c:val>
          <c:extLst>
            <c:ext xmlns:c15="http://schemas.microsoft.com/office/drawing/2012/chart" uri="{02D57815-91ED-43cb-92C2-25804820EDAC}">
              <c15:datalabelsRange>
                <c15:f>Sheet1!$O$10:$O$15</c15:f>
                <c15:dlblRangeCache>
                  <c:ptCount val="6"/>
                  <c:pt idx="0">
                    <c:v>57.3%</c:v>
                  </c:pt>
                  <c:pt idx="1">
                    <c:v>45.5%</c:v>
                  </c:pt>
                  <c:pt idx="2">
                    <c:v>59.2%</c:v>
                  </c:pt>
                  <c:pt idx="3">
                    <c:v>55.8%</c:v>
                  </c:pt>
                  <c:pt idx="4">
                    <c:v>68.6%</c:v>
                  </c:pt>
                  <c:pt idx="5">
                    <c:v>64%</c:v>
                  </c:pt>
                </c15:dlblRangeCache>
              </c15:datalabelsRange>
            </c:ext>
            <c:ext xmlns:c16="http://schemas.microsoft.com/office/drawing/2014/chart" uri="{C3380CC4-5D6E-409C-BE32-E72D297353CC}">
              <c16:uniqueId val="{00000006-40AA-4EEB-801C-5D357C46E206}"/>
            </c:ext>
          </c:extLst>
        </c:ser>
        <c:dLbls>
          <c:dLblPos val="inBase"/>
          <c:showLegendKey val="0"/>
          <c:showVal val="1"/>
          <c:showCatName val="0"/>
          <c:showSerName val="0"/>
          <c:showPercent val="0"/>
          <c:showBubbleSize val="0"/>
        </c:dLbls>
        <c:gapWidth val="50"/>
        <c:overlap val="-27"/>
        <c:axId val="1263179712"/>
        <c:axId val="170277119"/>
      </c:barChart>
      <c:catAx>
        <c:axId val="12631797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sz="700"/>
            </a:pPr>
            <a:endParaRPr lang="en-US"/>
          </a:p>
        </c:txPr>
        <c:crossAx val="170277119"/>
        <c:crosses val="autoZero"/>
        <c:auto val="1"/>
        <c:lblAlgn val="ctr"/>
        <c:lblOffset val="100"/>
        <c:noMultiLvlLbl val="0"/>
      </c:catAx>
      <c:valAx>
        <c:axId val="170277119"/>
        <c:scaling>
          <c:orientation val="minMax"/>
          <c:max val="80"/>
        </c:scaling>
        <c:delete val="0"/>
        <c:axPos val="l"/>
        <c:numFmt formatCode="#,##0" sourceLinked="0"/>
        <c:majorTickMark val="out"/>
        <c:minorTickMark val="none"/>
        <c:tickLblPos val="nextTo"/>
        <c:spPr>
          <a:noFill/>
          <a:ln>
            <a:solidFill>
              <a:schemeClr val="tx1"/>
            </a:solidFill>
          </a:ln>
          <a:effectLst/>
        </c:spPr>
        <c:txPr>
          <a:bodyPr rot="-60000000" vert="horz"/>
          <a:lstStyle/>
          <a:p>
            <a:pPr>
              <a:defRPr/>
            </a:pPr>
            <a:endParaRPr lang="en-US"/>
          </a:p>
        </c:txPr>
        <c:crossAx val="1263179712"/>
        <c:crosses val="autoZero"/>
        <c:crossBetween val="between"/>
        <c:majorUnit val="20"/>
      </c:valAx>
      <c:spPr>
        <a:noFill/>
        <a:ln w="25400">
          <a:noFill/>
        </a:ln>
        <a:effectLst/>
      </c:spPr>
    </c:plotArea>
    <c:plotVisOnly val="1"/>
    <c:dispBlanksAs val="gap"/>
    <c:showDLblsOverMax val="0"/>
    <c:extLst/>
  </c:chart>
  <c:txPr>
    <a:bodyPr/>
    <a:lstStyle/>
    <a:p>
      <a:pPr>
        <a:defRPr sz="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image" Target="../media/image79.png"/><Relationship Id="rId6" Type="http://schemas.openxmlformats.org/officeDocument/2006/relationships/image" Target="../media/image80.png"/><Relationship Id="rId5" Type="http://schemas.openxmlformats.org/officeDocument/2006/relationships/image" Target="../media/image81.png"/><Relationship Id="rId4"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BFB220-925C-4678-B048-4C474C10C8E8}" type="doc">
      <dgm:prSet loTypeId="urn:microsoft.com/office/officeart/2005/8/layout/radial1" loCatId="relationship" qsTypeId="urn:microsoft.com/office/officeart/2005/8/quickstyle/simple3" qsCatId="simple" csTypeId="urn:microsoft.com/office/officeart/2005/8/colors/accent1_2" csCatId="accent1" phldr="1"/>
      <dgm:spPr/>
      <dgm:t>
        <a:bodyPr/>
        <a:lstStyle/>
        <a:p>
          <a:endParaRPr lang="en-US"/>
        </a:p>
      </dgm:t>
    </dgm:pt>
    <dgm:pt modelId="{F4A84EE3-DDFE-45D4-90BC-5A9824740807}">
      <dgm:prSet phldrT="[Text]"/>
      <dgm:spPr>
        <a:solidFill>
          <a:srgbClr val="F2F2F2"/>
        </a:solidFill>
        <a:ln w="12700">
          <a:solidFill>
            <a:schemeClr val="tx1"/>
          </a:solidFill>
        </a:ln>
      </dgm:spPr>
      <dgm:t>
        <a:bodyPr/>
        <a:lstStyle/>
        <a:p>
          <a:r>
            <a:rPr lang="en-US" b="1" dirty="0">
              <a:solidFill>
                <a:schemeClr val="tx1"/>
              </a:solidFill>
            </a:rPr>
            <a:t>Barriers and unmet needs</a:t>
          </a:r>
        </a:p>
      </dgm:t>
    </dgm:pt>
    <dgm:pt modelId="{1962CD58-6B04-4880-BA67-D7C34E347A0F}" type="sibTrans" cxnId="{893581B2-87DB-4F4A-8E9C-3D5C7088D9C7}">
      <dgm:prSet/>
      <dgm:spPr/>
      <dgm:t>
        <a:bodyPr/>
        <a:lstStyle/>
        <a:p>
          <a:endParaRPr lang="en-US">
            <a:solidFill>
              <a:schemeClr val="tx1"/>
            </a:solidFill>
          </a:endParaRPr>
        </a:p>
      </dgm:t>
    </dgm:pt>
    <dgm:pt modelId="{E50C68F9-4F41-4ACC-AE79-30FA01B6D0C4}" type="parTrans" cxnId="{893581B2-87DB-4F4A-8E9C-3D5C7088D9C7}">
      <dgm:prSet/>
      <dgm:spPr/>
      <dgm:t>
        <a:bodyPr/>
        <a:lstStyle/>
        <a:p>
          <a:endParaRPr lang="en-US">
            <a:solidFill>
              <a:schemeClr val="tx1"/>
            </a:solidFill>
          </a:endParaRPr>
        </a:p>
      </dgm:t>
    </dgm:pt>
    <dgm:pt modelId="{F4D68085-0CA2-4B46-B1B6-D67F2485D7B3}">
      <dgm:prSet/>
      <dgm:spPr>
        <a:blipFill rotWithShape="0">
          <a:blip xmlns:r="http://schemas.openxmlformats.org/officeDocument/2006/relationships" r:embed="rId1"/>
          <a:srcRect/>
          <a:stretch>
            <a:fillRect l="-1000" r="-1000"/>
          </a:stretch>
        </a:blipFill>
        <a:effectLst>
          <a:outerShdw blurRad="50800" dist="38100" dir="2700000" algn="tl" rotWithShape="0">
            <a:prstClr val="black">
              <a:alpha val="40000"/>
            </a:prstClr>
          </a:outerShdw>
        </a:effectLst>
      </dgm:spPr>
      <dgm:t>
        <a:bodyPr/>
        <a:lstStyle/>
        <a:p>
          <a:endParaRPr lang="en-US" dirty="0">
            <a:solidFill>
              <a:schemeClr val="tx1"/>
            </a:solidFill>
          </a:endParaRPr>
        </a:p>
      </dgm:t>
    </dgm:pt>
    <dgm:pt modelId="{FDAE4671-71C8-46EB-89EF-DBF0533161D2}" type="parTrans" cxnId="{491A53F5-B775-42C4-A712-FEB8FCF9EC3D}">
      <dgm:prSet/>
      <dgm:spPr>
        <a:ln w="12700"/>
      </dgm:spPr>
      <dgm:t>
        <a:bodyPr/>
        <a:lstStyle/>
        <a:p>
          <a:endParaRPr lang="en-US" dirty="0">
            <a:solidFill>
              <a:schemeClr val="tx1"/>
            </a:solidFill>
          </a:endParaRPr>
        </a:p>
      </dgm:t>
    </dgm:pt>
    <dgm:pt modelId="{D1F49489-F2B1-4203-A059-BAD6838C4182}" type="sibTrans" cxnId="{491A53F5-B775-42C4-A712-FEB8FCF9EC3D}">
      <dgm:prSet/>
      <dgm:spPr/>
      <dgm:t>
        <a:bodyPr/>
        <a:lstStyle/>
        <a:p>
          <a:endParaRPr lang="en-US">
            <a:solidFill>
              <a:schemeClr val="tx1"/>
            </a:solidFill>
          </a:endParaRPr>
        </a:p>
      </dgm:t>
    </dgm:pt>
    <dgm:pt modelId="{0FA914E0-7E7F-4079-A25E-ECAA759D30E4}">
      <dgm:prSet/>
      <dgm:spPr>
        <a:blipFill rotWithShape="0">
          <a:blip xmlns:r="http://schemas.openxmlformats.org/officeDocument/2006/relationships" r:embed="rId2"/>
          <a:srcRect/>
          <a:stretch>
            <a:fillRect l="-1000" r="-1000"/>
          </a:stretch>
        </a:blipFill>
        <a:effectLst>
          <a:outerShdw blurRad="50800" dist="38100" dir="2700000" algn="tl" rotWithShape="0">
            <a:prstClr val="black">
              <a:alpha val="40000"/>
            </a:prstClr>
          </a:outerShdw>
        </a:effectLst>
      </dgm:spPr>
      <dgm:t>
        <a:bodyPr/>
        <a:lstStyle/>
        <a:p>
          <a:endParaRPr lang="en-US" dirty="0">
            <a:solidFill>
              <a:schemeClr val="tx1"/>
            </a:solidFill>
          </a:endParaRPr>
        </a:p>
      </dgm:t>
    </dgm:pt>
    <dgm:pt modelId="{3C2240F1-D270-46A3-BBDF-888A3EE8196F}" type="parTrans" cxnId="{0FAE12D0-25CC-4834-A7BF-D91244E63229}">
      <dgm:prSet/>
      <dgm:spPr>
        <a:ln w="12700"/>
      </dgm:spPr>
      <dgm:t>
        <a:bodyPr/>
        <a:lstStyle/>
        <a:p>
          <a:endParaRPr lang="en-US" dirty="0"/>
        </a:p>
      </dgm:t>
    </dgm:pt>
    <dgm:pt modelId="{9139C8BD-220C-48E0-9CE7-64D4FDEC627F}" type="sibTrans" cxnId="{0FAE12D0-25CC-4834-A7BF-D91244E63229}">
      <dgm:prSet/>
      <dgm:spPr/>
      <dgm:t>
        <a:bodyPr/>
        <a:lstStyle/>
        <a:p>
          <a:endParaRPr lang="en-US"/>
        </a:p>
      </dgm:t>
    </dgm:pt>
    <dgm:pt modelId="{85796499-0653-49E6-8FB4-B0A6E18D24AE}">
      <dgm:prSet/>
      <dgm:spPr>
        <a:blipFill rotWithShape="0">
          <a:blip xmlns:r="http://schemas.openxmlformats.org/officeDocument/2006/relationships" r:embed="rId3"/>
          <a:srcRect/>
          <a:stretch>
            <a:fillRect l="-1000" r="-1000"/>
          </a:stretch>
        </a:blipFill>
        <a:effectLst>
          <a:outerShdw blurRad="50800" dist="38100" dir="2700000" algn="tl" rotWithShape="0">
            <a:prstClr val="black">
              <a:alpha val="40000"/>
            </a:prstClr>
          </a:outerShdw>
        </a:effectLst>
      </dgm:spPr>
      <dgm:t>
        <a:bodyPr/>
        <a:lstStyle/>
        <a:p>
          <a:endParaRPr lang="en-US" dirty="0">
            <a:solidFill>
              <a:schemeClr val="tx1"/>
            </a:solidFill>
          </a:endParaRPr>
        </a:p>
      </dgm:t>
    </dgm:pt>
    <dgm:pt modelId="{F919CE6D-4AD3-46D2-A8C8-6AB472345B52}" type="parTrans" cxnId="{F4A41DAD-1A37-40A5-A584-154CD8BC6AB3}">
      <dgm:prSet/>
      <dgm:spPr>
        <a:ln w="12700"/>
      </dgm:spPr>
      <dgm:t>
        <a:bodyPr/>
        <a:lstStyle/>
        <a:p>
          <a:endParaRPr lang="en-US" dirty="0"/>
        </a:p>
      </dgm:t>
    </dgm:pt>
    <dgm:pt modelId="{318FB30E-CCFA-4739-BEAF-6801CBCFD93B}" type="sibTrans" cxnId="{F4A41DAD-1A37-40A5-A584-154CD8BC6AB3}">
      <dgm:prSet/>
      <dgm:spPr/>
      <dgm:t>
        <a:bodyPr/>
        <a:lstStyle/>
        <a:p>
          <a:endParaRPr lang="en-US"/>
        </a:p>
      </dgm:t>
    </dgm:pt>
    <dgm:pt modelId="{448DF37A-3E14-4DD5-B787-A290B07778AD}">
      <dgm:prSet/>
      <dgm:spPr>
        <a:blipFill rotWithShape="0">
          <a:blip xmlns:r="http://schemas.openxmlformats.org/officeDocument/2006/relationships" r:embed="rId4"/>
          <a:srcRect/>
          <a:stretch>
            <a:fillRect l="-1000" r="-1000"/>
          </a:stretch>
        </a:blipFill>
        <a:effectLst>
          <a:outerShdw blurRad="50800" dist="38100" dir="2700000" algn="tl" rotWithShape="0">
            <a:prstClr val="black">
              <a:alpha val="40000"/>
            </a:prstClr>
          </a:outerShdw>
        </a:effectLst>
      </dgm:spPr>
      <dgm:t>
        <a:bodyPr/>
        <a:lstStyle/>
        <a:p>
          <a:endParaRPr lang="en-US" dirty="0">
            <a:solidFill>
              <a:schemeClr val="tx1"/>
            </a:solidFill>
          </a:endParaRPr>
        </a:p>
      </dgm:t>
    </dgm:pt>
    <dgm:pt modelId="{099A3FF8-44E8-443F-A13F-75F9B707D1CF}" type="parTrans" cxnId="{5700B9EB-BF3C-4BA3-9118-3F0311CB64EC}">
      <dgm:prSet/>
      <dgm:spPr>
        <a:ln w="12700"/>
      </dgm:spPr>
      <dgm:t>
        <a:bodyPr/>
        <a:lstStyle/>
        <a:p>
          <a:endParaRPr lang="en-US" dirty="0"/>
        </a:p>
      </dgm:t>
    </dgm:pt>
    <dgm:pt modelId="{4CBD9CEA-94A3-4375-A492-7AA5D1A0C5C5}" type="sibTrans" cxnId="{5700B9EB-BF3C-4BA3-9118-3F0311CB64EC}">
      <dgm:prSet/>
      <dgm:spPr/>
      <dgm:t>
        <a:bodyPr/>
        <a:lstStyle/>
        <a:p>
          <a:endParaRPr lang="en-US"/>
        </a:p>
      </dgm:t>
    </dgm:pt>
    <dgm:pt modelId="{DE26338F-7455-4FA2-96A5-F3E54D08E683}">
      <dgm:prSet/>
      <dgm:spPr>
        <a:blipFill rotWithShape="0">
          <a:blip xmlns:r="http://schemas.openxmlformats.org/officeDocument/2006/relationships" r:embed="rId5"/>
          <a:srcRect/>
          <a:stretch>
            <a:fillRect l="-1000" r="-1000"/>
          </a:stretch>
        </a:blipFill>
        <a:effectLst>
          <a:outerShdw blurRad="50800" dist="38100" dir="2700000" algn="tl" rotWithShape="0">
            <a:prstClr val="black">
              <a:alpha val="40000"/>
            </a:prstClr>
          </a:outerShdw>
        </a:effectLst>
      </dgm:spPr>
      <dgm:t>
        <a:bodyPr/>
        <a:lstStyle/>
        <a:p>
          <a:endParaRPr lang="en-US" dirty="0">
            <a:solidFill>
              <a:schemeClr val="tx1"/>
            </a:solidFill>
          </a:endParaRPr>
        </a:p>
      </dgm:t>
    </dgm:pt>
    <dgm:pt modelId="{E6AE01CA-DD61-4B25-A90F-23FB26170544}" type="parTrans" cxnId="{5A3BDD3D-47AC-46B2-83E3-EB4DFD5DE522}">
      <dgm:prSet/>
      <dgm:spPr>
        <a:ln w="12700"/>
      </dgm:spPr>
      <dgm:t>
        <a:bodyPr/>
        <a:lstStyle/>
        <a:p>
          <a:endParaRPr lang="en-US" dirty="0"/>
        </a:p>
      </dgm:t>
    </dgm:pt>
    <dgm:pt modelId="{F1867056-3137-4D70-8401-2CA96AB1E90B}" type="sibTrans" cxnId="{5A3BDD3D-47AC-46B2-83E3-EB4DFD5DE522}">
      <dgm:prSet/>
      <dgm:spPr/>
      <dgm:t>
        <a:bodyPr/>
        <a:lstStyle/>
        <a:p>
          <a:endParaRPr lang="en-US"/>
        </a:p>
      </dgm:t>
    </dgm:pt>
    <dgm:pt modelId="{C17A6A43-1762-47FA-8EA9-0D2C32C4CE9F}">
      <dgm:prSet/>
      <dgm:spPr>
        <a:blipFill rotWithShape="0">
          <a:blip xmlns:r="http://schemas.openxmlformats.org/officeDocument/2006/relationships" r:embed="rId6"/>
          <a:srcRect/>
          <a:stretch>
            <a:fillRect l="-1000" r="-1000"/>
          </a:stretch>
        </a:blipFill>
        <a:effectLst>
          <a:outerShdw blurRad="50800" dist="38100" dir="2700000" algn="tl" rotWithShape="0">
            <a:prstClr val="black">
              <a:alpha val="40000"/>
            </a:prstClr>
          </a:outerShdw>
        </a:effectLst>
      </dgm:spPr>
      <dgm:t>
        <a:bodyPr/>
        <a:lstStyle/>
        <a:p>
          <a:endParaRPr lang="en-US" dirty="0">
            <a:solidFill>
              <a:schemeClr val="tx1"/>
            </a:solidFill>
          </a:endParaRPr>
        </a:p>
      </dgm:t>
    </dgm:pt>
    <dgm:pt modelId="{4AA61042-376A-45DF-90A3-1184DE893774}" type="parTrans" cxnId="{9C0E8E99-7BB9-4D6F-9E44-A96270FA0515}">
      <dgm:prSet/>
      <dgm:spPr>
        <a:ln w="12700"/>
      </dgm:spPr>
      <dgm:t>
        <a:bodyPr/>
        <a:lstStyle/>
        <a:p>
          <a:endParaRPr lang="en-US" dirty="0"/>
        </a:p>
      </dgm:t>
    </dgm:pt>
    <dgm:pt modelId="{8B020E63-C776-462E-8FF9-3FCCE1AC60BA}" type="sibTrans" cxnId="{9C0E8E99-7BB9-4D6F-9E44-A96270FA0515}">
      <dgm:prSet/>
      <dgm:spPr/>
      <dgm:t>
        <a:bodyPr/>
        <a:lstStyle/>
        <a:p>
          <a:endParaRPr lang="en-US"/>
        </a:p>
      </dgm:t>
    </dgm:pt>
    <dgm:pt modelId="{DBFAAF18-0401-4166-AF0F-A104665B05D6}" type="pres">
      <dgm:prSet presAssocID="{00BFB220-925C-4678-B048-4C474C10C8E8}" presName="cycle" presStyleCnt="0">
        <dgm:presLayoutVars>
          <dgm:chMax val="1"/>
          <dgm:dir/>
          <dgm:animLvl val="ctr"/>
          <dgm:resizeHandles val="exact"/>
        </dgm:presLayoutVars>
      </dgm:prSet>
      <dgm:spPr/>
    </dgm:pt>
    <dgm:pt modelId="{1312B73A-5FD6-4589-8C58-FDB247184DE1}" type="pres">
      <dgm:prSet presAssocID="{F4A84EE3-DDFE-45D4-90BC-5A9824740807}" presName="centerShape" presStyleLbl="node0" presStyleIdx="0" presStyleCnt="1" custScaleX="90462" custScaleY="90445"/>
      <dgm:spPr/>
    </dgm:pt>
    <dgm:pt modelId="{DF861031-AEE2-4520-89E1-E77BEB9F7195}" type="pres">
      <dgm:prSet presAssocID="{3C2240F1-D270-46A3-BBDF-888A3EE8196F}" presName="Name9" presStyleLbl="parChTrans1D2" presStyleIdx="0" presStyleCnt="6"/>
      <dgm:spPr/>
    </dgm:pt>
    <dgm:pt modelId="{3406E2A5-92AA-494D-A6D1-17CA8C5B3AD2}" type="pres">
      <dgm:prSet presAssocID="{3C2240F1-D270-46A3-BBDF-888A3EE8196F}" presName="connTx" presStyleLbl="parChTrans1D2" presStyleIdx="0" presStyleCnt="6"/>
      <dgm:spPr/>
    </dgm:pt>
    <dgm:pt modelId="{E43596DE-04DC-4B6F-BA39-DDD1E80EFDBB}" type="pres">
      <dgm:prSet presAssocID="{0FA914E0-7E7F-4079-A25E-ECAA759D30E4}" presName="node" presStyleLbl="node1" presStyleIdx="0" presStyleCnt="6" custScaleX="85494" custScaleY="89546">
        <dgm:presLayoutVars>
          <dgm:bulletEnabled val="1"/>
        </dgm:presLayoutVars>
      </dgm:prSet>
      <dgm:spPr/>
    </dgm:pt>
    <dgm:pt modelId="{94B18398-A81B-48CA-A6BF-35A82DD52C44}" type="pres">
      <dgm:prSet presAssocID="{FDAE4671-71C8-46EB-89EF-DBF0533161D2}" presName="Name9" presStyleLbl="parChTrans1D2" presStyleIdx="1" presStyleCnt="6"/>
      <dgm:spPr/>
    </dgm:pt>
    <dgm:pt modelId="{F8AEE122-306A-4728-A6B0-1A1910D7E2D4}" type="pres">
      <dgm:prSet presAssocID="{FDAE4671-71C8-46EB-89EF-DBF0533161D2}" presName="connTx" presStyleLbl="parChTrans1D2" presStyleIdx="1" presStyleCnt="6"/>
      <dgm:spPr/>
    </dgm:pt>
    <dgm:pt modelId="{A6FC2E60-5601-4EBF-AA6E-6D829EC95559}" type="pres">
      <dgm:prSet presAssocID="{F4D68085-0CA2-4B46-B1B6-D67F2485D7B3}" presName="node" presStyleLbl="node1" presStyleIdx="1" presStyleCnt="6" custScaleX="85494" custScaleY="89546">
        <dgm:presLayoutVars>
          <dgm:bulletEnabled val="1"/>
        </dgm:presLayoutVars>
      </dgm:prSet>
      <dgm:spPr/>
    </dgm:pt>
    <dgm:pt modelId="{ADD94CCE-96D6-45B3-B5CD-D740C07327A9}" type="pres">
      <dgm:prSet presAssocID="{4AA61042-376A-45DF-90A3-1184DE893774}" presName="Name9" presStyleLbl="parChTrans1D2" presStyleIdx="2" presStyleCnt="6"/>
      <dgm:spPr/>
    </dgm:pt>
    <dgm:pt modelId="{14A22CE2-D955-4394-A23E-88DA2FD45B9D}" type="pres">
      <dgm:prSet presAssocID="{4AA61042-376A-45DF-90A3-1184DE893774}" presName="connTx" presStyleLbl="parChTrans1D2" presStyleIdx="2" presStyleCnt="6"/>
      <dgm:spPr/>
    </dgm:pt>
    <dgm:pt modelId="{A7CA3549-864F-4393-9C1F-99E1C88CB7E2}" type="pres">
      <dgm:prSet presAssocID="{C17A6A43-1762-47FA-8EA9-0D2C32C4CE9F}" presName="node" presStyleLbl="node1" presStyleIdx="2" presStyleCnt="6" custScaleX="85494" custScaleY="89546">
        <dgm:presLayoutVars>
          <dgm:bulletEnabled val="1"/>
        </dgm:presLayoutVars>
      </dgm:prSet>
      <dgm:spPr/>
    </dgm:pt>
    <dgm:pt modelId="{052A7B00-40C8-4933-8CB0-DA9EF07A199D}" type="pres">
      <dgm:prSet presAssocID="{E6AE01CA-DD61-4B25-A90F-23FB26170544}" presName="Name9" presStyleLbl="parChTrans1D2" presStyleIdx="3" presStyleCnt="6"/>
      <dgm:spPr/>
    </dgm:pt>
    <dgm:pt modelId="{4C447269-B5E1-4B3B-B4AD-ABA026633BF7}" type="pres">
      <dgm:prSet presAssocID="{E6AE01CA-DD61-4B25-A90F-23FB26170544}" presName="connTx" presStyleLbl="parChTrans1D2" presStyleIdx="3" presStyleCnt="6"/>
      <dgm:spPr/>
    </dgm:pt>
    <dgm:pt modelId="{227283F3-A3BA-46C9-92D1-8EFDC27EF9BD}" type="pres">
      <dgm:prSet presAssocID="{DE26338F-7455-4FA2-96A5-F3E54D08E683}" presName="node" presStyleLbl="node1" presStyleIdx="3" presStyleCnt="6" custScaleX="85494" custScaleY="89546">
        <dgm:presLayoutVars>
          <dgm:bulletEnabled val="1"/>
        </dgm:presLayoutVars>
      </dgm:prSet>
      <dgm:spPr/>
    </dgm:pt>
    <dgm:pt modelId="{E1ABBE75-0619-474C-888B-0346BB3DAAE1}" type="pres">
      <dgm:prSet presAssocID="{099A3FF8-44E8-443F-A13F-75F9B707D1CF}" presName="Name9" presStyleLbl="parChTrans1D2" presStyleIdx="4" presStyleCnt="6"/>
      <dgm:spPr/>
    </dgm:pt>
    <dgm:pt modelId="{40ACADAF-FCEA-4DF3-9C12-47F28BA53EDC}" type="pres">
      <dgm:prSet presAssocID="{099A3FF8-44E8-443F-A13F-75F9B707D1CF}" presName="connTx" presStyleLbl="parChTrans1D2" presStyleIdx="4" presStyleCnt="6"/>
      <dgm:spPr/>
    </dgm:pt>
    <dgm:pt modelId="{835BBCD0-B1AE-43D4-B61A-751F28B9D5C3}" type="pres">
      <dgm:prSet presAssocID="{448DF37A-3E14-4DD5-B787-A290B07778AD}" presName="node" presStyleLbl="node1" presStyleIdx="4" presStyleCnt="6" custScaleX="85494" custScaleY="89546">
        <dgm:presLayoutVars>
          <dgm:bulletEnabled val="1"/>
        </dgm:presLayoutVars>
      </dgm:prSet>
      <dgm:spPr/>
    </dgm:pt>
    <dgm:pt modelId="{2FB88413-7FC8-4169-AA6C-386EF5A5A0DB}" type="pres">
      <dgm:prSet presAssocID="{F919CE6D-4AD3-46D2-A8C8-6AB472345B52}" presName="Name9" presStyleLbl="parChTrans1D2" presStyleIdx="5" presStyleCnt="6"/>
      <dgm:spPr/>
    </dgm:pt>
    <dgm:pt modelId="{9EF51E50-AF93-49F3-A2C0-3D5584A4AE4B}" type="pres">
      <dgm:prSet presAssocID="{F919CE6D-4AD3-46D2-A8C8-6AB472345B52}" presName="connTx" presStyleLbl="parChTrans1D2" presStyleIdx="5" presStyleCnt="6"/>
      <dgm:spPr/>
    </dgm:pt>
    <dgm:pt modelId="{F0DB91B2-AA90-4A6E-8718-FB4A554B0B1B}" type="pres">
      <dgm:prSet presAssocID="{85796499-0653-49E6-8FB4-B0A6E18D24AE}" presName="node" presStyleLbl="node1" presStyleIdx="5" presStyleCnt="6" custScaleX="85494" custScaleY="89546">
        <dgm:presLayoutVars>
          <dgm:bulletEnabled val="1"/>
        </dgm:presLayoutVars>
      </dgm:prSet>
      <dgm:spPr/>
    </dgm:pt>
  </dgm:ptLst>
  <dgm:cxnLst>
    <dgm:cxn modelId="{2715A712-015D-4E47-A30F-8417D03114D1}" type="presOf" srcId="{85796499-0653-49E6-8FB4-B0A6E18D24AE}" destId="{F0DB91B2-AA90-4A6E-8718-FB4A554B0B1B}" srcOrd="0" destOrd="0" presId="urn:microsoft.com/office/officeart/2005/8/layout/radial1"/>
    <dgm:cxn modelId="{76C2A912-537E-43B6-916D-1C2B980764EA}" type="presOf" srcId="{DE26338F-7455-4FA2-96A5-F3E54D08E683}" destId="{227283F3-A3BA-46C9-92D1-8EFDC27EF9BD}" srcOrd="0" destOrd="0" presId="urn:microsoft.com/office/officeart/2005/8/layout/radial1"/>
    <dgm:cxn modelId="{6D9AA113-187F-4021-9209-4E769D1D36D7}" type="presOf" srcId="{3C2240F1-D270-46A3-BBDF-888A3EE8196F}" destId="{3406E2A5-92AA-494D-A6D1-17CA8C5B3AD2}" srcOrd="1" destOrd="0" presId="urn:microsoft.com/office/officeart/2005/8/layout/radial1"/>
    <dgm:cxn modelId="{E9566F1B-BDE0-4F3D-B000-45E03B02D4FB}" type="presOf" srcId="{3C2240F1-D270-46A3-BBDF-888A3EE8196F}" destId="{DF861031-AEE2-4520-89E1-E77BEB9F7195}" srcOrd="0" destOrd="0" presId="urn:microsoft.com/office/officeart/2005/8/layout/radial1"/>
    <dgm:cxn modelId="{41A73E22-3EDE-494B-BE7A-410C747DD0C5}" type="presOf" srcId="{F4D68085-0CA2-4B46-B1B6-D67F2485D7B3}" destId="{A6FC2E60-5601-4EBF-AA6E-6D829EC95559}" srcOrd="0" destOrd="0" presId="urn:microsoft.com/office/officeart/2005/8/layout/radial1"/>
    <dgm:cxn modelId="{8D47462C-D35E-43F5-958C-322830CAC35E}" type="presOf" srcId="{FDAE4671-71C8-46EB-89EF-DBF0533161D2}" destId="{F8AEE122-306A-4728-A6B0-1A1910D7E2D4}" srcOrd="1" destOrd="0" presId="urn:microsoft.com/office/officeart/2005/8/layout/radial1"/>
    <dgm:cxn modelId="{20D3C634-FF66-4E4F-B21F-CBAE22F814C8}" type="presOf" srcId="{F4A84EE3-DDFE-45D4-90BC-5A9824740807}" destId="{1312B73A-5FD6-4589-8C58-FDB247184DE1}" srcOrd="0" destOrd="0" presId="urn:microsoft.com/office/officeart/2005/8/layout/radial1"/>
    <dgm:cxn modelId="{3FF8D938-57B1-4EF7-9164-9B811286A191}" type="presOf" srcId="{FDAE4671-71C8-46EB-89EF-DBF0533161D2}" destId="{94B18398-A81B-48CA-A6BF-35A82DD52C44}" srcOrd="0" destOrd="0" presId="urn:microsoft.com/office/officeart/2005/8/layout/radial1"/>
    <dgm:cxn modelId="{5A3BDD3D-47AC-46B2-83E3-EB4DFD5DE522}" srcId="{F4A84EE3-DDFE-45D4-90BC-5A9824740807}" destId="{DE26338F-7455-4FA2-96A5-F3E54D08E683}" srcOrd="3" destOrd="0" parTransId="{E6AE01CA-DD61-4B25-A90F-23FB26170544}" sibTransId="{F1867056-3137-4D70-8401-2CA96AB1E90B}"/>
    <dgm:cxn modelId="{566C425D-BBB1-423B-A0C4-8AEEAA48E25F}" type="presOf" srcId="{00BFB220-925C-4678-B048-4C474C10C8E8}" destId="{DBFAAF18-0401-4166-AF0F-A104665B05D6}" srcOrd="0" destOrd="0" presId="urn:microsoft.com/office/officeart/2005/8/layout/radial1"/>
    <dgm:cxn modelId="{3E8F8352-5BB6-4AE1-A743-FFDF577B8BA7}" type="presOf" srcId="{E6AE01CA-DD61-4B25-A90F-23FB26170544}" destId="{052A7B00-40C8-4933-8CB0-DA9EF07A199D}" srcOrd="0" destOrd="0" presId="urn:microsoft.com/office/officeart/2005/8/layout/radial1"/>
    <dgm:cxn modelId="{1189A273-EED5-4F6D-BE82-0207D38DDC5B}" type="presOf" srcId="{F919CE6D-4AD3-46D2-A8C8-6AB472345B52}" destId="{9EF51E50-AF93-49F3-A2C0-3D5584A4AE4B}" srcOrd="1" destOrd="0" presId="urn:microsoft.com/office/officeart/2005/8/layout/radial1"/>
    <dgm:cxn modelId="{3CD3B574-2AF3-4F4B-BF3D-A838695665CE}" type="presOf" srcId="{099A3FF8-44E8-443F-A13F-75F9B707D1CF}" destId="{40ACADAF-FCEA-4DF3-9C12-47F28BA53EDC}" srcOrd="1" destOrd="0" presId="urn:microsoft.com/office/officeart/2005/8/layout/radial1"/>
    <dgm:cxn modelId="{9C0E8E99-7BB9-4D6F-9E44-A96270FA0515}" srcId="{F4A84EE3-DDFE-45D4-90BC-5A9824740807}" destId="{C17A6A43-1762-47FA-8EA9-0D2C32C4CE9F}" srcOrd="2" destOrd="0" parTransId="{4AA61042-376A-45DF-90A3-1184DE893774}" sibTransId="{8B020E63-C776-462E-8FF9-3FCCE1AC60BA}"/>
    <dgm:cxn modelId="{29B866A7-84AF-4668-AF40-2D22B2C72E4A}" type="presOf" srcId="{C17A6A43-1762-47FA-8EA9-0D2C32C4CE9F}" destId="{A7CA3549-864F-4393-9C1F-99E1C88CB7E2}" srcOrd="0" destOrd="0" presId="urn:microsoft.com/office/officeart/2005/8/layout/radial1"/>
    <dgm:cxn modelId="{F4A41DAD-1A37-40A5-A584-154CD8BC6AB3}" srcId="{F4A84EE3-DDFE-45D4-90BC-5A9824740807}" destId="{85796499-0653-49E6-8FB4-B0A6E18D24AE}" srcOrd="5" destOrd="0" parTransId="{F919CE6D-4AD3-46D2-A8C8-6AB472345B52}" sibTransId="{318FB30E-CCFA-4739-BEAF-6801CBCFD93B}"/>
    <dgm:cxn modelId="{6BC7BFAF-B8A6-4240-A379-5A7E1DBCDD98}" type="presOf" srcId="{4AA61042-376A-45DF-90A3-1184DE893774}" destId="{14A22CE2-D955-4394-A23E-88DA2FD45B9D}" srcOrd="1" destOrd="0" presId="urn:microsoft.com/office/officeart/2005/8/layout/radial1"/>
    <dgm:cxn modelId="{893581B2-87DB-4F4A-8E9C-3D5C7088D9C7}" srcId="{00BFB220-925C-4678-B048-4C474C10C8E8}" destId="{F4A84EE3-DDFE-45D4-90BC-5A9824740807}" srcOrd="0" destOrd="0" parTransId="{E50C68F9-4F41-4ACC-AE79-30FA01B6D0C4}" sibTransId="{1962CD58-6B04-4880-BA67-D7C34E347A0F}"/>
    <dgm:cxn modelId="{D23E05BA-EE34-4F14-8D80-401FD3AA9DD2}" type="presOf" srcId="{0FA914E0-7E7F-4079-A25E-ECAA759D30E4}" destId="{E43596DE-04DC-4B6F-BA39-DDD1E80EFDBB}" srcOrd="0" destOrd="0" presId="urn:microsoft.com/office/officeart/2005/8/layout/radial1"/>
    <dgm:cxn modelId="{780017C2-266E-47CC-9ADE-7D8BC5B6468D}" type="presOf" srcId="{4AA61042-376A-45DF-90A3-1184DE893774}" destId="{ADD94CCE-96D6-45B3-B5CD-D740C07327A9}" srcOrd="0" destOrd="0" presId="urn:microsoft.com/office/officeart/2005/8/layout/radial1"/>
    <dgm:cxn modelId="{C25DA1C5-14BD-4833-998B-1E5C9C20D13D}" type="presOf" srcId="{099A3FF8-44E8-443F-A13F-75F9B707D1CF}" destId="{E1ABBE75-0619-474C-888B-0346BB3DAAE1}" srcOrd="0" destOrd="0" presId="urn:microsoft.com/office/officeart/2005/8/layout/radial1"/>
    <dgm:cxn modelId="{0FAE12D0-25CC-4834-A7BF-D91244E63229}" srcId="{F4A84EE3-DDFE-45D4-90BC-5A9824740807}" destId="{0FA914E0-7E7F-4079-A25E-ECAA759D30E4}" srcOrd="0" destOrd="0" parTransId="{3C2240F1-D270-46A3-BBDF-888A3EE8196F}" sibTransId="{9139C8BD-220C-48E0-9CE7-64D4FDEC627F}"/>
    <dgm:cxn modelId="{193D85D3-3281-4372-AFCB-6A28F5BC5644}" type="presOf" srcId="{F919CE6D-4AD3-46D2-A8C8-6AB472345B52}" destId="{2FB88413-7FC8-4169-AA6C-386EF5A5A0DB}" srcOrd="0" destOrd="0" presId="urn:microsoft.com/office/officeart/2005/8/layout/radial1"/>
    <dgm:cxn modelId="{5700B9EB-BF3C-4BA3-9118-3F0311CB64EC}" srcId="{F4A84EE3-DDFE-45D4-90BC-5A9824740807}" destId="{448DF37A-3E14-4DD5-B787-A290B07778AD}" srcOrd="4" destOrd="0" parTransId="{099A3FF8-44E8-443F-A13F-75F9B707D1CF}" sibTransId="{4CBD9CEA-94A3-4375-A492-7AA5D1A0C5C5}"/>
    <dgm:cxn modelId="{491A53F5-B775-42C4-A712-FEB8FCF9EC3D}" srcId="{F4A84EE3-DDFE-45D4-90BC-5A9824740807}" destId="{F4D68085-0CA2-4B46-B1B6-D67F2485D7B3}" srcOrd="1" destOrd="0" parTransId="{FDAE4671-71C8-46EB-89EF-DBF0533161D2}" sibTransId="{D1F49489-F2B1-4203-A059-BAD6838C4182}"/>
    <dgm:cxn modelId="{872D8EFB-D601-48D7-80C9-6F1FE4FAB7DB}" type="presOf" srcId="{E6AE01CA-DD61-4B25-A90F-23FB26170544}" destId="{4C447269-B5E1-4B3B-B4AD-ABA026633BF7}" srcOrd="1" destOrd="0" presId="urn:microsoft.com/office/officeart/2005/8/layout/radial1"/>
    <dgm:cxn modelId="{0AA8EFFF-58B3-4C06-B403-0BDB7FBD3F2E}" type="presOf" srcId="{448DF37A-3E14-4DD5-B787-A290B07778AD}" destId="{835BBCD0-B1AE-43D4-B61A-751F28B9D5C3}" srcOrd="0" destOrd="0" presId="urn:microsoft.com/office/officeart/2005/8/layout/radial1"/>
    <dgm:cxn modelId="{8BAC6E5E-920B-495B-B59E-1729189B4324}" type="presParOf" srcId="{DBFAAF18-0401-4166-AF0F-A104665B05D6}" destId="{1312B73A-5FD6-4589-8C58-FDB247184DE1}" srcOrd="0" destOrd="0" presId="urn:microsoft.com/office/officeart/2005/8/layout/radial1"/>
    <dgm:cxn modelId="{871AF464-0EEC-4854-947F-61076D664D85}" type="presParOf" srcId="{DBFAAF18-0401-4166-AF0F-A104665B05D6}" destId="{DF861031-AEE2-4520-89E1-E77BEB9F7195}" srcOrd="1" destOrd="0" presId="urn:microsoft.com/office/officeart/2005/8/layout/radial1"/>
    <dgm:cxn modelId="{B894EF6C-6DC7-4775-A01B-FAFCDF1C9C6F}" type="presParOf" srcId="{DF861031-AEE2-4520-89E1-E77BEB9F7195}" destId="{3406E2A5-92AA-494D-A6D1-17CA8C5B3AD2}" srcOrd="0" destOrd="0" presId="urn:microsoft.com/office/officeart/2005/8/layout/radial1"/>
    <dgm:cxn modelId="{783DD9A2-15AD-43B6-9832-E5091EEA536B}" type="presParOf" srcId="{DBFAAF18-0401-4166-AF0F-A104665B05D6}" destId="{E43596DE-04DC-4B6F-BA39-DDD1E80EFDBB}" srcOrd="2" destOrd="0" presId="urn:microsoft.com/office/officeart/2005/8/layout/radial1"/>
    <dgm:cxn modelId="{EEAE19E8-003C-4929-85AE-047FF9F6856F}" type="presParOf" srcId="{DBFAAF18-0401-4166-AF0F-A104665B05D6}" destId="{94B18398-A81B-48CA-A6BF-35A82DD52C44}" srcOrd="3" destOrd="0" presId="urn:microsoft.com/office/officeart/2005/8/layout/radial1"/>
    <dgm:cxn modelId="{652E9678-C80B-4E1E-91F6-F572BB00329E}" type="presParOf" srcId="{94B18398-A81B-48CA-A6BF-35A82DD52C44}" destId="{F8AEE122-306A-4728-A6B0-1A1910D7E2D4}" srcOrd="0" destOrd="0" presId="urn:microsoft.com/office/officeart/2005/8/layout/radial1"/>
    <dgm:cxn modelId="{E5F42330-0135-48AD-90A4-F676C2951324}" type="presParOf" srcId="{DBFAAF18-0401-4166-AF0F-A104665B05D6}" destId="{A6FC2E60-5601-4EBF-AA6E-6D829EC95559}" srcOrd="4" destOrd="0" presId="urn:microsoft.com/office/officeart/2005/8/layout/radial1"/>
    <dgm:cxn modelId="{F2BDD9A1-15A2-4D7C-9309-1190222C5CF9}" type="presParOf" srcId="{DBFAAF18-0401-4166-AF0F-A104665B05D6}" destId="{ADD94CCE-96D6-45B3-B5CD-D740C07327A9}" srcOrd="5" destOrd="0" presId="urn:microsoft.com/office/officeart/2005/8/layout/radial1"/>
    <dgm:cxn modelId="{37FBAFB5-2535-4C99-A0E6-E449BAFC26F1}" type="presParOf" srcId="{ADD94CCE-96D6-45B3-B5CD-D740C07327A9}" destId="{14A22CE2-D955-4394-A23E-88DA2FD45B9D}" srcOrd="0" destOrd="0" presId="urn:microsoft.com/office/officeart/2005/8/layout/radial1"/>
    <dgm:cxn modelId="{4EAAD068-11AF-430B-B721-B784F80148FC}" type="presParOf" srcId="{DBFAAF18-0401-4166-AF0F-A104665B05D6}" destId="{A7CA3549-864F-4393-9C1F-99E1C88CB7E2}" srcOrd="6" destOrd="0" presId="urn:microsoft.com/office/officeart/2005/8/layout/radial1"/>
    <dgm:cxn modelId="{C5932108-ED97-4BAB-B960-CE618EA6F471}" type="presParOf" srcId="{DBFAAF18-0401-4166-AF0F-A104665B05D6}" destId="{052A7B00-40C8-4933-8CB0-DA9EF07A199D}" srcOrd="7" destOrd="0" presId="urn:microsoft.com/office/officeart/2005/8/layout/radial1"/>
    <dgm:cxn modelId="{657FC446-ED84-4126-A403-832B108BE79D}" type="presParOf" srcId="{052A7B00-40C8-4933-8CB0-DA9EF07A199D}" destId="{4C447269-B5E1-4B3B-B4AD-ABA026633BF7}" srcOrd="0" destOrd="0" presId="urn:microsoft.com/office/officeart/2005/8/layout/radial1"/>
    <dgm:cxn modelId="{E1871232-2849-48CF-88B7-46AE400C2F25}" type="presParOf" srcId="{DBFAAF18-0401-4166-AF0F-A104665B05D6}" destId="{227283F3-A3BA-46C9-92D1-8EFDC27EF9BD}" srcOrd="8" destOrd="0" presId="urn:microsoft.com/office/officeart/2005/8/layout/radial1"/>
    <dgm:cxn modelId="{73C9B7AF-CC4F-447F-B38F-A63E90E689AE}" type="presParOf" srcId="{DBFAAF18-0401-4166-AF0F-A104665B05D6}" destId="{E1ABBE75-0619-474C-888B-0346BB3DAAE1}" srcOrd="9" destOrd="0" presId="urn:microsoft.com/office/officeart/2005/8/layout/radial1"/>
    <dgm:cxn modelId="{1688E6F2-7FBC-46EF-9C30-0ED6852B59CF}" type="presParOf" srcId="{E1ABBE75-0619-474C-888B-0346BB3DAAE1}" destId="{40ACADAF-FCEA-4DF3-9C12-47F28BA53EDC}" srcOrd="0" destOrd="0" presId="urn:microsoft.com/office/officeart/2005/8/layout/radial1"/>
    <dgm:cxn modelId="{4EDFA559-61BC-4C63-98AA-E85A244DD64A}" type="presParOf" srcId="{DBFAAF18-0401-4166-AF0F-A104665B05D6}" destId="{835BBCD0-B1AE-43D4-B61A-751F28B9D5C3}" srcOrd="10" destOrd="0" presId="urn:microsoft.com/office/officeart/2005/8/layout/radial1"/>
    <dgm:cxn modelId="{A3BAEFF9-FE96-49B5-9CF9-136C08F082B9}" type="presParOf" srcId="{DBFAAF18-0401-4166-AF0F-A104665B05D6}" destId="{2FB88413-7FC8-4169-AA6C-386EF5A5A0DB}" srcOrd="11" destOrd="0" presId="urn:microsoft.com/office/officeart/2005/8/layout/radial1"/>
    <dgm:cxn modelId="{B31329F8-5764-4D4F-ACF9-D9DE22F51047}" type="presParOf" srcId="{2FB88413-7FC8-4169-AA6C-386EF5A5A0DB}" destId="{9EF51E50-AF93-49F3-A2C0-3D5584A4AE4B}" srcOrd="0" destOrd="0" presId="urn:microsoft.com/office/officeart/2005/8/layout/radial1"/>
    <dgm:cxn modelId="{9CD989C4-F562-4134-9EF9-60F1F810870B}" type="presParOf" srcId="{DBFAAF18-0401-4166-AF0F-A104665B05D6}" destId="{F0DB91B2-AA90-4A6E-8718-FB4A554B0B1B}"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2B73A-5FD6-4589-8C58-FDB247184DE1}">
      <dsp:nvSpPr>
        <dsp:cNvPr id="0" name=""/>
        <dsp:cNvSpPr/>
      </dsp:nvSpPr>
      <dsp:spPr>
        <a:xfrm>
          <a:off x="1938733" y="1037185"/>
          <a:ext cx="688345" cy="688216"/>
        </a:xfrm>
        <a:prstGeom prst="ellipse">
          <a:avLst/>
        </a:prstGeom>
        <a:solidFill>
          <a:srgbClr val="F2F2F2"/>
        </a:solidFill>
        <a:ln w="1270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tx1"/>
              </a:solidFill>
            </a:rPr>
            <a:t>Barriers and unmet needs</a:t>
          </a:r>
        </a:p>
      </dsp:txBody>
      <dsp:txXfrm>
        <a:off x="2039539" y="1137972"/>
        <a:ext cx="486733" cy="486642"/>
      </dsp:txXfrm>
    </dsp:sp>
    <dsp:sp modelId="{DF861031-AEE2-4520-89E1-E77BEB9F7195}">
      <dsp:nvSpPr>
        <dsp:cNvPr id="0" name=""/>
        <dsp:cNvSpPr/>
      </dsp:nvSpPr>
      <dsp:spPr>
        <a:xfrm rot="16200000">
          <a:off x="2129797" y="869078"/>
          <a:ext cx="306217" cy="29998"/>
        </a:xfrm>
        <a:custGeom>
          <a:avLst/>
          <a:gdLst/>
          <a:ahLst/>
          <a:cxnLst/>
          <a:rect l="0" t="0" r="0" b="0"/>
          <a:pathLst>
            <a:path>
              <a:moveTo>
                <a:pt x="0" y="14999"/>
              </a:moveTo>
              <a:lnTo>
                <a:pt x="306217" y="14999"/>
              </a:lnTo>
            </a:path>
          </a:pathLst>
        </a:custGeom>
        <a:noFill/>
        <a:ln w="12700" cap="flat" cmpd="sng" algn="ctr">
          <a:solidFill>
            <a:scrgbClr r="0" g="0" b="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275251" y="876421"/>
        <a:ext cx="15310" cy="15310"/>
      </dsp:txXfrm>
    </dsp:sp>
    <dsp:sp modelId="{E43596DE-04DC-4B6F-BA39-DDD1E80EFDBB}">
      <dsp:nvSpPr>
        <dsp:cNvPr id="0" name=""/>
        <dsp:cNvSpPr/>
      </dsp:nvSpPr>
      <dsp:spPr>
        <a:xfrm>
          <a:off x="1957635" y="49592"/>
          <a:ext cx="650542" cy="681375"/>
        </a:xfrm>
        <a:prstGeom prst="ellipse">
          <a:avLst/>
        </a:prstGeom>
        <a:blipFill rotWithShape="0">
          <a:blip xmlns:r="http://schemas.openxmlformats.org/officeDocument/2006/relationships" r:embed="rId1"/>
          <a:srcRect/>
          <a:stretch>
            <a:fillRect l="-1000" r="-1000"/>
          </a:stretch>
        </a:blip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tx1"/>
            </a:solidFill>
          </a:endParaRPr>
        </a:p>
      </dsp:txBody>
      <dsp:txXfrm>
        <a:off x="2052905" y="149377"/>
        <a:ext cx="460002" cy="481805"/>
      </dsp:txXfrm>
    </dsp:sp>
    <dsp:sp modelId="{94B18398-A81B-48CA-A6BF-35A82DD52C44}">
      <dsp:nvSpPr>
        <dsp:cNvPr id="0" name=""/>
        <dsp:cNvSpPr/>
      </dsp:nvSpPr>
      <dsp:spPr>
        <a:xfrm rot="19800000">
          <a:off x="2559657" y="1114734"/>
          <a:ext cx="317928" cy="29998"/>
        </a:xfrm>
        <a:custGeom>
          <a:avLst/>
          <a:gdLst/>
          <a:ahLst/>
          <a:cxnLst/>
          <a:rect l="0" t="0" r="0" b="0"/>
          <a:pathLst>
            <a:path>
              <a:moveTo>
                <a:pt x="0" y="14999"/>
              </a:moveTo>
              <a:lnTo>
                <a:pt x="317928" y="14999"/>
              </a:lnTo>
            </a:path>
          </a:pathLst>
        </a:custGeom>
        <a:noFill/>
        <a:ln w="12700" cap="flat" cmpd="sng" algn="ctr">
          <a:solidFill>
            <a:scrgbClr r="0" g="0" b="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tx1"/>
            </a:solidFill>
          </a:endParaRPr>
        </a:p>
      </dsp:txBody>
      <dsp:txXfrm>
        <a:off x="2710673" y="1121785"/>
        <a:ext cx="15896" cy="15896"/>
      </dsp:txXfrm>
    </dsp:sp>
    <dsp:sp modelId="{A6FC2E60-5601-4EBF-AA6E-6D829EC95559}">
      <dsp:nvSpPr>
        <dsp:cNvPr id="0" name=""/>
        <dsp:cNvSpPr/>
      </dsp:nvSpPr>
      <dsp:spPr>
        <a:xfrm>
          <a:off x="2815877" y="545099"/>
          <a:ext cx="650542" cy="681375"/>
        </a:xfrm>
        <a:prstGeom prst="ellipse">
          <a:avLst/>
        </a:prstGeom>
        <a:blipFill rotWithShape="0">
          <a:blip xmlns:r="http://schemas.openxmlformats.org/officeDocument/2006/relationships" r:embed="rId2"/>
          <a:srcRect/>
          <a:stretch>
            <a:fillRect l="-1000" r="-1000"/>
          </a:stretch>
        </a:blip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tx1"/>
            </a:solidFill>
          </a:endParaRPr>
        </a:p>
      </dsp:txBody>
      <dsp:txXfrm>
        <a:off x="2911147" y="644884"/>
        <a:ext cx="460002" cy="481805"/>
      </dsp:txXfrm>
    </dsp:sp>
    <dsp:sp modelId="{ADD94CCE-96D6-45B3-B5CD-D740C07327A9}">
      <dsp:nvSpPr>
        <dsp:cNvPr id="0" name=""/>
        <dsp:cNvSpPr/>
      </dsp:nvSpPr>
      <dsp:spPr>
        <a:xfrm rot="1800000">
          <a:off x="2559657" y="1617855"/>
          <a:ext cx="317928" cy="29998"/>
        </a:xfrm>
        <a:custGeom>
          <a:avLst/>
          <a:gdLst/>
          <a:ahLst/>
          <a:cxnLst/>
          <a:rect l="0" t="0" r="0" b="0"/>
          <a:pathLst>
            <a:path>
              <a:moveTo>
                <a:pt x="0" y="14999"/>
              </a:moveTo>
              <a:lnTo>
                <a:pt x="317928" y="14999"/>
              </a:lnTo>
            </a:path>
          </a:pathLst>
        </a:custGeom>
        <a:noFill/>
        <a:ln w="12700" cap="flat" cmpd="sng" algn="ctr">
          <a:solidFill>
            <a:scrgbClr r="0" g="0" b="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10673" y="1624906"/>
        <a:ext cx="15896" cy="15896"/>
      </dsp:txXfrm>
    </dsp:sp>
    <dsp:sp modelId="{A7CA3549-864F-4393-9C1F-99E1C88CB7E2}">
      <dsp:nvSpPr>
        <dsp:cNvPr id="0" name=""/>
        <dsp:cNvSpPr/>
      </dsp:nvSpPr>
      <dsp:spPr>
        <a:xfrm>
          <a:off x="2815877" y="1536112"/>
          <a:ext cx="650542" cy="681375"/>
        </a:xfrm>
        <a:prstGeom prst="ellipse">
          <a:avLst/>
        </a:prstGeom>
        <a:blipFill rotWithShape="0">
          <a:blip xmlns:r="http://schemas.openxmlformats.org/officeDocument/2006/relationships" r:embed="rId3"/>
          <a:srcRect/>
          <a:stretch>
            <a:fillRect l="-1000" r="-1000"/>
          </a:stretch>
        </a:blip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tx1"/>
            </a:solidFill>
          </a:endParaRPr>
        </a:p>
      </dsp:txBody>
      <dsp:txXfrm>
        <a:off x="2911147" y="1635897"/>
        <a:ext cx="460002" cy="481805"/>
      </dsp:txXfrm>
    </dsp:sp>
    <dsp:sp modelId="{052A7B00-40C8-4933-8CB0-DA9EF07A199D}">
      <dsp:nvSpPr>
        <dsp:cNvPr id="0" name=""/>
        <dsp:cNvSpPr/>
      </dsp:nvSpPr>
      <dsp:spPr>
        <a:xfrm rot="5400000">
          <a:off x="2129797" y="1863511"/>
          <a:ext cx="306217" cy="29998"/>
        </a:xfrm>
        <a:custGeom>
          <a:avLst/>
          <a:gdLst/>
          <a:ahLst/>
          <a:cxnLst/>
          <a:rect l="0" t="0" r="0" b="0"/>
          <a:pathLst>
            <a:path>
              <a:moveTo>
                <a:pt x="0" y="14999"/>
              </a:moveTo>
              <a:lnTo>
                <a:pt x="306217" y="14999"/>
              </a:lnTo>
            </a:path>
          </a:pathLst>
        </a:custGeom>
        <a:noFill/>
        <a:ln w="12700" cap="flat" cmpd="sng" algn="ctr">
          <a:solidFill>
            <a:scrgbClr r="0" g="0" b="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275251" y="1870855"/>
        <a:ext cx="15310" cy="15310"/>
      </dsp:txXfrm>
    </dsp:sp>
    <dsp:sp modelId="{227283F3-A3BA-46C9-92D1-8EFDC27EF9BD}">
      <dsp:nvSpPr>
        <dsp:cNvPr id="0" name=""/>
        <dsp:cNvSpPr/>
      </dsp:nvSpPr>
      <dsp:spPr>
        <a:xfrm>
          <a:off x="1957635" y="2031619"/>
          <a:ext cx="650542" cy="681375"/>
        </a:xfrm>
        <a:prstGeom prst="ellipse">
          <a:avLst/>
        </a:prstGeom>
        <a:blipFill rotWithShape="0">
          <a:blip xmlns:r="http://schemas.openxmlformats.org/officeDocument/2006/relationships" r:embed="rId4"/>
          <a:srcRect/>
          <a:stretch>
            <a:fillRect l="-1000" r="-1000"/>
          </a:stretch>
        </a:blip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tx1"/>
            </a:solidFill>
          </a:endParaRPr>
        </a:p>
      </dsp:txBody>
      <dsp:txXfrm>
        <a:off x="2052905" y="2131404"/>
        <a:ext cx="460002" cy="481805"/>
      </dsp:txXfrm>
    </dsp:sp>
    <dsp:sp modelId="{E1ABBE75-0619-474C-888B-0346BB3DAAE1}">
      <dsp:nvSpPr>
        <dsp:cNvPr id="0" name=""/>
        <dsp:cNvSpPr/>
      </dsp:nvSpPr>
      <dsp:spPr>
        <a:xfrm rot="9000000">
          <a:off x="1688227" y="1617855"/>
          <a:ext cx="317928" cy="29998"/>
        </a:xfrm>
        <a:custGeom>
          <a:avLst/>
          <a:gdLst/>
          <a:ahLst/>
          <a:cxnLst/>
          <a:rect l="0" t="0" r="0" b="0"/>
          <a:pathLst>
            <a:path>
              <a:moveTo>
                <a:pt x="0" y="14999"/>
              </a:moveTo>
              <a:lnTo>
                <a:pt x="317928" y="14999"/>
              </a:lnTo>
            </a:path>
          </a:pathLst>
        </a:custGeom>
        <a:noFill/>
        <a:ln w="12700" cap="flat" cmpd="sng" algn="ctr">
          <a:solidFill>
            <a:scrgbClr r="0" g="0" b="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1839243" y="1624906"/>
        <a:ext cx="15896" cy="15896"/>
      </dsp:txXfrm>
    </dsp:sp>
    <dsp:sp modelId="{835BBCD0-B1AE-43D4-B61A-751F28B9D5C3}">
      <dsp:nvSpPr>
        <dsp:cNvPr id="0" name=""/>
        <dsp:cNvSpPr/>
      </dsp:nvSpPr>
      <dsp:spPr>
        <a:xfrm>
          <a:off x="1099392" y="1536112"/>
          <a:ext cx="650542" cy="681375"/>
        </a:xfrm>
        <a:prstGeom prst="ellipse">
          <a:avLst/>
        </a:prstGeom>
        <a:blipFill rotWithShape="0">
          <a:blip xmlns:r="http://schemas.openxmlformats.org/officeDocument/2006/relationships" r:embed="rId5"/>
          <a:srcRect/>
          <a:stretch>
            <a:fillRect l="-1000" r="-1000"/>
          </a:stretch>
        </a:blip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tx1"/>
            </a:solidFill>
          </a:endParaRPr>
        </a:p>
      </dsp:txBody>
      <dsp:txXfrm>
        <a:off x="1194662" y="1635897"/>
        <a:ext cx="460002" cy="481805"/>
      </dsp:txXfrm>
    </dsp:sp>
    <dsp:sp modelId="{2FB88413-7FC8-4169-AA6C-386EF5A5A0DB}">
      <dsp:nvSpPr>
        <dsp:cNvPr id="0" name=""/>
        <dsp:cNvSpPr/>
      </dsp:nvSpPr>
      <dsp:spPr>
        <a:xfrm rot="12600000">
          <a:off x="1688227" y="1114734"/>
          <a:ext cx="317928" cy="29998"/>
        </a:xfrm>
        <a:custGeom>
          <a:avLst/>
          <a:gdLst/>
          <a:ahLst/>
          <a:cxnLst/>
          <a:rect l="0" t="0" r="0" b="0"/>
          <a:pathLst>
            <a:path>
              <a:moveTo>
                <a:pt x="0" y="14999"/>
              </a:moveTo>
              <a:lnTo>
                <a:pt x="317928" y="14999"/>
              </a:lnTo>
            </a:path>
          </a:pathLst>
        </a:custGeom>
        <a:noFill/>
        <a:ln w="12700" cap="flat" cmpd="sng" algn="ctr">
          <a:solidFill>
            <a:scrgbClr r="0" g="0" b="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1839243" y="1121785"/>
        <a:ext cx="15896" cy="15896"/>
      </dsp:txXfrm>
    </dsp:sp>
    <dsp:sp modelId="{F0DB91B2-AA90-4A6E-8718-FB4A554B0B1B}">
      <dsp:nvSpPr>
        <dsp:cNvPr id="0" name=""/>
        <dsp:cNvSpPr/>
      </dsp:nvSpPr>
      <dsp:spPr>
        <a:xfrm>
          <a:off x="1099392" y="545099"/>
          <a:ext cx="650542" cy="681375"/>
        </a:xfrm>
        <a:prstGeom prst="ellipse">
          <a:avLst/>
        </a:prstGeom>
        <a:blipFill rotWithShape="0">
          <a:blip xmlns:r="http://schemas.openxmlformats.org/officeDocument/2006/relationships" r:embed="rId6"/>
          <a:srcRect/>
          <a:stretch>
            <a:fillRect l="-1000" r="-1000"/>
          </a:stretch>
        </a:blip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tx1"/>
            </a:solidFill>
          </a:endParaRPr>
        </a:p>
      </dsp:txBody>
      <dsp:txXfrm>
        <a:off x="1194662" y="644884"/>
        <a:ext cx="460002" cy="48180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Geneva" pitchFamily="34"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E388DC7-E9F6-284C-9857-FDA7F02FFFDF}" type="datetimeFigureOut">
              <a:rPr lang="en-US"/>
              <a:pPr/>
              <a:t>12/9/2023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Geneva"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BFAA9E6-400A-E640-A318-E520058423C6}" type="slidenum">
              <a:rPr lang="en-US"/>
              <a:pPr/>
              <a:t>‹#›</a:t>
            </a:fld>
            <a:endParaRPr lang="en-US"/>
          </a:p>
        </p:txBody>
      </p:sp>
    </p:spTree>
    <p:extLst>
      <p:ext uri="{BB962C8B-B14F-4D97-AF65-F5344CB8AC3E}">
        <p14:creationId xmlns:p14="http://schemas.microsoft.com/office/powerpoint/2010/main" val="40043009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Geneva" charset="0"/>
        <a:cs typeface="+mn-cs"/>
      </a:defRPr>
    </a:lvl1pPr>
    <a:lvl2pPr marL="457200" algn="l" rtl="0" eaLnBrk="0" fontAlgn="base" hangingPunct="0">
      <a:spcBef>
        <a:spcPct val="30000"/>
      </a:spcBef>
      <a:spcAft>
        <a:spcPct val="0"/>
      </a:spcAft>
      <a:defRPr sz="1200" kern="1200">
        <a:solidFill>
          <a:schemeClr val="tx1"/>
        </a:solidFill>
        <a:latin typeface="+mn-lt"/>
        <a:ea typeface="Geneva" charset="0"/>
        <a:cs typeface="+mn-cs"/>
      </a:defRPr>
    </a:lvl2pPr>
    <a:lvl3pPr marL="914400" algn="l" rtl="0" eaLnBrk="0" fontAlgn="base" hangingPunct="0">
      <a:spcBef>
        <a:spcPct val="30000"/>
      </a:spcBef>
      <a:spcAft>
        <a:spcPct val="0"/>
      </a:spcAft>
      <a:defRPr sz="1200" kern="1200">
        <a:solidFill>
          <a:schemeClr val="tx1"/>
        </a:solidFill>
        <a:latin typeface="+mn-lt"/>
        <a:ea typeface="Geneva" charset="0"/>
        <a:cs typeface="+mn-cs"/>
      </a:defRPr>
    </a:lvl3pPr>
    <a:lvl4pPr marL="1371600" algn="l" rtl="0" eaLnBrk="0" fontAlgn="base" hangingPunct="0">
      <a:spcBef>
        <a:spcPct val="30000"/>
      </a:spcBef>
      <a:spcAft>
        <a:spcPct val="0"/>
      </a:spcAft>
      <a:defRPr sz="1200" kern="1200">
        <a:solidFill>
          <a:schemeClr val="tx1"/>
        </a:solidFill>
        <a:latin typeface="+mn-lt"/>
        <a:ea typeface="Geneva" charset="0"/>
        <a:cs typeface="+mn-cs"/>
      </a:defRPr>
    </a:lvl4pPr>
    <a:lvl5pPr marL="1828800" algn="l"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7259A66-58A0-4921-9F12-4DF811F1AA61}" type="slidenum">
              <a:rPr lang="en-US" smtClean="0"/>
              <a:pPr/>
              <a:t>1</a:t>
            </a:fld>
            <a:endParaRPr lang="en-US"/>
          </a:p>
        </p:txBody>
      </p:sp>
    </p:spTree>
    <p:extLst>
      <p:ext uri="{BB962C8B-B14F-4D97-AF65-F5344CB8AC3E}">
        <p14:creationId xmlns:p14="http://schemas.microsoft.com/office/powerpoint/2010/main" val="205098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1" dirty="0"/>
              <a:t>Notes: </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IE" sz="1000" dirty="0">
                <a:solidFill>
                  <a:srgbClr val="FF0000"/>
                </a:solidFill>
                <a:effectLst/>
                <a:latin typeface="Calibri" panose="020F0502020204030204" pitchFamily="34" charset="0"/>
                <a:ea typeface="Calibri" panose="020F0502020204030204" pitchFamily="34" charset="0"/>
              </a:rPr>
              <a:t>Oral presentation slots are 18 minutes per paper (including changing time of presenters). </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IE" sz="1000" dirty="0">
                <a:solidFill>
                  <a:srgbClr val="FF0000"/>
                </a:solidFill>
                <a:effectLst/>
                <a:latin typeface="Calibri" panose="020F0502020204030204" pitchFamily="34" charset="0"/>
                <a:ea typeface="Calibri" panose="020F0502020204030204" pitchFamily="34" charset="0"/>
              </a:rPr>
              <a:t>The general rule is to use 15 minutes for each presentation and 3 minutes for questions and discussion at the end of each session. </a:t>
            </a:r>
            <a:endParaRPr lang="en-US" sz="10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756383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5573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58883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dirty="0"/>
              <a:t>Notes: </a:t>
            </a:r>
            <a:endParaRPr lang="en-GB" dirty="0">
              <a:effectLst/>
              <a:latin typeface="-apple-system"/>
            </a:endParaRPr>
          </a:p>
          <a:p>
            <a:pPr rtl="0"/>
            <a:r>
              <a:rPr lang="en-GB" dirty="0">
                <a:effectLst/>
                <a:latin typeface="-apple-system"/>
              </a:rPr>
              <a:t>Patients and caregivers were differentiated due to it being implicit in the language by use of first person pronouns (vs other types)</a:t>
            </a:r>
          </a:p>
          <a:p>
            <a:pPr rtl="0"/>
            <a:r>
              <a:rPr lang="en-GB" dirty="0">
                <a:effectLst/>
                <a:latin typeface="-apple-system"/>
              </a:rPr>
              <a:t>We ensured it was UK through use of geolocation operators at data capture</a:t>
            </a:r>
          </a:p>
        </p:txBody>
      </p:sp>
    </p:spTree>
    <p:extLst>
      <p:ext uri="{BB962C8B-B14F-4D97-AF65-F5344CB8AC3E}">
        <p14:creationId xmlns:p14="http://schemas.microsoft.com/office/powerpoint/2010/main" val="2359186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dirty="0"/>
              <a:t>Notes: </a:t>
            </a:r>
            <a:endParaRPr lang="en-GB" dirty="0"/>
          </a:p>
          <a:p>
            <a:r>
              <a:rPr lang="en-GB" dirty="0"/>
              <a:t>Sentiment analysis is an in-built function within the NLP tool. The NLP tool we have utilized in this research claims they use AI algorithms to capture the opinions expressed and spot patterns and commonalities across them. So, it assigns sentiment to each topic even though there may be multiple topics within the one post. Using such a tool can give a sense of consistency and robustness to such analysis but sentiment is inherently subjective. </a:t>
            </a:r>
            <a:endParaRPr lang="en-US" dirty="0"/>
          </a:p>
        </p:txBody>
      </p:sp>
    </p:spTree>
    <p:extLst>
      <p:ext uri="{BB962C8B-B14F-4D97-AF65-F5344CB8AC3E}">
        <p14:creationId xmlns:p14="http://schemas.microsoft.com/office/powerpoint/2010/main" val="173619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3800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8254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9852"/>
            <a:ext cx="7772400" cy="668948"/>
          </a:xfrm>
          <a:prstGeom prst="rect">
            <a:avLst/>
          </a:prstGeom>
        </p:spPr>
        <p:txBody>
          <a:bodyPr>
            <a:normAutofit/>
          </a:bodyPr>
          <a:lstStyle>
            <a:lvl1pPr algn="ctr">
              <a:defRPr sz="3200" b="0" i="0">
                <a:solidFill>
                  <a:srgbClr val="CD113B"/>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304003" y="4071907"/>
            <a:ext cx="6400800" cy="805327"/>
          </a:xfrm>
          <a:prstGeom prst="rect">
            <a:avLst/>
          </a:prstGeom>
        </p:spPr>
        <p:txBody>
          <a:bodyPr>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12/9/2023</a:t>
            </a:fld>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390853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3"/>
            <a:ext cx="9143998" cy="5143498"/>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486296" y="69736"/>
            <a:ext cx="4076278" cy="1179456"/>
          </a:xfrm>
          <a:ln algn="ctr"/>
        </p:spPr>
        <p:txBody>
          <a:bodyPr lIns="91440" tIns="457200" anchor="b"/>
          <a:lstStyle>
            <a:lvl1pPr algn="l">
              <a:defRPr sz="24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354292" y="4848102"/>
            <a:ext cx="4432208" cy="61555"/>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500"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80816" y="2256059"/>
            <a:ext cx="2057400" cy="71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486296" y="1329741"/>
            <a:ext cx="3363912" cy="627063"/>
          </a:xfrm>
        </p:spPr>
        <p:txBody>
          <a:bodyPr lIns="91440" tIns="45720" rIns="91440" bIns="45720"/>
          <a:lstStyle>
            <a:lvl1pPr marL="0" indent="0" algn="l">
              <a:spcBef>
                <a:spcPts val="0"/>
              </a:spcBef>
              <a:buNone/>
              <a:defRPr sz="1600"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5706665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509493"/>
            <a:ext cx="9144001" cy="6340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2" name="Title 1"/>
          <p:cNvSpPr>
            <a:spLocks noGrp="1"/>
          </p:cNvSpPr>
          <p:nvPr>
            <p:ph type="title"/>
          </p:nvPr>
        </p:nvSpPr>
        <p:spPr>
          <a:xfrm>
            <a:off x="236307" y="322736"/>
            <a:ext cx="8558372" cy="619297"/>
          </a:xfrm>
        </p:spPr>
        <p:txBody>
          <a:bodyPr anchor="t" anchorCtr="0"/>
          <a:lstStyle>
            <a:lvl1pPr>
              <a:lnSpc>
                <a:spcPct val="85000"/>
              </a:lnSpc>
              <a:defRPr sz="2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8558372" cy="3344237"/>
          </a:xfrm>
        </p:spPr>
        <p:txBody>
          <a:bodyPr/>
          <a:lstStyle>
            <a:lvl1pPr>
              <a:spcBef>
                <a:spcPts val="1200"/>
              </a:spcBef>
              <a:defRPr sz="2200"/>
            </a:lvl1pPr>
            <a:lvl2pPr>
              <a:spcBef>
                <a:spcPts val="300"/>
              </a:spcBef>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63122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97344"/>
            <a:ext cx="9143999" cy="3336131"/>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50436" y="732785"/>
            <a:ext cx="2049922" cy="71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486296" y="69736"/>
            <a:ext cx="4076278" cy="926057"/>
          </a:xfrm>
          <a:ln algn="ctr"/>
        </p:spPr>
        <p:txBody>
          <a:bodyPr lIns="91440" tIns="457200" anchor="b"/>
          <a:lstStyle>
            <a:lvl1pPr algn="l">
              <a:defRPr sz="2200"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486296" y="1061813"/>
            <a:ext cx="3363912" cy="538387"/>
          </a:xfrm>
        </p:spPr>
        <p:txBody>
          <a:bodyPr lIns="91440" tIns="45720" rIns="91440" bIns="45720"/>
          <a:lstStyle>
            <a:lvl1pPr marL="0" indent="0" algn="l">
              <a:spcBef>
                <a:spcPts val="200"/>
              </a:spcBef>
              <a:buNone/>
              <a:defRPr sz="1400"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412504" y="4910625"/>
            <a:ext cx="4432208" cy="61555"/>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5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3191080664"/>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09242"/>
            <a:ext cx="9144000" cy="263425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2" name="Title 1"/>
          <p:cNvSpPr>
            <a:spLocks noGrp="1"/>
          </p:cNvSpPr>
          <p:nvPr>
            <p:ph type="title"/>
          </p:nvPr>
        </p:nvSpPr>
        <p:spPr>
          <a:xfrm>
            <a:off x="236307" y="322736"/>
            <a:ext cx="8558372" cy="734615"/>
          </a:xfrm>
        </p:spPr>
        <p:txBody>
          <a:bodyPr anchor="t" anchorCtr="0"/>
          <a:lstStyle>
            <a:lvl1pPr>
              <a:lnSpc>
                <a:spcPct val="85000"/>
              </a:lnSpc>
              <a:defRPr sz="2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8558372" cy="3344237"/>
          </a:xfrm>
        </p:spPr>
        <p:txBody>
          <a:bodyPr/>
          <a:lstStyle>
            <a:lvl1pPr>
              <a:spcBef>
                <a:spcPts val="1200"/>
              </a:spcBef>
              <a:defRPr sz="2200"/>
            </a:lvl1pPr>
            <a:lvl2pPr>
              <a:spcBef>
                <a:spcPts val="300"/>
              </a:spcBef>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236307" y="322736"/>
            <a:ext cx="8558372" cy="734615"/>
          </a:xfrm>
        </p:spPr>
        <p:txBody>
          <a:bodyPr anchor="t" anchorCtr="0"/>
          <a:lstStyle>
            <a:lvl1pPr>
              <a:lnSpc>
                <a:spcPct val="85000"/>
              </a:lnSpc>
              <a:defRPr sz="2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8558372" cy="3344237"/>
          </a:xfrm>
        </p:spPr>
        <p:txBody>
          <a:bodyPr/>
          <a:lstStyle>
            <a:lvl1pPr>
              <a:spcBef>
                <a:spcPts val="1200"/>
              </a:spcBef>
              <a:defRPr sz="2200"/>
            </a:lvl1pPr>
            <a:lvl2pPr>
              <a:spcBef>
                <a:spcPts val="300"/>
              </a:spcBef>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0" y="0"/>
            <a:ext cx="9144001" cy="249932"/>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9939" y="4740965"/>
            <a:ext cx="5695122" cy="415010"/>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4823775"/>
            <a:ext cx="722281" cy="274637"/>
          </a:xfrm>
          <a:prstGeom prst="rect">
            <a:avLst/>
          </a:prstGeom>
        </p:spPr>
        <p:txBody>
          <a:bodyPr vert="horz" lIns="68579" tIns="34289" rIns="68579" bIns="3428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70636825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728804" y="1480115"/>
            <a:ext cx="2741659" cy="1179456"/>
          </a:xfrm>
          <a:ln algn="ctr"/>
        </p:spPr>
        <p:txBody>
          <a:bodyPr lIns="9144" tIns="45720" anchor="b" anchorCtr="0"/>
          <a:lstStyle>
            <a:lvl1pPr algn="l">
              <a:defRPr sz="2800">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244317" y="5419850"/>
            <a:ext cx="3093244" cy="649915"/>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100"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27062" y="4787816"/>
            <a:ext cx="736314" cy="274637"/>
          </a:xfrm>
          <a:prstGeom prst="rect">
            <a:avLst/>
          </a:prstGeom>
        </p:spPr>
        <p:txBody>
          <a:bodyPr vert="horz" lIns="68579" tIns="34289" rIns="68579" bIns="34289" rtlCol="0" anchor="b" anchorCtr="0"/>
          <a:lstStyle>
            <a:lvl1pPr algn="l">
              <a:defRPr sz="700"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3905373" y="498176"/>
            <a:ext cx="5238628" cy="4645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63412" y="3481884"/>
            <a:ext cx="2057400" cy="71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Tree>
    <p:extLst>
      <p:ext uri="{BB962C8B-B14F-4D97-AF65-F5344CB8AC3E}">
        <p14:creationId xmlns:p14="http://schemas.microsoft.com/office/powerpoint/2010/main" val="41911473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2" name="Title 1"/>
          <p:cNvSpPr>
            <a:spLocks noGrp="1"/>
          </p:cNvSpPr>
          <p:nvPr>
            <p:ph type="title"/>
          </p:nvPr>
        </p:nvSpPr>
        <p:spPr>
          <a:xfrm>
            <a:off x="236307" y="322736"/>
            <a:ext cx="8558372" cy="734615"/>
          </a:xfrm>
        </p:spPr>
        <p:txBody>
          <a:bodyPr anchor="t" anchorCtr="0"/>
          <a:lstStyle>
            <a:lvl1pPr>
              <a:lnSpc>
                <a:spcPct val="85000"/>
              </a:lnSpc>
              <a:defRPr sz="2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8558372" cy="3344237"/>
          </a:xfrm>
        </p:spPr>
        <p:txBody>
          <a:bodyPr/>
          <a:lstStyle>
            <a:lvl1pPr>
              <a:spcBef>
                <a:spcPts val="1200"/>
              </a:spcBef>
              <a:defRPr sz="2200"/>
            </a:lvl1pPr>
            <a:lvl2pPr>
              <a:spcBef>
                <a:spcPts val="300"/>
              </a:spcBef>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6925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09242"/>
            <a:ext cx="9144000" cy="263425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2" name="Title 1"/>
          <p:cNvSpPr>
            <a:spLocks noGrp="1"/>
          </p:cNvSpPr>
          <p:nvPr>
            <p:ph type="title"/>
          </p:nvPr>
        </p:nvSpPr>
        <p:spPr>
          <a:xfrm>
            <a:off x="4146115" y="322736"/>
            <a:ext cx="4648563" cy="734615"/>
          </a:xfrm>
        </p:spPr>
        <p:txBody>
          <a:bodyPr anchor="t" anchorCtr="0"/>
          <a:lstStyle>
            <a:lvl1pPr>
              <a:lnSpc>
                <a:spcPct val="85000"/>
              </a:lnSpc>
              <a:defRPr sz="2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46115" y="960634"/>
            <a:ext cx="4648563" cy="3344237"/>
          </a:xfrm>
        </p:spPr>
        <p:txBody>
          <a:bodyPr/>
          <a:lstStyle>
            <a:lvl1pPr>
              <a:spcBef>
                <a:spcPts val="1200"/>
              </a:spcBef>
              <a:defRPr sz="2200"/>
            </a:lvl1pPr>
            <a:lvl2pPr>
              <a:spcBef>
                <a:spcPts val="300"/>
              </a:spcBef>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0721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509493"/>
            <a:ext cx="9144001" cy="6340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2" name="Title 1"/>
          <p:cNvSpPr>
            <a:spLocks noGrp="1"/>
          </p:cNvSpPr>
          <p:nvPr>
            <p:ph type="title"/>
          </p:nvPr>
        </p:nvSpPr>
        <p:spPr>
          <a:xfrm>
            <a:off x="4146115" y="322736"/>
            <a:ext cx="4648563" cy="734615"/>
          </a:xfrm>
        </p:spPr>
        <p:txBody>
          <a:bodyPr anchor="t" anchorCtr="0"/>
          <a:lstStyle>
            <a:lvl1pPr>
              <a:lnSpc>
                <a:spcPct val="85000"/>
              </a:lnSpc>
              <a:defRPr sz="2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46115" y="960634"/>
            <a:ext cx="4648563" cy="3344237"/>
          </a:xfrm>
        </p:spPr>
        <p:txBody>
          <a:bodyPr/>
          <a:lstStyle>
            <a:lvl1pPr>
              <a:spcBef>
                <a:spcPts val="1200"/>
              </a:spcBef>
              <a:defRPr sz="2200"/>
            </a:lvl1pPr>
            <a:lvl2pPr>
              <a:spcBef>
                <a:spcPts val="300"/>
              </a:spcBef>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14076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536504" y="212843"/>
            <a:ext cx="3382027" cy="493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62896" y="1423636"/>
            <a:ext cx="5021108" cy="3079646"/>
          </a:xfrm>
        </p:spPr>
        <p:txBody>
          <a:bodyPr/>
          <a:lstStyle>
            <a:lvl1pPr marL="0" indent="0">
              <a:spcBef>
                <a:spcPts val="1800"/>
              </a:spcBef>
              <a:buNone/>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621102"/>
            <a:ext cx="5959011" cy="459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0573" rIns="68579" bIns="48005" rtlCol="0" anchor="ctr"/>
          <a:lstStyle/>
          <a:p>
            <a:pPr marL="342892"/>
            <a:endParaRPr lang="en-US" sz="2400" b="1" dirty="0"/>
          </a:p>
        </p:txBody>
      </p:sp>
      <p:sp>
        <p:nvSpPr>
          <p:cNvPr id="2" name="Title 1"/>
          <p:cNvSpPr>
            <a:spLocks noGrp="1"/>
          </p:cNvSpPr>
          <p:nvPr>
            <p:ph type="title"/>
          </p:nvPr>
        </p:nvSpPr>
        <p:spPr>
          <a:xfrm>
            <a:off x="621770" y="694463"/>
            <a:ext cx="4914577" cy="332671"/>
          </a:xfrm>
        </p:spPr>
        <p:txBody>
          <a:bodyPr anchor="ctr" anchorCtr="0"/>
          <a:lstStyle>
            <a:lvl1pPr>
              <a:lnSpc>
                <a:spcPct val="85000"/>
              </a:lnSpc>
              <a:defRPr sz="24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16"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91221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12/9/2023</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457200" y="367840"/>
            <a:ext cx="8229600" cy="535154"/>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457200" y="1026691"/>
            <a:ext cx="8229600" cy="3710927"/>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683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337"/>
            <a:ext cx="9146380" cy="514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1" y="621102"/>
            <a:ext cx="5811838" cy="459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0573" rIns="68579" bIns="48005" rtlCol="0" anchor="ctr"/>
          <a:lstStyle/>
          <a:p>
            <a:pPr marL="342892"/>
            <a:endParaRPr lang="en-US" sz="2400" b="1" dirty="0"/>
          </a:p>
        </p:txBody>
      </p:sp>
      <p:sp>
        <p:nvSpPr>
          <p:cNvPr id="3" name="Content Placeholder 2"/>
          <p:cNvSpPr>
            <a:spLocks noGrp="1"/>
          </p:cNvSpPr>
          <p:nvPr>
            <p:ph idx="1"/>
          </p:nvPr>
        </p:nvSpPr>
        <p:spPr>
          <a:xfrm>
            <a:off x="919641" y="1234827"/>
            <a:ext cx="4892197" cy="3171166"/>
          </a:xfrm>
        </p:spPr>
        <p:txBody>
          <a:bodyPr/>
          <a:lstStyle>
            <a:lvl1pPr marL="0" indent="0">
              <a:spcBef>
                <a:spcPts val="1350"/>
              </a:spcBef>
              <a:buNone/>
              <a:defRPr sz="2000"/>
            </a:lvl1pPr>
            <a:lvl2pPr marL="342892" indent="0">
              <a:buNone/>
              <a:defRPr sz="1800"/>
            </a:lvl2pPr>
            <a:lvl3pPr marL="685783" indent="0">
              <a:buNone/>
              <a:defRPr sz="1800"/>
            </a:lvl3pPr>
            <a:lvl4pPr marL="1028675" indent="0">
              <a:buNone/>
              <a:defRPr sz="1500"/>
            </a:lvl4pPr>
            <a:lvl5pPr marL="1371566" indent="0">
              <a:buNone/>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919641" y="664217"/>
            <a:ext cx="4659556" cy="374650"/>
          </a:xfrm>
        </p:spPr>
        <p:txBody>
          <a:bodyPr anchor="ctr" anchorCtr="0"/>
          <a:lstStyle>
            <a:lvl1pPr marL="0" indent="0">
              <a:buNone/>
              <a:defRPr sz="24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5936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536505" y="177994"/>
            <a:ext cx="3319396" cy="496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1584" y="1"/>
            <a:ext cx="2244727"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5730" tIns="45718" rIns="91436" bIns="45718"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200">
              <a:solidFill>
                <a:srgbClr val="555454"/>
              </a:solidFill>
            </a:endParaRPr>
          </a:p>
        </p:txBody>
      </p:sp>
      <p:sp>
        <p:nvSpPr>
          <p:cNvPr id="8" name="Rectangle 12"/>
          <p:cNvSpPr/>
          <p:nvPr userDrawn="1"/>
        </p:nvSpPr>
        <p:spPr>
          <a:xfrm>
            <a:off x="0" y="548520"/>
            <a:ext cx="420688" cy="22367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p>
        </p:txBody>
      </p:sp>
      <p:sp>
        <p:nvSpPr>
          <p:cNvPr id="3" name="Content Placeholder 2"/>
          <p:cNvSpPr>
            <a:spLocks noGrp="1"/>
          </p:cNvSpPr>
          <p:nvPr>
            <p:ph idx="1"/>
          </p:nvPr>
        </p:nvSpPr>
        <p:spPr>
          <a:xfrm>
            <a:off x="2487193" y="548516"/>
            <a:ext cx="6419305" cy="3806001"/>
          </a:xfr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83084" y="553655"/>
            <a:ext cx="1761359" cy="1609705"/>
          </a:xfrm>
          <a:noFill/>
          <a:ln w="9525">
            <a:noFill/>
            <a:miter lim="800000"/>
            <a:headEnd/>
            <a:tailEnd/>
          </a:ln>
          <a:effectLst/>
        </p:spPr>
        <p:txBody>
          <a:bodyPr rIns="0" bIns="0" anchor="t"/>
          <a:lstStyle>
            <a:lvl1pPr algn="l">
              <a:defRPr lang="en-US" sz="2600" b="1" spc="-9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12"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85339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536505" y="177994"/>
            <a:ext cx="3319396" cy="496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1584" y="1"/>
            <a:ext cx="2244727"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5730" tIns="45718" rIns="91436" bIns="45718"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200">
              <a:solidFill>
                <a:srgbClr val="555454"/>
              </a:solidFill>
            </a:endParaRPr>
          </a:p>
        </p:txBody>
      </p:sp>
      <p:sp>
        <p:nvSpPr>
          <p:cNvPr id="8" name="Rectangle 12"/>
          <p:cNvSpPr/>
          <p:nvPr userDrawn="1"/>
        </p:nvSpPr>
        <p:spPr>
          <a:xfrm>
            <a:off x="0" y="549279"/>
            <a:ext cx="420688" cy="22367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p>
        </p:txBody>
      </p:sp>
      <p:sp>
        <p:nvSpPr>
          <p:cNvPr id="3" name="Content Placeholder 2"/>
          <p:cNvSpPr>
            <a:spLocks noGrp="1"/>
          </p:cNvSpPr>
          <p:nvPr>
            <p:ph idx="1"/>
          </p:nvPr>
        </p:nvSpPr>
        <p:spPr>
          <a:xfrm>
            <a:off x="2487193" y="549275"/>
            <a:ext cx="6419305" cy="3806001"/>
          </a:xfr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83084" y="549277"/>
            <a:ext cx="1761359" cy="1609705"/>
          </a:xfrm>
          <a:noFill/>
          <a:ln w="9525">
            <a:noFill/>
            <a:miter lim="800000"/>
            <a:headEnd/>
            <a:tailEnd/>
          </a:ln>
          <a:effectLst/>
        </p:spPr>
        <p:txBody>
          <a:bodyPr rIns="0" bIns="0" anchor="t"/>
          <a:lstStyle>
            <a:lvl1pPr algn="l">
              <a:defRPr lang="en-US" sz="2600" b="1" spc="-9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14"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55647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536505" y="177994"/>
            <a:ext cx="3319396" cy="496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1584" y="1"/>
            <a:ext cx="2244727"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5730" tIns="45718" rIns="91436" bIns="45718"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200">
              <a:solidFill>
                <a:srgbClr val="555454"/>
              </a:solidFill>
            </a:endParaRPr>
          </a:p>
        </p:txBody>
      </p:sp>
      <p:sp>
        <p:nvSpPr>
          <p:cNvPr id="8" name="Rectangle 12"/>
          <p:cNvSpPr/>
          <p:nvPr userDrawn="1"/>
        </p:nvSpPr>
        <p:spPr>
          <a:xfrm>
            <a:off x="0" y="549279"/>
            <a:ext cx="420688" cy="2236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p>
        </p:txBody>
      </p:sp>
      <p:sp>
        <p:nvSpPr>
          <p:cNvPr id="3" name="Content Placeholder 2"/>
          <p:cNvSpPr>
            <a:spLocks noGrp="1"/>
          </p:cNvSpPr>
          <p:nvPr>
            <p:ph idx="1"/>
          </p:nvPr>
        </p:nvSpPr>
        <p:spPr>
          <a:xfrm>
            <a:off x="2487193" y="549275"/>
            <a:ext cx="6419305" cy="3806001"/>
          </a:xfr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83084" y="549277"/>
            <a:ext cx="1761359" cy="1609705"/>
          </a:xfrm>
          <a:noFill/>
          <a:ln w="9525">
            <a:noFill/>
            <a:miter lim="800000"/>
            <a:headEnd/>
            <a:tailEnd/>
          </a:ln>
          <a:effectLst/>
        </p:spPr>
        <p:txBody>
          <a:bodyPr rIns="0" bIns="0" anchor="t"/>
          <a:lstStyle>
            <a:lvl1pPr algn="l">
              <a:defRPr lang="en-US" sz="2600" b="1" spc="-9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14"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78334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337"/>
            <a:ext cx="9146380" cy="514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9" name="Rectangle 8"/>
          <p:cNvSpPr/>
          <p:nvPr userDrawn="1"/>
        </p:nvSpPr>
        <p:spPr>
          <a:xfrm rot="10800000">
            <a:off x="1" y="1049483"/>
            <a:ext cx="5645150" cy="3857625"/>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endParaRPr lang="en-US"/>
          </a:p>
        </p:txBody>
      </p:sp>
      <p:sp>
        <p:nvSpPr>
          <p:cNvPr id="2" name="Title 1"/>
          <p:cNvSpPr>
            <a:spLocks noGrp="1"/>
          </p:cNvSpPr>
          <p:nvPr>
            <p:ph type="title"/>
          </p:nvPr>
        </p:nvSpPr>
        <p:spPr>
          <a:xfrm>
            <a:off x="236307" y="322736"/>
            <a:ext cx="8558372" cy="734615"/>
          </a:xfrm>
        </p:spPr>
        <p:txBody>
          <a:bodyPr anchor="t" anchorCtr="0"/>
          <a:lstStyle>
            <a:lvl1pPr>
              <a:lnSpc>
                <a:spcPct val="85000"/>
              </a:lnSpc>
              <a:defRPr sz="2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6076811" cy="3344237"/>
          </a:xfrm>
        </p:spPr>
        <p:txBody>
          <a:bodyPr/>
          <a:lstStyle>
            <a:lvl1pPr>
              <a:spcBef>
                <a:spcPts val="1200"/>
              </a:spcBef>
              <a:defRPr sz="2200"/>
            </a:lvl1pPr>
            <a:lvl2pPr>
              <a:spcBef>
                <a:spcPts val="300"/>
              </a:spcBef>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46814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357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049483"/>
            <a:ext cx="5645150" cy="3857625"/>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2" name="Title 1"/>
          <p:cNvSpPr>
            <a:spLocks noGrp="1"/>
          </p:cNvSpPr>
          <p:nvPr>
            <p:ph type="title"/>
          </p:nvPr>
        </p:nvSpPr>
        <p:spPr>
          <a:xfrm>
            <a:off x="236307" y="322736"/>
            <a:ext cx="7001837" cy="734615"/>
          </a:xfrm>
        </p:spPr>
        <p:txBody>
          <a:bodyPr anchor="t" anchorCtr="0"/>
          <a:lstStyle>
            <a:lvl1pPr>
              <a:lnSpc>
                <a:spcPct val="85000"/>
              </a:lnSpc>
              <a:defRPr sz="2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6986426" cy="3344237"/>
          </a:xfrm>
        </p:spPr>
        <p:txBody>
          <a:bodyPr/>
          <a:lstStyle>
            <a:lvl1pPr>
              <a:spcBef>
                <a:spcPts val="1200"/>
              </a:spcBef>
              <a:defRPr sz="2200"/>
            </a:lvl1pPr>
            <a:lvl2pPr>
              <a:spcBef>
                <a:spcPts val="300"/>
              </a:spcBef>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87919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509493"/>
            <a:ext cx="9144001" cy="6340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2" name="Title 1"/>
          <p:cNvSpPr>
            <a:spLocks noGrp="1"/>
          </p:cNvSpPr>
          <p:nvPr>
            <p:ph type="title"/>
          </p:nvPr>
        </p:nvSpPr>
        <p:spPr>
          <a:xfrm>
            <a:off x="236307" y="322736"/>
            <a:ext cx="8558372" cy="734615"/>
          </a:xfrm>
        </p:spPr>
        <p:txBody>
          <a:bodyPr anchor="t" anchorCtr="0"/>
          <a:lstStyle>
            <a:lvl1pPr>
              <a:lnSpc>
                <a:spcPct val="85000"/>
              </a:lnSpc>
              <a:defRPr sz="2600">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9077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09242"/>
            <a:ext cx="9144000" cy="263425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2" name="Title 1"/>
          <p:cNvSpPr>
            <a:spLocks noGrp="1"/>
          </p:cNvSpPr>
          <p:nvPr>
            <p:ph type="title"/>
          </p:nvPr>
        </p:nvSpPr>
        <p:spPr>
          <a:xfrm>
            <a:off x="236307" y="322736"/>
            <a:ext cx="8558372" cy="734615"/>
          </a:xfrm>
        </p:spPr>
        <p:txBody>
          <a:bodyPr anchor="t" anchorCtr="0"/>
          <a:lstStyle>
            <a:lvl1pPr>
              <a:lnSpc>
                <a:spcPct val="85000"/>
              </a:lnSpc>
              <a:defRPr sz="2600">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69601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09242"/>
            <a:ext cx="9144000" cy="263425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6"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78939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09242"/>
            <a:ext cx="9144000" cy="263425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85750"/>
          </a:xfrm>
          <a:prstGeom prst="rect">
            <a:avLst/>
          </a:prstGeom>
        </p:spPr>
      </p:pic>
      <p:sp>
        <p:nvSpPr>
          <p:cNvPr id="2" name="Title 1"/>
          <p:cNvSpPr>
            <a:spLocks noGrp="1"/>
          </p:cNvSpPr>
          <p:nvPr>
            <p:ph type="title"/>
          </p:nvPr>
        </p:nvSpPr>
        <p:spPr>
          <a:xfrm>
            <a:off x="262467" y="322736"/>
            <a:ext cx="2694520" cy="734615"/>
          </a:xfrm>
        </p:spPr>
        <p:txBody>
          <a:bodyPr anchor="t" anchorCtr="0"/>
          <a:lstStyle>
            <a:lvl1pPr algn="r">
              <a:lnSpc>
                <a:spcPct val="85000"/>
              </a:lnSpc>
              <a:defRPr sz="2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096681" y="322736"/>
            <a:ext cx="5480050" cy="3171166"/>
          </a:xfrm>
        </p:spPr>
        <p:txBody>
          <a:bodyPr/>
          <a:lstStyle>
            <a:lvl1pPr marL="231775" indent="-231775">
              <a:defRPr sz="2200"/>
            </a:lvl1pPr>
            <a:lvl2pPr marL="514337" indent="-171446">
              <a:defRPr sz="2000"/>
            </a:lvl2pPr>
            <a:lvl3pPr marL="814368" indent="-128585">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66710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12/9/2023</a:t>
            </a:fld>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3667938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300">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5"/>
          <p:cNvSpPr>
            <a:spLocks noGrp="1"/>
          </p:cNvSpPr>
          <p:nvPr>
            <p:ph type="body" sz="quarter" idx="11"/>
          </p:nvPr>
        </p:nvSpPr>
        <p:spPr bwMode="blackWhite">
          <a:xfrm>
            <a:off x="328613" y="1001486"/>
            <a:ext cx="8493268" cy="3641952"/>
          </a:xfrm>
          <a:prstGeom prst="rect">
            <a:avLst/>
          </a:prstGeom>
        </p:spPr>
        <p:txBody>
          <a:bodyPr vert="horz">
            <a:normAutofit/>
          </a:bodyPr>
          <a:lstStyle>
            <a:lvl1pPr marL="467916" indent="-467916">
              <a:lnSpc>
                <a:spcPct val="110000"/>
              </a:lnSpc>
              <a:spcBef>
                <a:spcPts val="0"/>
              </a:spcBef>
              <a:spcAft>
                <a:spcPts val="900"/>
              </a:spcAft>
              <a:buClrTx/>
              <a:buSzPct val="100000"/>
              <a:buFont typeface="Arial" panose="020B0604020202020204" pitchFamily="34" charset="0"/>
              <a:buChar char="•"/>
              <a:defRPr sz="2700" baseline="0">
                <a:solidFill>
                  <a:schemeClr val="tx1"/>
                </a:solidFill>
                <a:latin typeface="Arial" panose="020B0604020202020204" pitchFamily="34" charset="0"/>
                <a:cs typeface="Arial" panose="020B0604020202020204" pitchFamily="34" charset="0"/>
              </a:defRPr>
            </a:lvl1pPr>
            <a:lvl2pPr marL="1028700" indent="-469106">
              <a:lnSpc>
                <a:spcPct val="110000"/>
              </a:lnSpc>
              <a:spcBef>
                <a:spcPts val="0"/>
              </a:spcBef>
              <a:spcAft>
                <a:spcPts val="900"/>
              </a:spcAft>
              <a:buClrTx/>
              <a:buFont typeface="Calibri" panose="020F0502020204030204" pitchFamily="34" charset="0"/>
              <a:buChar char="–"/>
              <a:defRPr sz="2700" baseline="0">
                <a:solidFill>
                  <a:schemeClr val="tx1"/>
                </a:solidFill>
                <a:latin typeface="Arial" panose="020B0604020202020204" pitchFamily="34" charset="0"/>
                <a:cs typeface="Arial" panose="020B0604020202020204" pitchFamily="34" charset="0"/>
              </a:defRPr>
            </a:lvl2pPr>
            <a:lvl3pPr marL="1590675" indent="-472679">
              <a:lnSpc>
                <a:spcPct val="110000"/>
              </a:lnSpc>
              <a:spcBef>
                <a:spcPts val="0"/>
              </a:spcBef>
              <a:spcAft>
                <a:spcPts val="900"/>
              </a:spcAft>
              <a:buClrTx/>
              <a:buFont typeface="Arial" panose="020B0604020202020204" pitchFamily="34" charset="0"/>
              <a:buChar char="•"/>
              <a:tabLst/>
              <a:defRPr sz="2700" baseline="0">
                <a:solidFill>
                  <a:schemeClr val="tx1"/>
                </a:solidFill>
                <a:latin typeface="Arial" panose="020B0604020202020204" pitchFamily="34" charset="0"/>
                <a:cs typeface="Arial" panose="020B0604020202020204" pitchFamily="34" charset="0"/>
              </a:defRPr>
            </a:lvl3pPr>
            <a:lvl4pPr>
              <a:defRPr sz="2400" baseline="0">
                <a:solidFill>
                  <a:schemeClr val="tx1">
                    <a:lumMod val="65000"/>
                    <a:lumOff val="35000"/>
                  </a:schemeClr>
                </a:solidFill>
                <a:latin typeface="Arial" panose="020B0604020202020204" pitchFamily="34" charset="0"/>
                <a:cs typeface="Arial" panose="020B0604020202020204" pitchFamily="34" charset="0"/>
              </a:defRPr>
            </a:lvl4pPr>
            <a:lvl5pPr>
              <a:defRPr sz="2400" baseline="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1269823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p:bg>
      <p:bgPr>
        <a:solidFill>
          <a:srgbClr val="E6E6E6"/>
        </a:solidFill>
        <a:effectLst/>
      </p:bgPr>
    </p:bg>
    <p:spTree>
      <p:nvGrpSpPr>
        <p:cNvPr id="1" name="Shape 9"/>
        <p:cNvGrpSpPr/>
        <p:nvPr/>
      </p:nvGrpSpPr>
      <p:grpSpPr>
        <a:xfrm>
          <a:off x="0" y="0"/>
          <a:ext cx="0" cy="0"/>
          <a:chOff x="0" y="0"/>
          <a:chExt cx="0" cy="0"/>
        </a:xfrm>
      </p:grpSpPr>
      <p:sp>
        <p:nvSpPr>
          <p:cNvPr id="3" name="Rectangle 2">
            <a:extLst>
              <a:ext uri="{FF2B5EF4-FFF2-40B4-BE49-F238E27FC236}">
                <a16:creationId xmlns:a16="http://schemas.microsoft.com/office/drawing/2014/main" id="{0F394EA3-57FC-422E-BF1E-55418CABE3B3}"/>
              </a:ext>
            </a:extLst>
          </p:cNvPr>
          <p:cNvSpPr/>
          <p:nvPr userDrawn="1"/>
        </p:nvSpPr>
        <p:spPr>
          <a:xfrm>
            <a:off x="0" y="1"/>
            <a:ext cx="9144000" cy="5143499"/>
          </a:xfrm>
          <a:prstGeom prst="rect">
            <a:avLst/>
          </a:prstGeom>
          <a:solidFill>
            <a:srgbClr val="00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 name="Title 1">
            <a:extLst>
              <a:ext uri="{FF2B5EF4-FFF2-40B4-BE49-F238E27FC236}">
                <a16:creationId xmlns:a16="http://schemas.microsoft.com/office/drawing/2014/main" id="{AC6CD4CC-E11A-4BBC-B2D0-2F81603B74B9}"/>
              </a:ext>
            </a:extLst>
          </p:cNvPr>
          <p:cNvSpPr>
            <a:spLocks noGrp="1"/>
          </p:cNvSpPr>
          <p:nvPr>
            <p:ph type="title"/>
          </p:nvPr>
        </p:nvSpPr>
        <p:spPr>
          <a:xfrm>
            <a:off x="365760" y="548640"/>
            <a:ext cx="7886700" cy="461665"/>
          </a:xfrm>
        </p:spPr>
        <p:txBody>
          <a:bodyPr/>
          <a:lstStyle>
            <a:lvl1pPr>
              <a:defRPr>
                <a:solidFill>
                  <a:schemeClr val="bg1"/>
                </a:solidFill>
              </a:defRPr>
            </a:lvl1pPr>
          </a:lstStyle>
          <a:p>
            <a:r>
              <a:rPr lang="en-US" dirty="0"/>
              <a:t>Click to edit Master title style</a:t>
            </a:r>
            <a:endParaRPr lang="en-GB" dirty="0"/>
          </a:p>
        </p:txBody>
      </p:sp>
      <p:sp>
        <p:nvSpPr>
          <p:cNvPr id="13" name="Google Shape;17;p2">
            <a:extLst>
              <a:ext uri="{FF2B5EF4-FFF2-40B4-BE49-F238E27FC236}">
                <a16:creationId xmlns:a16="http://schemas.microsoft.com/office/drawing/2014/main" id="{C2C57C0D-B669-4FEF-ABAD-E343E0EE84CA}"/>
              </a:ext>
            </a:extLst>
          </p:cNvPr>
          <p:cNvSpPr/>
          <p:nvPr userDrawn="1"/>
        </p:nvSpPr>
        <p:spPr>
          <a:xfrm>
            <a:off x="462527" y="443398"/>
            <a:ext cx="220500" cy="3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14" name="Google Shape;18;p2">
            <a:extLst>
              <a:ext uri="{FF2B5EF4-FFF2-40B4-BE49-F238E27FC236}">
                <a16:creationId xmlns:a16="http://schemas.microsoft.com/office/drawing/2014/main" id="{BB7203A6-8C28-4E93-893A-6C0F292210B2}"/>
              </a:ext>
            </a:extLst>
          </p:cNvPr>
          <p:cNvSpPr/>
          <p:nvPr userDrawn="1"/>
        </p:nvSpPr>
        <p:spPr>
          <a:xfrm>
            <a:off x="682865" y="443398"/>
            <a:ext cx="220500" cy="3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bg>
      <p:bgRef idx="1001">
        <a:schemeClr val="bg1"/>
      </p:bgRef>
    </p:bg>
    <p:spTree>
      <p:nvGrpSpPr>
        <p:cNvPr id="1" name="Shape 46"/>
        <p:cNvGrpSpPr/>
        <p:nvPr/>
      </p:nvGrpSpPr>
      <p:grpSpPr>
        <a:xfrm>
          <a:off x="0" y="0"/>
          <a:ext cx="0" cy="0"/>
          <a:chOff x="0" y="0"/>
          <a:chExt cx="0" cy="0"/>
        </a:xfrm>
      </p:grpSpPr>
      <p:sp>
        <p:nvSpPr>
          <p:cNvPr id="2" name="Title 1">
            <a:extLst>
              <a:ext uri="{FF2B5EF4-FFF2-40B4-BE49-F238E27FC236}">
                <a16:creationId xmlns:a16="http://schemas.microsoft.com/office/drawing/2014/main" id="{61F4F608-3F5F-4ACB-8F91-64BC8D8A7B29}"/>
              </a:ext>
            </a:extLst>
          </p:cNvPr>
          <p:cNvSpPr>
            <a:spLocks noGrp="1"/>
          </p:cNvSpPr>
          <p:nvPr>
            <p:ph type="title"/>
          </p:nvPr>
        </p:nvSpPr>
        <p:spPr>
          <a:xfrm>
            <a:off x="365760" y="2363246"/>
            <a:ext cx="7886700" cy="415499"/>
          </a:xfrm>
        </p:spPr>
        <p:txBody>
          <a:bodyPr/>
          <a:lstStyle>
            <a:lvl1pPr>
              <a:defRPr sz="1800"/>
            </a:lvl1pPr>
          </a:lstStyle>
          <a:p>
            <a:r>
              <a:rPr lang="en-US" dirty="0"/>
              <a:t>Click to edit Master title style</a:t>
            </a:r>
            <a:endParaRPr lang="en-GB" dirty="0"/>
          </a:p>
        </p:txBody>
      </p:sp>
      <p:sp>
        <p:nvSpPr>
          <p:cNvPr id="4" name="Rectangle 3">
            <a:extLst>
              <a:ext uri="{FF2B5EF4-FFF2-40B4-BE49-F238E27FC236}">
                <a16:creationId xmlns:a16="http://schemas.microsoft.com/office/drawing/2014/main" id="{B185738F-6380-4E4E-9A3B-F55F79D7C14C}"/>
              </a:ext>
            </a:extLst>
          </p:cNvPr>
          <p:cNvSpPr/>
          <p:nvPr userDrawn="1"/>
        </p:nvSpPr>
        <p:spPr>
          <a:xfrm>
            <a:off x="365760" y="4771725"/>
            <a:ext cx="8416290" cy="281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Tree>
    <p:extLst>
      <p:ext uri="{BB962C8B-B14F-4D97-AF65-F5344CB8AC3E}">
        <p14:creationId xmlns:p14="http://schemas.microsoft.com/office/powerpoint/2010/main" val="381591771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2" name="Title 1">
            <a:extLst>
              <a:ext uri="{FF2B5EF4-FFF2-40B4-BE49-F238E27FC236}">
                <a16:creationId xmlns:a16="http://schemas.microsoft.com/office/drawing/2014/main" id="{212A6E18-11C8-438D-B957-68526F15D2E5}"/>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94B68F3A-F4B9-4BD3-BB31-8F19224F243A}"/>
              </a:ext>
            </a:extLst>
          </p:cNvPr>
          <p:cNvSpPr>
            <a:spLocks noGrp="1"/>
          </p:cNvSpPr>
          <p:nvPr>
            <p:ph type="body" sz="quarter" idx="14" hasCustomPrompt="1"/>
          </p:nvPr>
        </p:nvSpPr>
        <p:spPr>
          <a:xfrm>
            <a:off x="445770" y="4759452"/>
            <a:ext cx="7975854" cy="171450"/>
          </a:xfrm>
        </p:spPr>
        <p:txBody>
          <a:bodyPr lIns="0" rIns="0" anchor="b" anchorCtr="0"/>
          <a:lstStyle>
            <a:lvl1pPr marL="0" indent="0">
              <a:spcBef>
                <a:spcPts val="225"/>
              </a:spcBef>
              <a:buNone/>
              <a:defRPr sz="675"/>
            </a:lvl1pPr>
          </a:lstStyle>
          <a:p>
            <a:pPr lvl="0"/>
            <a:r>
              <a:rPr lang="en-US" dirty="0"/>
              <a:t>Footnote</a:t>
            </a:r>
          </a:p>
        </p:txBody>
      </p:sp>
    </p:spTree>
    <p:extLst>
      <p:ext uri="{BB962C8B-B14F-4D97-AF65-F5344CB8AC3E}">
        <p14:creationId xmlns:p14="http://schemas.microsoft.com/office/powerpoint/2010/main" val="28615230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E63531-9172-6343-B04D-74301EB2F784}"/>
              </a:ext>
            </a:extLst>
          </p:cNvPr>
          <p:cNvSpPr>
            <a:spLocks noGrp="1"/>
          </p:cNvSpPr>
          <p:nvPr>
            <p:ph type="pic" sz="quarter" idx="13"/>
          </p:nvPr>
        </p:nvSpPr>
        <p:spPr>
          <a:xfrm>
            <a:off x="4572000" y="0"/>
            <a:ext cx="4572000" cy="5143451"/>
          </a:xfrm>
          <a:prstGeom prst="rect">
            <a:avLst/>
          </a:prstGeom>
        </p:spPr>
        <p:txBody>
          <a:bodyPr anchor="ctr"/>
          <a:lstStyle>
            <a:lvl1pPr marL="0" indent="0" algn="ctr">
              <a:buNone/>
              <a:defRPr/>
            </a:lvl1pPr>
          </a:lstStyle>
          <a:p>
            <a:endParaRPr lang="en-US" dirty="0"/>
          </a:p>
        </p:txBody>
      </p:sp>
      <p:sp>
        <p:nvSpPr>
          <p:cNvPr id="48" name="Google Shape;48;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algn="r"/>
            <a:fld id="{00000000-1234-1234-1234-123412341234}" type="slidenum">
              <a:rPr lang="en-GB" smtClean="0"/>
              <a:pPr algn="r"/>
              <a:t>‹#›</a:t>
            </a:fld>
            <a:endParaRPr lang="en-GB" dirty="0"/>
          </a:p>
        </p:txBody>
      </p:sp>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8236497" y="4723909"/>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GB" sz="600" smtClean="0"/>
              <a:pPr algn="r"/>
              <a:t>‹#›</a:t>
            </a:fld>
            <a:endParaRPr lang="en-GB" sz="600" dirty="0"/>
          </a:p>
        </p:txBody>
      </p:sp>
      <p:sp>
        <p:nvSpPr>
          <p:cNvPr id="2" name="Title 1">
            <a:extLst>
              <a:ext uri="{FF2B5EF4-FFF2-40B4-BE49-F238E27FC236}">
                <a16:creationId xmlns:a16="http://schemas.microsoft.com/office/drawing/2014/main" id="{68AAFD7B-FADD-47AE-8636-54A0072742AA}"/>
              </a:ext>
            </a:extLst>
          </p:cNvPr>
          <p:cNvSpPr>
            <a:spLocks noGrp="1"/>
          </p:cNvSpPr>
          <p:nvPr>
            <p:ph type="title"/>
          </p:nvPr>
        </p:nvSpPr>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D1B5CFED-840F-4796-AC93-79C3C721E599}"/>
              </a:ext>
            </a:extLst>
          </p:cNvPr>
          <p:cNvSpPr>
            <a:spLocks noGrp="1"/>
          </p:cNvSpPr>
          <p:nvPr>
            <p:ph type="body" sz="quarter" idx="14"/>
          </p:nvPr>
        </p:nvSpPr>
        <p:spPr>
          <a:xfrm>
            <a:off x="365760" y="1157287"/>
            <a:ext cx="3784759" cy="32044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a:extLst>
              <a:ext uri="{FF2B5EF4-FFF2-40B4-BE49-F238E27FC236}">
                <a16:creationId xmlns:a16="http://schemas.microsoft.com/office/drawing/2014/main" id="{7BF483FC-D348-4357-838B-B3CA1BFD2D8A}"/>
              </a:ext>
            </a:extLst>
          </p:cNvPr>
          <p:cNvSpPr>
            <a:spLocks noGrp="1"/>
          </p:cNvSpPr>
          <p:nvPr>
            <p:ph type="body" sz="quarter" idx="15" hasCustomPrompt="1"/>
          </p:nvPr>
        </p:nvSpPr>
        <p:spPr>
          <a:xfrm>
            <a:off x="445770" y="4759452"/>
            <a:ext cx="7975854" cy="171450"/>
          </a:xfrm>
        </p:spPr>
        <p:txBody>
          <a:bodyPr lIns="0" rIns="0" anchor="b" anchorCtr="0"/>
          <a:lstStyle>
            <a:lvl1pPr marL="0" indent="0">
              <a:spcBef>
                <a:spcPts val="225"/>
              </a:spcBef>
              <a:buNone/>
              <a:defRPr sz="675"/>
            </a:lvl1pPr>
          </a:lstStyle>
          <a:p>
            <a:pPr lvl="0"/>
            <a:r>
              <a:rPr lang="en-US" dirty="0"/>
              <a:t>Footnote</a:t>
            </a:r>
          </a:p>
        </p:txBody>
      </p:sp>
    </p:spTree>
    <p:extLst>
      <p:ext uri="{BB962C8B-B14F-4D97-AF65-F5344CB8AC3E}">
        <p14:creationId xmlns:p14="http://schemas.microsoft.com/office/powerpoint/2010/main" val="4064524240"/>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2615" userDrawn="1">
          <p15:clr>
            <a:srgbClr val="FBAE40"/>
          </p15:clr>
        </p15:guide>
        <p15:guide id="3" orient="horz" pos="299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48" name="Google Shape;48;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algn="r"/>
            <a:fld id="{00000000-1234-1234-1234-123412341234}" type="slidenum">
              <a:rPr lang="en-GB" smtClean="0"/>
              <a:pPr algn="r"/>
              <a:t>‹#›</a:t>
            </a:fld>
            <a:endParaRPr lang="en-GB" dirty="0"/>
          </a:p>
        </p:txBody>
      </p:sp>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8236497" y="4723909"/>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GB" sz="600" smtClean="0"/>
              <a:pPr algn="r"/>
              <a:t>‹#›</a:t>
            </a:fld>
            <a:endParaRPr lang="en-GB" sz="600" dirty="0"/>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p:nvPr>
        </p:nvSpPr>
        <p:spPr>
          <a:xfrm>
            <a:off x="365761" y="1737360"/>
            <a:ext cx="8419437" cy="264175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a:extLst>
              <a:ext uri="{FF2B5EF4-FFF2-40B4-BE49-F238E27FC236}">
                <a16:creationId xmlns:a16="http://schemas.microsoft.com/office/drawing/2014/main" id="{F5774466-ADF1-4748-8FDA-4640D74D4FB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21EBFE0-9767-49C3-887C-099CFC10C4A3}"/>
              </a:ext>
            </a:extLst>
          </p:cNvPr>
          <p:cNvSpPr>
            <a:spLocks noGrp="1"/>
          </p:cNvSpPr>
          <p:nvPr>
            <p:ph type="body" sz="quarter" idx="14" hasCustomPrompt="1"/>
          </p:nvPr>
        </p:nvSpPr>
        <p:spPr>
          <a:xfrm>
            <a:off x="445770" y="4759452"/>
            <a:ext cx="7975854" cy="171450"/>
          </a:xfrm>
        </p:spPr>
        <p:txBody>
          <a:bodyPr lIns="0" rIns="0" anchor="b" anchorCtr="0"/>
          <a:lstStyle>
            <a:lvl1pPr marL="0" indent="0">
              <a:spcBef>
                <a:spcPts val="225"/>
              </a:spcBef>
              <a:buNone/>
              <a:defRPr sz="675"/>
            </a:lvl1pPr>
          </a:lstStyle>
          <a:p>
            <a:pPr lvl="0"/>
            <a:r>
              <a:rPr lang="en-US" dirty="0"/>
              <a:t>Footnote</a:t>
            </a:r>
          </a:p>
        </p:txBody>
      </p:sp>
    </p:spTree>
    <p:extLst>
      <p:ext uri="{BB962C8B-B14F-4D97-AF65-F5344CB8AC3E}">
        <p14:creationId xmlns:p14="http://schemas.microsoft.com/office/powerpoint/2010/main" val="428321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_alt2" preserve="1" userDrawn="1">
  <p:cSld name="Layout_alt2">
    <p:spTree>
      <p:nvGrpSpPr>
        <p:cNvPr id="1" name="Shape 46"/>
        <p:cNvGrpSpPr/>
        <p:nvPr/>
      </p:nvGrpSpPr>
      <p:grpSpPr>
        <a:xfrm>
          <a:off x="0" y="0"/>
          <a:ext cx="0" cy="0"/>
          <a:chOff x="0" y="0"/>
          <a:chExt cx="0" cy="0"/>
        </a:xfrm>
      </p:grpSpPr>
      <p:sp>
        <p:nvSpPr>
          <p:cNvPr id="48" name="Google Shape;48;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algn="r"/>
            <a:fld id="{00000000-1234-1234-1234-123412341234}" type="slidenum">
              <a:rPr lang="en-GB" smtClean="0"/>
              <a:pPr algn="r"/>
              <a:t>‹#›</a:t>
            </a:fld>
            <a:endParaRPr lang="en-GB" dirty="0"/>
          </a:p>
        </p:txBody>
      </p:sp>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8236497" y="4723909"/>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GB" sz="600" smtClean="0"/>
              <a:pPr algn="r"/>
              <a:t>‹#›</a:t>
            </a:fld>
            <a:endParaRPr lang="en-GB" sz="600" dirty="0"/>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p:nvPr>
        </p:nvSpPr>
        <p:spPr>
          <a:xfrm>
            <a:off x="365761" y="1371600"/>
            <a:ext cx="8419437" cy="28346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p>
            <a:r>
              <a:rPr lang="en-US"/>
              <a:t>Click to edit Master title style</a:t>
            </a:r>
            <a:endParaRPr lang="en-GB"/>
          </a:p>
        </p:txBody>
      </p:sp>
      <p:sp>
        <p:nvSpPr>
          <p:cNvPr id="8" name="Text Placeholder 3">
            <a:extLst>
              <a:ext uri="{FF2B5EF4-FFF2-40B4-BE49-F238E27FC236}">
                <a16:creationId xmlns:a16="http://schemas.microsoft.com/office/drawing/2014/main" id="{8E858D2A-9325-4C47-AB5A-06C54D6FDE65}"/>
              </a:ext>
            </a:extLst>
          </p:cNvPr>
          <p:cNvSpPr>
            <a:spLocks noGrp="1"/>
          </p:cNvSpPr>
          <p:nvPr>
            <p:ph type="body" sz="quarter" idx="14" hasCustomPrompt="1"/>
          </p:nvPr>
        </p:nvSpPr>
        <p:spPr>
          <a:xfrm>
            <a:off x="445770" y="4759452"/>
            <a:ext cx="7975854" cy="171450"/>
          </a:xfrm>
        </p:spPr>
        <p:txBody>
          <a:bodyPr lIns="0" rIns="0" anchor="b" anchorCtr="0"/>
          <a:lstStyle>
            <a:lvl1pPr marL="0" indent="0">
              <a:spcBef>
                <a:spcPts val="225"/>
              </a:spcBef>
              <a:buNone/>
              <a:defRPr sz="675"/>
            </a:lvl1pPr>
          </a:lstStyle>
          <a:p>
            <a:pPr lvl="0"/>
            <a:r>
              <a:rPr lang="en-US" dirty="0"/>
              <a:t>Footnote</a:t>
            </a:r>
          </a:p>
        </p:txBody>
      </p:sp>
    </p:spTree>
    <p:extLst>
      <p:ext uri="{BB962C8B-B14F-4D97-AF65-F5344CB8AC3E}">
        <p14:creationId xmlns:p14="http://schemas.microsoft.com/office/powerpoint/2010/main" val="404915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48" name="Google Shape;48;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algn="r"/>
            <a:fld id="{00000000-1234-1234-1234-123412341234}" type="slidenum">
              <a:rPr lang="en-GB" smtClean="0"/>
              <a:pPr algn="r"/>
              <a:t>‹#›</a:t>
            </a:fld>
            <a:endParaRPr lang="en-GB" dirty="0"/>
          </a:p>
        </p:txBody>
      </p:sp>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8236497" y="4723909"/>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GB" sz="600" smtClean="0"/>
              <a:pPr algn="r"/>
              <a:t>‹#›</a:t>
            </a:fld>
            <a:endParaRPr lang="en-GB" sz="600" dirty="0"/>
          </a:p>
        </p:txBody>
      </p:sp>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p>
            <a:r>
              <a:rPr lang="en-US"/>
              <a:t>Click to edit Master title style</a:t>
            </a:r>
            <a:endParaRPr lang="en-GB"/>
          </a:p>
        </p:txBody>
      </p:sp>
      <p:sp>
        <p:nvSpPr>
          <p:cNvPr id="6" name="Text Placeholder 3">
            <a:extLst>
              <a:ext uri="{FF2B5EF4-FFF2-40B4-BE49-F238E27FC236}">
                <a16:creationId xmlns:a16="http://schemas.microsoft.com/office/drawing/2014/main" id="{D14D8C6E-833E-4E50-B353-CD540D116025}"/>
              </a:ext>
            </a:extLst>
          </p:cNvPr>
          <p:cNvSpPr>
            <a:spLocks noGrp="1"/>
          </p:cNvSpPr>
          <p:nvPr>
            <p:ph type="body" sz="quarter" idx="14" hasCustomPrompt="1"/>
          </p:nvPr>
        </p:nvSpPr>
        <p:spPr>
          <a:xfrm>
            <a:off x="445770" y="4749851"/>
            <a:ext cx="7975854" cy="171450"/>
          </a:xfrm>
        </p:spPr>
        <p:txBody>
          <a:bodyPr lIns="0" rIns="0" anchor="b" anchorCtr="0"/>
          <a:lstStyle>
            <a:lvl1pPr marL="0" indent="0">
              <a:spcBef>
                <a:spcPts val="225"/>
              </a:spcBef>
              <a:buNone/>
              <a:defRPr sz="675"/>
            </a:lvl1pPr>
          </a:lstStyle>
          <a:p>
            <a:pPr lvl="0"/>
            <a:r>
              <a:rPr lang="en-US" dirty="0"/>
              <a:t>Footnote</a:t>
            </a:r>
          </a:p>
        </p:txBody>
      </p:sp>
    </p:spTree>
    <p:extLst>
      <p:ext uri="{BB962C8B-B14F-4D97-AF65-F5344CB8AC3E}">
        <p14:creationId xmlns:p14="http://schemas.microsoft.com/office/powerpoint/2010/main" val="4180565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48" name="Google Shape;48;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algn="r"/>
            <a:fld id="{00000000-1234-1234-1234-123412341234}" type="slidenum">
              <a:rPr lang="en-GB" smtClean="0"/>
              <a:pPr algn="r"/>
              <a:t>‹#›</a:t>
            </a:fld>
            <a:endParaRPr lang="en-GB" dirty="0"/>
          </a:p>
        </p:txBody>
      </p:sp>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8236497" y="4723909"/>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GB" sz="600" smtClean="0"/>
              <a:pPr algn="r"/>
              <a:t>‹#›</a:t>
            </a:fld>
            <a:endParaRPr lang="en-GB" sz="600" dirty="0"/>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p:nvPr>
        </p:nvSpPr>
        <p:spPr>
          <a:xfrm>
            <a:off x="365761" y="1371600"/>
            <a:ext cx="3977640" cy="28346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p>
            <a:r>
              <a:rPr lang="en-US"/>
              <a:t>Click to edit Master title style</a:t>
            </a:r>
            <a:endParaRPr lang="en-GB"/>
          </a:p>
        </p:txBody>
      </p:sp>
      <p:sp>
        <p:nvSpPr>
          <p:cNvPr id="20" name="Content Placeholder 2">
            <a:extLst>
              <a:ext uri="{FF2B5EF4-FFF2-40B4-BE49-F238E27FC236}">
                <a16:creationId xmlns:a16="http://schemas.microsoft.com/office/drawing/2014/main" id="{43D3CF8C-8BDB-4C30-9698-BC127CA3E82D}"/>
              </a:ext>
            </a:extLst>
          </p:cNvPr>
          <p:cNvSpPr>
            <a:spLocks noGrp="1"/>
          </p:cNvSpPr>
          <p:nvPr>
            <p:ph sz="quarter" idx="15"/>
          </p:nvPr>
        </p:nvSpPr>
        <p:spPr>
          <a:xfrm>
            <a:off x="4807557" y="1371600"/>
            <a:ext cx="3977640" cy="28346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a:extLst>
              <a:ext uri="{FF2B5EF4-FFF2-40B4-BE49-F238E27FC236}">
                <a16:creationId xmlns:a16="http://schemas.microsoft.com/office/drawing/2014/main" id="{34B1A0BF-4D29-466A-B3EC-6F4DC4AA0190}"/>
              </a:ext>
            </a:extLst>
          </p:cNvPr>
          <p:cNvSpPr>
            <a:spLocks noGrp="1"/>
          </p:cNvSpPr>
          <p:nvPr>
            <p:ph type="body" sz="quarter" idx="14" hasCustomPrompt="1"/>
          </p:nvPr>
        </p:nvSpPr>
        <p:spPr>
          <a:xfrm>
            <a:off x="445770" y="4759452"/>
            <a:ext cx="7975854" cy="171450"/>
          </a:xfrm>
        </p:spPr>
        <p:txBody>
          <a:bodyPr lIns="0" rIns="0" anchor="b" anchorCtr="0"/>
          <a:lstStyle>
            <a:lvl1pPr marL="0" indent="0">
              <a:spcBef>
                <a:spcPts val="225"/>
              </a:spcBef>
              <a:buNone/>
              <a:defRPr sz="675"/>
            </a:lvl1pPr>
          </a:lstStyle>
          <a:p>
            <a:pPr lvl="0"/>
            <a:r>
              <a:rPr lang="en-US" dirty="0"/>
              <a:t>Footnote</a:t>
            </a:r>
          </a:p>
        </p:txBody>
      </p:sp>
    </p:spTree>
    <p:extLst>
      <p:ext uri="{BB962C8B-B14F-4D97-AF65-F5344CB8AC3E}">
        <p14:creationId xmlns:p14="http://schemas.microsoft.com/office/powerpoint/2010/main" val="31825430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48" name="Google Shape;48;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algn="r"/>
            <a:fld id="{00000000-1234-1234-1234-123412341234}" type="slidenum">
              <a:rPr lang="en-GB" smtClean="0"/>
              <a:pPr algn="r"/>
              <a:t>‹#›</a:t>
            </a:fld>
            <a:endParaRPr lang="en-GB" dirty="0"/>
          </a:p>
        </p:txBody>
      </p:sp>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8236497" y="4723909"/>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GB" sz="600" smtClean="0"/>
              <a:pPr algn="r"/>
              <a:t>‹#›</a:t>
            </a:fld>
            <a:endParaRPr lang="en-GB" sz="600" dirty="0"/>
          </a:p>
        </p:txBody>
      </p:sp>
      <p:sp>
        <p:nvSpPr>
          <p:cNvPr id="20" name="Text Placeholder 4">
            <a:extLst>
              <a:ext uri="{FF2B5EF4-FFF2-40B4-BE49-F238E27FC236}">
                <a16:creationId xmlns:a16="http://schemas.microsoft.com/office/drawing/2014/main" id="{02D0F975-50D3-B147-91F6-20975A7817AC}"/>
              </a:ext>
            </a:extLst>
          </p:cNvPr>
          <p:cNvSpPr>
            <a:spLocks noGrp="1"/>
          </p:cNvSpPr>
          <p:nvPr>
            <p:ph type="body" sz="quarter" idx="14" hasCustomPrompt="1"/>
          </p:nvPr>
        </p:nvSpPr>
        <p:spPr>
          <a:xfrm>
            <a:off x="365761" y="1727647"/>
            <a:ext cx="2464322" cy="633590"/>
          </a:xfrm>
          <a:prstGeom prst="rect">
            <a:avLst/>
          </a:prstGeom>
        </p:spPr>
        <p:txBody>
          <a:bodyPr/>
          <a:lstStyle>
            <a:lvl1pPr marL="0" indent="0" algn="l">
              <a:buNone/>
              <a:defRPr sz="1600">
                <a:solidFill>
                  <a:schemeClr val="accent1"/>
                </a:solidFill>
                <a:latin typeface="Arial" panose="020B0604020202020204" pitchFamily="34" charset="0"/>
                <a:cs typeface="Arial" panose="020B0604020202020204" pitchFamily="34" charset="0"/>
              </a:defRPr>
            </a:lvl1pPr>
            <a:lvl2pPr>
              <a:buNone/>
              <a:defRPr sz="1900">
                <a:solidFill>
                  <a:schemeClr val="tx1"/>
                </a:solidFill>
                <a:latin typeface="Arial" panose="020B0604020202020204" pitchFamily="34" charset="0"/>
                <a:cs typeface="Arial" panose="020B0604020202020204" pitchFamily="34" charset="0"/>
              </a:defRPr>
            </a:lvl2pPr>
            <a:lvl3pPr>
              <a:buNone/>
              <a:defRPr sz="1900">
                <a:solidFill>
                  <a:schemeClr val="tx1"/>
                </a:solidFill>
                <a:latin typeface="Arial" panose="020B0604020202020204" pitchFamily="34" charset="0"/>
                <a:cs typeface="Arial" panose="020B0604020202020204" pitchFamily="34" charset="0"/>
              </a:defRPr>
            </a:lvl3pPr>
            <a:lvl4pPr>
              <a:buNone/>
              <a:defRPr sz="1900">
                <a:solidFill>
                  <a:schemeClr val="tx1"/>
                </a:solidFill>
                <a:latin typeface="Arial" panose="020B0604020202020204" pitchFamily="34" charset="0"/>
                <a:cs typeface="Arial" panose="020B0604020202020204" pitchFamily="34" charset="0"/>
              </a:defRPr>
            </a:lvl4pPr>
            <a:lvl5pPr>
              <a:buNone/>
              <a:defRPr sz="1900">
                <a:solidFill>
                  <a:schemeClr val="tx1"/>
                </a:solidFill>
                <a:latin typeface="Arial" panose="020B0604020202020204" pitchFamily="34" charset="0"/>
                <a:cs typeface="Arial" panose="020B0604020202020204" pitchFamily="34" charset="0"/>
              </a:defRPr>
            </a:lvl5pPr>
          </a:lstStyle>
          <a:p>
            <a:pPr lvl="0"/>
            <a:r>
              <a:rPr lang="en-US" dirty="0"/>
              <a:t>Click to edit title</a:t>
            </a:r>
          </a:p>
          <a:p>
            <a:pPr lvl="0"/>
            <a:endParaRPr lang="en-US" dirty="0"/>
          </a:p>
          <a:p>
            <a:pPr lvl="0"/>
            <a:endParaRPr lang="en-US" dirty="0"/>
          </a:p>
        </p:txBody>
      </p:sp>
      <p:sp>
        <p:nvSpPr>
          <p:cNvPr id="23" name="Text Placeholder 4">
            <a:extLst>
              <a:ext uri="{FF2B5EF4-FFF2-40B4-BE49-F238E27FC236}">
                <a16:creationId xmlns:a16="http://schemas.microsoft.com/office/drawing/2014/main" id="{60B4CF1F-2411-7841-84F3-AED8781EC062}"/>
              </a:ext>
            </a:extLst>
          </p:cNvPr>
          <p:cNvSpPr>
            <a:spLocks noGrp="1"/>
          </p:cNvSpPr>
          <p:nvPr>
            <p:ph type="body" sz="quarter" idx="15" hasCustomPrompt="1"/>
          </p:nvPr>
        </p:nvSpPr>
        <p:spPr>
          <a:xfrm>
            <a:off x="365761" y="2375829"/>
            <a:ext cx="2464322" cy="1443818"/>
          </a:xfrm>
          <a:prstGeom prst="rect">
            <a:avLst/>
          </a:prstGeom>
        </p:spPr>
        <p:txBody>
          <a:bodyPr/>
          <a:lstStyle>
            <a:lvl1pPr marL="0" indent="0" algn="l">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a:buNone/>
              <a:defRPr sz="1900">
                <a:solidFill>
                  <a:schemeClr val="tx1"/>
                </a:solidFill>
                <a:latin typeface="Arial" panose="020B0604020202020204" pitchFamily="34" charset="0"/>
                <a:cs typeface="Arial" panose="020B0604020202020204" pitchFamily="34" charset="0"/>
              </a:defRPr>
            </a:lvl2pPr>
            <a:lvl3pPr>
              <a:buNone/>
              <a:defRPr sz="1900">
                <a:solidFill>
                  <a:schemeClr val="tx1"/>
                </a:solidFill>
                <a:latin typeface="Arial" panose="020B0604020202020204" pitchFamily="34" charset="0"/>
                <a:cs typeface="Arial" panose="020B0604020202020204" pitchFamily="34" charset="0"/>
              </a:defRPr>
            </a:lvl3pPr>
            <a:lvl4pPr>
              <a:buNone/>
              <a:defRPr sz="1900">
                <a:solidFill>
                  <a:schemeClr val="tx1"/>
                </a:solidFill>
                <a:latin typeface="Arial" panose="020B0604020202020204" pitchFamily="34" charset="0"/>
                <a:cs typeface="Arial" panose="020B0604020202020204" pitchFamily="34" charset="0"/>
              </a:defRPr>
            </a:lvl4pPr>
            <a:lvl5pPr>
              <a:buNone/>
              <a:defRPr sz="1900">
                <a:solidFill>
                  <a:schemeClr val="tx1"/>
                </a:solidFill>
                <a:latin typeface="Arial" panose="020B0604020202020204" pitchFamily="34" charset="0"/>
                <a:cs typeface="Arial" panose="020B0604020202020204" pitchFamily="34" charset="0"/>
              </a:defRPr>
            </a:lvl5pPr>
          </a:lstStyle>
          <a:p>
            <a:pPr lvl="0"/>
            <a:r>
              <a:rPr lang="en-US" dirty="0"/>
              <a:t>Click to edit title</a:t>
            </a:r>
          </a:p>
          <a:p>
            <a:pPr lvl="0"/>
            <a:endParaRPr lang="en-US" dirty="0"/>
          </a:p>
          <a:p>
            <a:pPr lvl="0"/>
            <a:endParaRPr lang="en-US" dirty="0"/>
          </a:p>
        </p:txBody>
      </p:sp>
      <p:sp>
        <p:nvSpPr>
          <p:cNvPr id="24" name="Text Placeholder 4">
            <a:extLst>
              <a:ext uri="{FF2B5EF4-FFF2-40B4-BE49-F238E27FC236}">
                <a16:creationId xmlns:a16="http://schemas.microsoft.com/office/drawing/2014/main" id="{FED3A542-DBBA-234E-B2D4-22600393D33C}"/>
              </a:ext>
            </a:extLst>
          </p:cNvPr>
          <p:cNvSpPr>
            <a:spLocks noGrp="1"/>
          </p:cNvSpPr>
          <p:nvPr>
            <p:ph type="body" sz="quarter" idx="16" hasCustomPrompt="1"/>
          </p:nvPr>
        </p:nvSpPr>
        <p:spPr>
          <a:xfrm>
            <a:off x="3108961" y="1727647"/>
            <a:ext cx="2464322" cy="633590"/>
          </a:xfrm>
          <a:prstGeom prst="rect">
            <a:avLst/>
          </a:prstGeom>
        </p:spPr>
        <p:txBody>
          <a:bodyPr/>
          <a:lstStyle>
            <a:lvl1pPr marL="0" indent="0" algn="l">
              <a:buNone/>
              <a:defRPr sz="1600">
                <a:solidFill>
                  <a:schemeClr val="accent1"/>
                </a:solidFill>
                <a:latin typeface="Arial" panose="020B0604020202020204" pitchFamily="34" charset="0"/>
                <a:cs typeface="Arial" panose="020B0604020202020204" pitchFamily="34" charset="0"/>
              </a:defRPr>
            </a:lvl1pPr>
            <a:lvl2pPr>
              <a:buNone/>
              <a:defRPr sz="1900">
                <a:solidFill>
                  <a:schemeClr val="tx1"/>
                </a:solidFill>
                <a:latin typeface="Arial" panose="020B0604020202020204" pitchFamily="34" charset="0"/>
                <a:cs typeface="Arial" panose="020B0604020202020204" pitchFamily="34" charset="0"/>
              </a:defRPr>
            </a:lvl2pPr>
            <a:lvl3pPr>
              <a:buNone/>
              <a:defRPr sz="1900">
                <a:solidFill>
                  <a:schemeClr val="tx1"/>
                </a:solidFill>
                <a:latin typeface="Arial" panose="020B0604020202020204" pitchFamily="34" charset="0"/>
                <a:cs typeface="Arial" panose="020B0604020202020204" pitchFamily="34" charset="0"/>
              </a:defRPr>
            </a:lvl3pPr>
            <a:lvl4pPr>
              <a:buNone/>
              <a:defRPr sz="1900">
                <a:solidFill>
                  <a:schemeClr val="tx1"/>
                </a:solidFill>
                <a:latin typeface="Arial" panose="020B0604020202020204" pitchFamily="34" charset="0"/>
                <a:cs typeface="Arial" panose="020B0604020202020204" pitchFamily="34" charset="0"/>
              </a:defRPr>
            </a:lvl4pPr>
            <a:lvl5pPr>
              <a:buNone/>
              <a:defRPr sz="1900">
                <a:solidFill>
                  <a:schemeClr val="tx1"/>
                </a:solidFill>
                <a:latin typeface="Arial" panose="020B0604020202020204" pitchFamily="34" charset="0"/>
                <a:cs typeface="Arial" panose="020B0604020202020204" pitchFamily="34" charset="0"/>
              </a:defRPr>
            </a:lvl5pPr>
          </a:lstStyle>
          <a:p>
            <a:pPr lvl="0"/>
            <a:r>
              <a:rPr lang="en-US" dirty="0"/>
              <a:t>Click to edit title</a:t>
            </a:r>
          </a:p>
          <a:p>
            <a:pPr lvl="0"/>
            <a:endParaRPr lang="en-US" dirty="0"/>
          </a:p>
          <a:p>
            <a:pPr lvl="0"/>
            <a:endParaRPr lang="en-US" dirty="0"/>
          </a:p>
        </p:txBody>
      </p:sp>
      <p:sp>
        <p:nvSpPr>
          <p:cNvPr id="25" name="Text Placeholder 4">
            <a:extLst>
              <a:ext uri="{FF2B5EF4-FFF2-40B4-BE49-F238E27FC236}">
                <a16:creationId xmlns:a16="http://schemas.microsoft.com/office/drawing/2014/main" id="{B0259B09-53EA-0946-8739-72825EF4A852}"/>
              </a:ext>
            </a:extLst>
          </p:cNvPr>
          <p:cNvSpPr>
            <a:spLocks noGrp="1"/>
          </p:cNvSpPr>
          <p:nvPr>
            <p:ph type="body" sz="quarter" idx="17" hasCustomPrompt="1"/>
          </p:nvPr>
        </p:nvSpPr>
        <p:spPr>
          <a:xfrm>
            <a:off x="3108961" y="2375829"/>
            <a:ext cx="2464322" cy="1443818"/>
          </a:xfrm>
          <a:prstGeom prst="rect">
            <a:avLst/>
          </a:prstGeom>
        </p:spPr>
        <p:txBody>
          <a:bodyPr/>
          <a:lstStyle>
            <a:lvl1pPr marL="0" indent="0" algn="l">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a:buNone/>
              <a:defRPr sz="1900">
                <a:solidFill>
                  <a:schemeClr val="tx1"/>
                </a:solidFill>
                <a:latin typeface="Arial" panose="020B0604020202020204" pitchFamily="34" charset="0"/>
                <a:cs typeface="Arial" panose="020B0604020202020204" pitchFamily="34" charset="0"/>
              </a:defRPr>
            </a:lvl2pPr>
            <a:lvl3pPr>
              <a:buNone/>
              <a:defRPr sz="1900">
                <a:solidFill>
                  <a:schemeClr val="tx1"/>
                </a:solidFill>
                <a:latin typeface="Arial" panose="020B0604020202020204" pitchFamily="34" charset="0"/>
                <a:cs typeface="Arial" panose="020B0604020202020204" pitchFamily="34" charset="0"/>
              </a:defRPr>
            </a:lvl3pPr>
            <a:lvl4pPr>
              <a:buNone/>
              <a:defRPr sz="1900">
                <a:solidFill>
                  <a:schemeClr val="tx1"/>
                </a:solidFill>
                <a:latin typeface="Arial" panose="020B0604020202020204" pitchFamily="34" charset="0"/>
                <a:cs typeface="Arial" panose="020B0604020202020204" pitchFamily="34" charset="0"/>
              </a:defRPr>
            </a:lvl4pPr>
            <a:lvl5pPr>
              <a:buNone/>
              <a:defRPr sz="1900">
                <a:solidFill>
                  <a:schemeClr val="tx1"/>
                </a:solidFill>
                <a:latin typeface="Arial" panose="020B0604020202020204" pitchFamily="34" charset="0"/>
                <a:cs typeface="Arial" panose="020B0604020202020204" pitchFamily="34" charset="0"/>
              </a:defRPr>
            </a:lvl5pPr>
          </a:lstStyle>
          <a:p>
            <a:pPr lvl="0"/>
            <a:r>
              <a:rPr lang="en-US" dirty="0"/>
              <a:t>Click to edit title</a:t>
            </a:r>
          </a:p>
          <a:p>
            <a:pPr lvl="0"/>
            <a:endParaRPr lang="en-US" dirty="0"/>
          </a:p>
          <a:p>
            <a:pPr lvl="0"/>
            <a:endParaRPr lang="en-US" dirty="0"/>
          </a:p>
        </p:txBody>
      </p:sp>
      <p:sp>
        <p:nvSpPr>
          <p:cNvPr id="26" name="Text Placeholder 4">
            <a:extLst>
              <a:ext uri="{FF2B5EF4-FFF2-40B4-BE49-F238E27FC236}">
                <a16:creationId xmlns:a16="http://schemas.microsoft.com/office/drawing/2014/main" id="{B4077B68-B081-CB40-AC8F-3C2534FF4019}"/>
              </a:ext>
            </a:extLst>
          </p:cNvPr>
          <p:cNvSpPr>
            <a:spLocks noGrp="1"/>
          </p:cNvSpPr>
          <p:nvPr>
            <p:ph type="body" sz="quarter" idx="18" hasCustomPrompt="1"/>
          </p:nvPr>
        </p:nvSpPr>
        <p:spPr>
          <a:xfrm>
            <a:off x="5852161" y="1727647"/>
            <a:ext cx="2464322" cy="633590"/>
          </a:xfrm>
          <a:prstGeom prst="rect">
            <a:avLst/>
          </a:prstGeom>
        </p:spPr>
        <p:txBody>
          <a:bodyPr/>
          <a:lstStyle>
            <a:lvl1pPr marL="0" indent="0" algn="l">
              <a:buNone/>
              <a:defRPr sz="1600">
                <a:solidFill>
                  <a:schemeClr val="accent1"/>
                </a:solidFill>
                <a:latin typeface="Arial" panose="020B0604020202020204" pitchFamily="34" charset="0"/>
                <a:cs typeface="Arial" panose="020B0604020202020204" pitchFamily="34" charset="0"/>
              </a:defRPr>
            </a:lvl1pPr>
            <a:lvl2pPr>
              <a:buNone/>
              <a:defRPr sz="1900">
                <a:solidFill>
                  <a:schemeClr val="tx1"/>
                </a:solidFill>
                <a:latin typeface="Arial" panose="020B0604020202020204" pitchFamily="34" charset="0"/>
                <a:cs typeface="Arial" panose="020B0604020202020204" pitchFamily="34" charset="0"/>
              </a:defRPr>
            </a:lvl2pPr>
            <a:lvl3pPr>
              <a:buNone/>
              <a:defRPr sz="1900">
                <a:solidFill>
                  <a:schemeClr val="tx1"/>
                </a:solidFill>
                <a:latin typeface="Arial" panose="020B0604020202020204" pitchFamily="34" charset="0"/>
                <a:cs typeface="Arial" panose="020B0604020202020204" pitchFamily="34" charset="0"/>
              </a:defRPr>
            </a:lvl3pPr>
            <a:lvl4pPr>
              <a:buNone/>
              <a:defRPr sz="1900">
                <a:solidFill>
                  <a:schemeClr val="tx1"/>
                </a:solidFill>
                <a:latin typeface="Arial" panose="020B0604020202020204" pitchFamily="34" charset="0"/>
                <a:cs typeface="Arial" panose="020B0604020202020204" pitchFamily="34" charset="0"/>
              </a:defRPr>
            </a:lvl4pPr>
            <a:lvl5pPr>
              <a:buNone/>
              <a:defRPr sz="1900">
                <a:solidFill>
                  <a:schemeClr val="tx1"/>
                </a:solidFill>
                <a:latin typeface="Arial" panose="020B0604020202020204" pitchFamily="34" charset="0"/>
                <a:cs typeface="Arial" panose="020B0604020202020204" pitchFamily="34" charset="0"/>
              </a:defRPr>
            </a:lvl5pPr>
          </a:lstStyle>
          <a:p>
            <a:pPr lvl="0"/>
            <a:r>
              <a:rPr lang="en-US" dirty="0"/>
              <a:t>Click to edit title</a:t>
            </a:r>
          </a:p>
          <a:p>
            <a:pPr lvl="0"/>
            <a:endParaRPr lang="en-US" dirty="0"/>
          </a:p>
          <a:p>
            <a:pPr lvl="0"/>
            <a:endParaRPr lang="en-US" dirty="0"/>
          </a:p>
        </p:txBody>
      </p:sp>
      <p:sp>
        <p:nvSpPr>
          <p:cNvPr id="27" name="Text Placeholder 4">
            <a:extLst>
              <a:ext uri="{FF2B5EF4-FFF2-40B4-BE49-F238E27FC236}">
                <a16:creationId xmlns:a16="http://schemas.microsoft.com/office/drawing/2014/main" id="{DC337370-451B-DB4B-9D87-221503D198A1}"/>
              </a:ext>
            </a:extLst>
          </p:cNvPr>
          <p:cNvSpPr>
            <a:spLocks noGrp="1"/>
          </p:cNvSpPr>
          <p:nvPr>
            <p:ph type="body" sz="quarter" idx="19" hasCustomPrompt="1"/>
          </p:nvPr>
        </p:nvSpPr>
        <p:spPr>
          <a:xfrm>
            <a:off x="5852161" y="2375829"/>
            <a:ext cx="2464322" cy="1443818"/>
          </a:xfrm>
          <a:prstGeom prst="rect">
            <a:avLst/>
          </a:prstGeom>
        </p:spPr>
        <p:txBody>
          <a:bodyPr/>
          <a:lstStyle>
            <a:lvl1pPr marL="0" indent="0" algn="l">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a:buNone/>
              <a:defRPr sz="1900">
                <a:solidFill>
                  <a:schemeClr val="tx1"/>
                </a:solidFill>
                <a:latin typeface="Arial" panose="020B0604020202020204" pitchFamily="34" charset="0"/>
                <a:cs typeface="Arial" panose="020B0604020202020204" pitchFamily="34" charset="0"/>
              </a:defRPr>
            </a:lvl2pPr>
            <a:lvl3pPr>
              <a:buNone/>
              <a:defRPr sz="1900">
                <a:solidFill>
                  <a:schemeClr val="tx1"/>
                </a:solidFill>
                <a:latin typeface="Arial" panose="020B0604020202020204" pitchFamily="34" charset="0"/>
                <a:cs typeface="Arial" panose="020B0604020202020204" pitchFamily="34" charset="0"/>
              </a:defRPr>
            </a:lvl3pPr>
            <a:lvl4pPr>
              <a:buNone/>
              <a:defRPr sz="1900">
                <a:solidFill>
                  <a:schemeClr val="tx1"/>
                </a:solidFill>
                <a:latin typeface="Arial" panose="020B0604020202020204" pitchFamily="34" charset="0"/>
                <a:cs typeface="Arial" panose="020B0604020202020204" pitchFamily="34" charset="0"/>
              </a:defRPr>
            </a:lvl4pPr>
            <a:lvl5pPr>
              <a:buNone/>
              <a:defRPr sz="1900">
                <a:solidFill>
                  <a:schemeClr val="tx1"/>
                </a:solidFill>
                <a:latin typeface="Arial" panose="020B0604020202020204" pitchFamily="34" charset="0"/>
                <a:cs typeface="Arial" panose="020B0604020202020204" pitchFamily="34" charset="0"/>
              </a:defRPr>
            </a:lvl5pPr>
          </a:lstStyle>
          <a:p>
            <a:pPr lvl="0"/>
            <a:r>
              <a:rPr lang="en-US" dirty="0"/>
              <a:t>Click to edit title</a:t>
            </a:r>
          </a:p>
          <a:p>
            <a:pPr lvl="0"/>
            <a:endParaRPr lang="en-US" dirty="0"/>
          </a:p>
          <a:p>
            <a:pPr lvl="0"/>
            <a:endParaRPr lang="en-US" dirty="0"/>
          </a:p>
        </p:txBody>
      </p:sp>
      <p:sp>
        <p:nvSpPr>
          <p:cNvPr id="2" name="Title 1">
            <a:extLst>
              <a:ext uri="{FF2B5EF4-FFF2-40B4-BE49-F238E27FC236}">
                <a16:creationId xmlns:a16="http://schemas.microsoft.com/office/drawing/2014/main" id="{C957F8EA-9B03-4262-AA3F-A67A7A0FA916}"/>
              </a:ext>
            </a:extLst>
          </p:cNvPr>
          <p:cNvSpPr>
            <a:spLocks noGrp="1"/>
          </p:cNvSpPr>
          <p:nvPr>
            <p:ph type="title"/>
          </p:nvPr>
        </p:nvSpPr>
        <p:spPr/>
        <p:txBody>
          <a:bodyPr/>
          <a:lstStyle/>
          <a:p>
            <a:r>
              <a:rPr lang="en-US" dirty="0"/>
              <a:t>Click to edit Master title style</a:t>
            </a:r>
            <a:endParaRPr lang="en-GB" dirty="0"/>
          </a:p>
        </p:txBody>
      </p:sp>
      <p:sp>
        <p:nvSpPr>
          <p:cNvPr id="12" name="Text Placeholder 3">
            <a:extLst>
              <a:ext uri="{FF2B5EF4-FFF2-40B4-BE49-F238E27FC236}">
                <a16:creationId xmlns:a16="http://schemas.microsoft.com/office/drawing/2014/main" id="{E497B116-C6C7-49A1-A0A6-38FFFA7A0285}"/>
              </a:ext>
            </a:extLst>
          </p:cNvPr>
          <p:cNvSpPr>
            <a:spLocks noGrp="1"/>
          </p:cNvSpPr>
          <p:nvPr>
            <p:ph type="body" sz="quarter" idx="20" hasCustomPrompt="1"/>
          </p:nvPr>
        </p:nvSpPr>
        <p:spPr>
          <a:xfrm>
            <a:off x="445770" y="4759452"/>
            <a:ext cx="7975854" cy="171450"/>
          </a:xfrm>
        </p:spPr>
        <p:txBody>
          <a:bodyPr lIns="0" rIns="0" anchor="b" anchorCtr="0"/>
          <a:lstStyle>
            <a:lvl1pPr marL="0" indent="0">
              <a:spcBef>
                <a:spcPts val="225"/>
              </a:spcBef>
              <a:buNone/>
              <a:defRPr sz="675"/>
            </a:lvl1pPr>
          </a:lstStyle>
          <a:p>
            <a:pPr lvl="0"/>
            <a:r>
              <a:rPr lang="en-US" dirty="0"/>
              <a:t>Footnote</a:t>
            </a:r>
          </a:p>
        </p:txBody>
      </p:sp>
    </p:spTree>
    <p:extLst>
      <p:ext uri="{BB962C8B-B14F-4D97-AF65-F5344CB8AC3E}">
        <p14:creationId xmlns:p14="http://schemas.microsoft.com/office/powerpoint/2010/main" val="951505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26691"/>
            <a:ext cx="4038600" cy="26531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6691"/>
            <a:ext cx="4038600" cy="26531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12/9/2023</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
        <p:nvSpPr>
          <p:cNvPr id="8" name="Title 1"/>
          <p:cNvSpPr>
            <a:spLocks noGrp="1"/>
          </p:cNvSpPr>
          <p:nvPr>
            <p:ph type="title"/>
          </p:nvPr>
        </p:nvSpPr>
        <p:spPr>
          <a:xfrm>
            <a:off x="457200" y="367840"/>
            <a:ext cx="8229600" cy="535154"/>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1660645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E6E6E6"/>
        </a:solidFill>
        <a:effectLst/>
      </p:bgPr>
    </p:bg>
    <p:spTree>
      <p:nvGrpSpPr>
        <p:cNvPr id="1" name="Shape 9"/>
        <p:cNvGrpSpPr/>
        <p:nvPr/>
      </p:nvGrpSpPr>
      <p:grpSpPr>
        <a:xfrm>
          <a:off x="0" y="0"/>
          <a:ext cx="0" cy="0"/>
          <a:chOff x="0" y="0"/>
          <a:chExt cx="0" cy="0"/>
        </a:xfrm>
      </p:grpSpPr>
      <p:sp>
        <p:nvSpPr>
          <p:cNvPr id="8" name="Rectangle 7">
            <a:extLst>
              <a:ext uri="{FF2B5EF4-FFF2-40B4-BE49-F238E27FC236}">
                <a16:creationId xmlns:a16="http://schemas.microsoft.com/office/drawing/2014/main" id="{F207F19D-359B-47DD-88ED-D6AC367D62FA}"/>
              </a:ext>
            </a:extLst>
          </p:cNvPr>
          <p:cNvSpPr/>
          <p:nvPr userDrawn="1"/>
        </p:nvSpPr>
        <p:spPr>
          <a:xfrm>
            <a:off x="0" y="1"/>
            <a:ext cx="9144000" cy="5143499"/>
          </a:xfrm>
          <a:prstGeom prst="rect">
            <a:avLst/>
          </a:prstGeom>
          <a:solidFill>
            <a:srgbClr val="00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 name="Title 1">
            <a:extLst>
              <a:ext uri="{FF2B5EF4-FFF2-40B4-BE49-F238E27FC236}">
                <a16:creationId xmlns:a16="http://schemas.microsoft.com/office/drawing/2014/main" id="{668753FF-7223-47EA-AF89-E2E42E0EBE90}"/>
              </a:ext>
            </a:extLst>
          </p:cNvPr>
          <p:cNvSpPr>
            <a:spLocks noGrp="1"/>
          </p:cNvSpPr>
          <p:nvPr>
            <p:ph type="title"/>
          </p:nvPr>
        </p:nvSpPr>
        <p:spPr/>
        <p:txBody>
          <a:body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12E36E8B-117C-4DF0-8532-0C228B43E5ED}"/>
              </a:ext>
            </a:extLst>
          </p:cNvPr>
          <p:cNvCxnSpPr>
            <a:cxnSpLocks/>
          </p:cNvCxnSpPr>
          <p:nvPr userDrawn="1"/>
        </p:nvCxnSpPr>
        <p:spPr>
          <a:xfrm flipV="1">
            <a:off x="444104" y="4932178"/>
            <a:ext cx="7976882" cy="154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EFE04A77-641B-47DC-871F-A5DB3DABBB1B}"/>
              </a:ext>
            </a:extLst>
          </p:cNvPr>
          <p:cNvSpPr>
            <a:spLocks noGrp="1"/>
          </p:cNvSpPr>
          <p:nvPr>
            <p:ph type="body" sz="quarter" idx="14" hasCustomPrompt="1"/>
          </p:nvPr>
        </p:nvSpPr>
        <p:spPr>
          <a:xfrm>
            <a:off x="445770" y="4759452"/>
            <a:ext cx="7975854" cy="171450"/>
          </a:xfrm>
        </p:spPr>
        <p:txBody>
          <a:bodyPr lIns="0" rIns="0" anchor="b" anchorCtr="0"/>
          <a:lstStyle>
            <a:lvl1pPr marL="0" indent="0">
              <a:spcBef>
                <a:spcPts val="225"/>
              </a:spcBef>
              <a:buNone/>
              <a:defRPr sz="675">
                <a:solidFill>
                  <a:schemeClr val="bg1"/>
                </a:solidFill>
              </a:defRPr>
            </a:lvl1pPr>
          </a:lstStyle>
          <a:p>
            <a:pPr lvl="0"/>
            <a:r>
              <a:rPr lang="en-US" dirty="0"/>
              <a:t>Footnote</a:t>
            </a:r>
          </a:p>
        </p:txBody>
      </p:sp>
    </p:spTree>
    <p:extLst>
      <p:ext uri="{BB962C8B-B14F-4D97-AF65-F5344CB8AC3E}">
        <p14:creationId xmlns:p14="http://schemas.microsoft.com/office/powerpoint/2010/main" val="2709760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ection Header_alt2" preserve="1" userDrawn="1">
  <p:cSld name="1_Section Header_alt2">
    <p:spTree>
      <p:nvGrpSpPr>
        <p:cNvPr id="1" name="Shape 46"/>
        <p:cNvGrpSpPr/>
        <p:nvPr/>
      </p:nvGrpSpPr>
      <p:grpSpPr>
        <a:xfrm>
          <a:off x="0" y="0"/>
          <a:ext cx="0" cy="0"/>
          <a:chOff x="0" y="0"/>
          <a:chExt cx="0" cy="0"/>
        </a:xfrm>
      </p:grpSpPr>
      <p:sp>
        <p:nvSpPr>
          <p:cNvPr id="13" name="Rectangle 12">
            <a:extLst>
              <a:ext uri="{FF2B5EF4-FFF2-40B4-BE49-F238E27FC236}">
                <a16:creationId xmlns:a16="http://schemas.microsoft.com/office/drawing/2014/main" id="{2A9C5990-19BA-4A30-B6D4-DD504FC182CB}"/>
              </a:ext>
            </a:extLst>
          </p:cNvPr>
          <p:cNvSpPr/>
          <p:nvPr userDrawn="1"/>
        </p:nvSpPr>
        <p:spPr>
          <a:xfrm>
            <a:off x="0" y="1"/>
            <a:ext cx="9144000" cy="5143499"/>
          </a:xfrm>
          <a:prstGeom prst="rect">
            <a:avLst/>
          </a:prstGeom>
          <a:solidFill>
            <a:srgbClr val="00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p:nvPr>
        </p:nvSpPr>
        <p:spPr>
          <a:xfrm>
            <a:off x="365761" y="1371600"/>
            <a:ext cx="8419437" cy="283235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a:extLst>
              <a:ext uri="{FF2B5EF4-FFF2-40B4-BE49-F238E27FC236}">
                <a16:creationId xmlns:a16="http://schemas.microsoft.com/office/drawing/2014/main" id="{F5774466-ADF1-4748-8FDA-4640D74D4F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20" name="Google Shape;17;p2">
            <a:extLst>
              <a:ext uri="{FF2B5EF4-FFF2-40B4-BE49-F238E27FC236}">
                <a16:creationId xmlns:a16="http://schemas.microsoft.com/office/drawing/2014/main" id="{27ABBEB7-7C6F-4D89-8D5A-E5356244E74E}"/>
              </a:ext>
            </a:extLst>
          </p:cNvPr>
          <p:cNvSpPr/>
          <p:nvPr userDrawn="1"/>
        </p:nvSpPr>
        <p:spPr>
          <a:xfrm>
            <a:off x="462527" y="443398"/>
            <a:ext cx="220500" cy="3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22" name="Google Shape;18;p2">
            <a:extLst>
              <a:ext uri="{FF2B5EF4-FFF2-40B4-BE49-F238E27FC236}">
                <a16:creationId xmlns:a16="http://schemas.microsoft.com/office/drawing/2014/main" id="{FAA07BFB-097A-48D5-90FB-DED05BB4AAB9}"/>
              </a:ext>
            </a:extLst>
          </p:cNvPr>
          <p:cNvSpPr/>
          <p:nvPr userDrawn="1"/>
        </p:nvSpPr>
        <p:spPr>
          <a:xfrm>
            <a:off x="682865" y="443398"/>
            <a:ext cx="220500" cy="3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17" name="Google Shape;591;p39">
            <a:extLst>
              <a:ext uri="{FF2B5EF4-FFF2-40B4-BE49-F238E27FC236}">
                <a16:creationId xmlns:a16="http://schemas.microsoft.com/office/drawing/2014/main" id="{7381A802-50F3-476C-A4F8-F9C1EB0AE94F}"/>
              </a:ext>
            </a:extLst>
          </p:cNvPr>
          <p:cNvSpPr txBox="1">
            <a:spLocks/>
          </p:cNvSpPr>
          <p:nvPr userDrawn="1"/>
        </p:nvSpPr>
        <p:spPr>
          <a:xfrm>
            <a:off x="8240942" y="4731563"/>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GB" sz="600" smtClean="0">
                <a:solidFill>
                  <a:schemeClr val="bg1"/>
                </a:solidFill>
              </a:rPr>
              <a:pPr algn="r"/>
              <a:t>‹#›</a:t>
            </a:fld>
            <a:endParaRPr lang="en-GB" sz="600" dirty="0">
              <a:solidFill>
                <a:schemeClr val="bg1"/>
              </a:solidFill>
            </a:endParaRPr>
          </a:p>
        </p:txBody>
      </p:sp>
      <p:cxnSp>
        <p:nvCxnSpPr>
          <p:cNvPr id="19" name="Straight Connector 18">
            <a:extLst>
              <a:ext uri="{FF2B5EF4-FFF2-40B4-BE49-F238E27FC236}">
                <a16:creationId xmlns:a16="http://schemas.microsoft.com/office/drawing/2014/main" id="{23F9712B-2579-40F0-B008-08768650CD97}"/>
              </a:ext>
            </a:extLst>
          </p:cNvPr>
          <p:cNvCxnSpPr>
            <a:cxnSpLocks/>
          </p:cNvCxnSpPr>
          <p:nvPr userDrawn="1"/>
        </p:nvCxnSpPr>
        <p:spPr>
          <a:xfrm flipV="1">
            <a:off x="444104" y="4932178"/>
            <a:ext cx="7976882" cy="154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BAD247AF-6644-45B3-8B27-96DC8177AFCB}"/>
              </a:ext>
            </a:extLst>
          </p:cNvPr>
          <p:cNvSpPr>
            <a:spLocks noGrp="1"/>
          </p:cNvSpPr>
          <p:nvPr>
            <p:ph type="body" sz="quarter" idx="14" hasCustomPrompt="1"/>
          </p:nvPr>
        </p:nvSpPr>
        <p:spPr>
          <a:xfrm>
            <a:off x="445770" y="4759452"/>
            <a:ext cx="7975854" cy="171450"/>
          </a:xfrm>
        </p:spPr>
        <p:txBody>
          <a:bodyPr lIns="0" rIns="0" anchor="b" anchorCtr="0"/>
          <a:lstStyle>
            <a:lvl1pPr marL="0" indent="0">
              <a:spcBef>
                <a:spcPts val="225"/>
              </a:spcBef>
              <a:buNone/>
              <a:defRPr sz="675">
                <a:solidFill>
                  <a:schemeClr val="bg1"/>
                </a:solidFill>
              </a:defRPr>
            </a:lvl1pPr>
          </a:lstStyle>
          <a:p>
            <a:pPr lvl="0"/>
            <a:r>
              <a:rPr lang="en-US" dirty="0"/>
              <a:t>Footnote</a:t>
            </a:r>
          </a:p>
        </p:txBody>
      </p:sp>
    </p:spTree>
    <p:extLst>
      <p:ext uri="{BB962C8B-B14F-4D97-AF65-F5344CB8AC3E}">
        <p14:creationId xmlns:p14="http://schemas.microsoft.com/office/powerpoint/2010/main" val="3926459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Section Header_alt2" preserve="1" userDrawn="1">
  <p:cSld name="1_Section Header_alt2">
    <p:spTree>
      <p:nvGrpSpPr>
        <p:cNvPr id="1" name="Shape 46"/>
        <p:cNvGrpSpPr/>
        <p:nvPr/>
      </p:nvGrpSpPr>
      <p:grpSpPr>
        <a:xfrm>
          <a:off x="0" y="0"/>
          <a:ext cx="0" cy="0"/>
          <a:chOff x="0" y="0"/>
          <a:chExt cx="0" cy="0"/>
        </a:xfrm>
      </p:grpSpPr>
      <p:sp>
        <p:nvSpPr>
          <p:cNvPr id="13" name="Rectangle 12">
            <a:extLst>
              <a:ext uri="{FF2B5EF4-FFF2-40B4-BE49-F238E27FC236}">
                <a16:creationId xmlns:a16="http://schemas.microsoft.com/office/drawing/2014/main" id="{ACDAAFEA-4091-4976-9922-7F2983C03B7B}"/>
              </a:ext>
            </a:extLst>
          </p:cNvPr>
          <p:cNvSpPr/>
          <p:nvPr userDrawn="1"/>
        </p:nvSpPr>
        <p:spPr>
          <a:xfrm>
            <a:off x="0" y="1"/>
            <a:ext cx="9144000" cy="5143499"/>
          </a:xfrm>
          <a:prstGeom prst="rect">
            <a:avLst/>
          </a:prstGeom>
          <a:solidFill>
            <a:srgbClr val="00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p:nvPr>
        </p:nvSpPr>
        <p:spPr>
          <a:xfrm>
            <a:off x="365761" y="1371600"/>
            <a:ext cx="3977640" cy="283464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20" name="Content Placeholder 2">
            <a:extLst>
              <a:ext uri="{FF2B5EF4-FFF2-40B4-BE49-F238E27FC236}">
                <a16:creationId xmlns:a16="http://schemas.microsoft.com/office/drawing/2014/main" id="{43D3CF8C-8BDB-4C30-9698-BC127CA3E82D}"/>
              </a:ext>
            </a:extLst>
          </p:cNvPr>
          <p:cNvSpPr>
            <a:spLocks noGrp="1"/>
          </p:cNvSpPr>
          <p:nvPr>
            <p:ph sz="quarter" idx="15"/>
          </p:nvPr>
        </p:nvSpPr>
        <p:spPr>
          <a:xfrm>
            <a:off x="4807557" y="1371600"/>
            <a:ext cx="3977640" cy="283464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Google Shape;17;p2">
            <a:extLst>
              <a:ext uri="{FF2B5EF4-FFF2-40B4-BE49-F238E27FC236}">
                <a16:creationId xmlns:a16="http://schemas.microsoft.com/office/drawing/2014/main" id="{4BE0C5A5-785B-4972-B2CA-9D1CC231A8AC}"/>
              </a:ext>
            </a:extLst>
          </p:cNvPr>
          <p:cNvSpPr/>
          <p:nvPr userDrawn="1"/>
        </p:nvSpPr>
        <p:spPr>
          <a:xfrm>
            <a:off x="462527" y="443398"/>
            <a:ext cx="220500" cy="3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22" name="Google Shape;18;p2">
            <a:extLst>
              <a:ext uri="{FF2B5EF4-FFF2-40B4-BE49-F238E27FC236}">
                <a16:creationId xmlns:a16="http://schemas.microsoft.com/office/drawing/2014/main" id="{F6E78633-17CF-44BE-97E1-DE222EB9FD5B}"/>
              </a:ext>
            </a:extLst>
          </p:cNvPr>
          <p:cNvSpPr/>
          <p:nvPr userDrawn="1"/>
        </p:nvSpPr>
        <p:spPr>
          <a:xfrm>
            <a:off x="682865" y="443398"/>
            <a:ext cx="220500" cy="3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19" name="Google Shape;591;p39">
            <a:extLst>
              <a:ext uri="{FF2B5EF4-FFF2-40B4-BE49-F238E27FC236}">
                <a16:creationId xmlns:a16="http://schemas.microsoft.com/office/drawing/2014/main" id="{3BAD6D16-DB4A-4176-A507-C6C1AFBF8168}"/>
              </a:ext>
            </a:extLst>
          </p:cNvPr>
          <p:cNvSpPr txBox="1">
            <a:spLocks/>
          </p:cNvSpPr>
          <p:nvPr userDrawn="1"/>
        </p:nvSpPr>
        <p:spPr>
          <a:xfrm>
            <a:off x="8240942" y="4731563"/>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GB" sz="600" smtClean="0">
                <a:solidFill>
                  <a:schemeClr val="bg1"/>
                </a:solidFill>
              </a:rPr>
              <a:pPr algn="r"/>
              <a:t>‹#›</a:t>
            </a:fld>
            <a:endParaRPr lang="en-GB" sz="600" dirty="0">
              <a:solidFill>
                <a:schemeClr val="bg1"/>
              </a:solidFill>
            </a:endParaRPr>
          </a:p>
        </p:txBody>
      </p:sp>
      <p:cxnSp>
        <p:nvCxnSpPr>
          <p:cNvPr id="23" name="Straight Connector 22">
            <a:extLst>
              <a:ext uri="{FF2B5EF4-FFF2-40B4-BE49-F238E27FC236}">
                <a16:creationId xmlns:a16="http://schemas.microsoft.com/office/drawing/2014/main" id="{B1DBA12B-AD92-41F3-A1A7-EC9BD82905BB}"/>
              </a:ext>
            </a:extLst>
          </p:cNvPr>
          <p:cNvCxnSpPr>
            <a:cxnSpLocks/>
          </p:cNvCxnSpPr>
          <p:nvPr userDrawn="1"/>
        </p:nvCxnSpPr>
        <p:spPr>
          <a:xfrm flipV="1">
            <a:off x="444104" y="4932178"/>
            <a:ext cx="7976882" cy="154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23A5E713-6DCF-4402-813C-671F89D1E068}"/>
              </a:ext>
            </a:extLst>
          </p:cNvPr>
          <p:cNvSpPr>
            <a:spLocks noGrp="1"/>
          </p:cNvSpPr>
          <p:nvPr>
            <p:ph type="body" sz="quarter" idx="14" hasCustomPrompt="1"/>
          </p:nvPr>
        </p:nvSpPr>
        <p:spPr>
          <a:xfrm>
            <a:off x="445770" y="4759452"/>
            <a:ext cx="7975854" cy="171450"/>
          </a:xfrm>
        </p:spPr>
        <p:txBody>
          <a:bodyPr lIns="0" rIns="0" anchor="b" anchorCtr="0"/>
          <a:lstStyle>
            <a:lvl1pPr marL="0" indent="0">
              <a:spcBef>
                <a:spcPts val="225"/>
              </a:spcBef>
              <a:buNone/>
              <a:defRPr sz="675">
                <a:solidFill>
                  <a:schemeClr val="bg1"/>
                </a:solidFill>
              </a:defRPr>
            </a:lvl1pPr>
          </a:lstStyle>
          <a:p>
            <a:pPr lvl="0"/>
            <a:r>
              <a:rPr lang="en-US" dirty="0"/>
              <a:t>Footnote</a:t>
            </a:r>
          </a:p>
        </p:txBody>
      </p:sp>
    </p:spTree>
    <p:extLst>
      <p:ext uri="{BB962C8B-B14F-4D97-AF65-F5344CB8AC3E}">
        <p14:creationId xmlns:p14="http://schemas.microsoft.com/office/powerpoint/2010/main" val="2598847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26692"/>
            <a:ext cx="4038600" cy="26531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6692"/>
            <a:ext cx="4038600" cy="26531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12/9/2023</a:t>
            </a:fld>
            <a:endParaRPr lang="en-US" dirty="0"/>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dirty="0"/>
          </a:p>
        </p:txBody>
      </p:sp>
      <p:sp>
        <p:nvSpPr>
          <p:cNvPr id="8" name="Title 1"/>
          <p:cNvSpPr>
            <a:spLocks noGrp="1"/>
          </p:cNvSpPr>
          <p:nvPr>
            <p:ph type="title"/>
          </p:nvPr>
        </p:nvSpPr>
        <p:spPr>
          <a:xfrm>
            <a:off x="457200" y="367840"/>
            <a:ext cx="8229600" cy="461665"/>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36601751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12/9/2023</a:t>
            </a:fld>
            <a:endParaRPr lang="en-US" dirty="0"/>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dirty="0"/>
          </a:p>
        </p:txBody>
      </p:sp>
      <p:sp>
        <p:nvSpPr>
          <p:cNvPr id="7" name="Title 1"/>
          <p:cNvSpPr>
            <a:spLocks noGrp="1"/>
          </p:cNvSpPr>
          <p:nvPr>
            <p:ph type="title"/>
          </p:nvPr>
        </p:nvSpPr>
        <p:spPr>
          <a:xfrm>
            <a:off x="457200" y="367840"/>
            <a:ext cx="8229600" cy="461665"/>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457200" y="1026692"/>
            <a:ext cx="8229600" cy="3710927"/>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475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B13A0FE-9009-4FA0-8443-23D67EC36856}" type="datetimeFigureOut">
              <a:rPr lang="en-US" smtClean="0"/>
              <a:t>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BD8FD6-870C-4A87-9A24-F78CD5338D19}" type="slidenum">
              <a:rPr lang="en-US" smtClean="0"/>
              <a:t>‹#›</a:t>
            </a:fld>
            <a:endParaRPr lang="en-US" dirty="0"/>
          </a:p>
        </p:txBody>
      </p:sp>
    </p:spTree>
    <p:extLst>
      <p:ext uri="{BB962C8B-B14F-4D97-AF65-F5344CB8AC3E}">
        <p14:creationId xmlns:p14="http://schemas.microsoft.com/office/powerpoint/2010/main" val="4083588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13A0FE-9009-4FA0-8443-23D67EC36856}" type="datetimeFigureOut">
              <a:rPr lang="en-US" smtClean="0"/>
              <a:t>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BD8FD6-870C-4A87-9A24-F78CD5338D19}" type="slidenum">
              <a:rPr lang="en-US" smtClean="0"/>
              <a:t>‹#›</a:t>
            </a:fld>
            <a:endParaRPr lang="en-US" dirty="0"/>
          </a:p>
        </p:txBody>
      </p:sp>
    </p:spTree>
    <p:extLst>
      <p:ext uri="{BB962C8B-B14F-4D97-AF65-F5344CB8AC3E}">
        <p14:creationId xmlns:p14="http://schemas.microsoft.com/office/powerpoint/2010/main" val="3059653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13A0FE-9009-4FA0-8443-23D67EC36856}" type="datetimeFigureOut">
              <a:rPr lang="en-US" smtClean="0"/>
              <a:t>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BD8FD6-870C-4A87-9A24-F78CD5338D19}" type="slidenum">
              <a:rPr lang="en-US" smtClean="0"/>
              <a:t>‹#›</a:t>
            </a:fld>
            <a:endParaRPr lang="en-US" dirty="0"/>
          </a:p>
        </p:txBody>
      </p:sp>
    </p:spTree>
    <p:extLst>
      <p:ext uri="{BB962C8B-B14F-4D97-AF65-F5344CB8AC3E}">
        <p14:creationId xmlns:p14="http://schemas.microsoft.com/office/powerpoint/2010/main" val="3862814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13A0FE-9009-4FA0-8443-23D67EC36856}" type="datetimeFigureOut">
              <a:rPr lang="en-US" smtClean="0"/>
              <a:t>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BD8FD6-870C-4A87-9A24-F78CD5338D19}" type="slidenum">
              <a:rPr lang="en-US" smtClean="0"/>
              <a:t>‹#›</a:t>
            </a:fld>
            <a:endParaRPr lang="en-US" dirty="0"/>
          </a:p>
        </p:txBody>
      </p:sp>
    </p:spTree>
    <p:extLst>
      <p:ext uri="{BB962C8B-B14F-4D97-AF65-F5344CB8AC3E}">
        <p14:creationId xmlns:p14="http://schemas.microsoft.com/office/powerpoint/2010/main" val="1430273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13A0FE-9009-4FA0-8443-23D67EC36856}" type="datetimeFigureOut">
              <a:rPr lang="en-US" smtClean="0"/>
              <a:t>12/9/2023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BD8FD6-870C-4A87-9A24-F78CD5338D19}" type="slidenum">
              <a:rPr lang="en-US" smtClean="0"/>
              <a:t>‹#›</a:t>
            </a:fld>
            <a:endParaRPr lang="en-US" dirty="0"/>
          </a:p>
        </p:txBody>
      </p:sp>
    </p:spTree>
    <p:extLst>
      <p:ext uri="{BB962C8B-B14F-4D97-AF65-F5344CB8AC3E}">
        <p14:creationId xmlns:p14="http://schemas.microsoft.com/office/powerpoint/2010/main" val="317606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026692"/>
            <a:ext cx="5486400" cy="3545308"/>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
        <p:nvSpPr>
          <p:cNvPr id="8" name="Title 1"/>
          <p:cNvSpPr>
            <a:spLocks noGrp="1"/>
          </p:cNvSpPr>
          <p:nvPr>
            <p:ph type="title"/>
          </p:nvPr>
        </p:nvSpPr>
        <p:spPr>
          <a:xfrm>
            <a:off x="457200" y="367840"/>
            <a:ext cx="8229600" cy="535154"/>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1761277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13A0FE-9009-4FA0-8443-23D67EC36856}" type="datetimeFigureOut">
              <a:rPr lang="en-US" smtClean="0"/>
              <a:t>12/9/2023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BD8FD6-870C-4A87-9A24-F78CD5338D19}" type="slidenum">
              <a:rPr lang="en-US" smtClean="0"/>
              <a:t>‹#›</a:t>
            </a:fld>
            <a:endParaRPr lang="en-US" dirty="0"/>
          </a:p>
        </p:txBody>
      </p:sp>
    </p:spTree>
    <p:extLst>
      <p:ext uri="{BB962C8B-B14F-4D97-AF65-F5344CB8AC3E}">
        <p14:creationId xmlns:p14="http://schemas.microsoft.com/office/powerpoint/2010/main" val="4215298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13A0FE-9009-4FA0-8443-23D67EC36856}" type="datetimeFigureOut">
              <a:rPr lang="en-US" smtClean="0"/>
              <a:t>12/9/2023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BBD8FD6-870C-4A87-9A24-F78CD5338D19}" type="slidenum">
              <a:rPr lang="en-US" smtClean="0"/>
              <a:t>‹#›</a:t>
            </a:fld>
            <a:endParaRPr lang="en-US" dirty="0"/>
          </a:p>
        </p:txBody>
      </p:sp>
    </p:spTree>
    <p:extLst>
      <p:ext uri="{BB962C8B-B14F-4D97-AF65-F5344CB8AC3E}">
        <p14:creationId xmlns:p14="http://schemas.microsoft.com/office/powerpoint/2010/main" val="288399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B13A0FE-9009-4FA0-8443-23D67EC36856}" type="datetimeFigureOut">
              <a:rPr lang="en-US" smtClean="0"/>
              <a:t>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BD8FD6-870C-4A87-9A24-F78CD5338D19}" type="slidenum">
              <a:rPr lang="en-US" smtClean="0"/>
              <a:t>‹#›</a:t>
            </a:fld>
            <a:endParaRPr lang="en-US" dirty="0"/>
          </a:p>
        </p:txBody>
      </p:sp>
    </p:spTree>
    <p:extLst>
      <p:ext uri="{BB962C8B-B14F-4D97-AF65-F5344CB8AC3E}">
        <p14:creationId xmlns:p14="http://schemas.microsoft.com/office/powerpoint/2010/main" val="187285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B13A0FE-9009-4FA0-8443-23D67EC36856}" type="datetimeFigureOut">
              <a:rPr lang="en-US" smtClean="0"/>
              <a:t>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BD8FD6-870C-4A87-9A24-F78CD5338D19}" type="slidenum">
              <a:rPr lang="en-US" smtClean="0"/>
              <a:t>‹#›</a:t>
            </a:fld>
            <a:endParaRPr lang="en-US" dirty="0"/>
          </a:p>
        </p:txBody>
      </p:sp>
    </p:spTree>
    <p:extLst>
      <p:ext uri="{BB962C8B-B14F-4D97-AF65-F5344CB8AC3E}">
        <p14:creationId xmlns:p14="http://schemas.microsoft.com/office/powerpoint/2010/main" val="3735580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13A0FE-9009-4FA0-8443-23D67EC36856}" type="datetimeFigureOut">
              <a:rPr lang="en-US" smtClean="0"/>
              <a:t>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BD8FD6-870C-4A87-9A24-F78CD5338D19}" type="slidenum">
              <a:rPr lang="en-US" smtClean="0"/>
              <a:t>‹#›</a:t>
            </a:fld>
            <a:endParaRPr lang="en-US" dirty="0"/>
          </a:p>
        </p:txBody>
      </p:sp>
    </p:spTree>
    <p:extLst>
      <p:ext uri="{BB962C8B-B14F-4D97-AF65-F5344CB8AC3E}">
        <p14:creationId xmlns:p14="http://schemas.microsoft.com/office/powerpoint/2010/main" val="2815001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13A0FE-9009-4FA0-8443-23D67EC36856}" type="datetimeFigureOut">
              <a:rPr lang="en-US" smtClean="0"/>
              <a:t>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BD8FD6-870C-4A87-9A24-F78CD5338D19}" type="slidenum">
              <a:rPr lang="en-US" smtClean="0"/>
              <a:t>‹#›</a:t>
            </a:fld>
            <a:endParaRPr lang="en-US" dirty="0"/>
          </a:p>
        </p:txBody>
      </p:sp>
    </p:spTree>
    <p:extLst>
      <p:ext uri="{BB962C8B-B14F-4D97-AF65-F5344CB8AC3E}">
        <p14:creationId xmlns:p14="http://schemas.microsoft.com/office/powerpoint/2010/main" val="1073478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9604803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085313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2457450"/>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Times New Roman" pitchFamily="18" charset="0"/>
            </a:endParaRPr>
          </a:p>
        </p:txBody>
      </p:sp>
      <p:sp>
        <p:nvSpPr>
          <p:cNvPr id="10" name="Rectangle 12"/>
          <p:cNvSpPr>
            <a:spLocks noChangeArrowheads="1"/>
          </p:cNvSpPr>
          <p:nvPr/>
        </p:nvSpPr>
        <p:spPr bwMode="auto">
          <a:xfrm>
            <a:off x="0" y="2457450"/>
            <a:ext cx="9144000" cy="228600"/>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15"/>
          <p:cNvSpPr>
            <a:spLocks noChangeArrowheads="1"/>
          </p:cNvSpPr>
          <p:nvPr/>
        </p:nvSpPr>
        <p:spPr bwMode="auto">
          <a:xfrm>
            <a:off x="0" y="2686050"/>
            <a:ext cx="9144000" cy="800100"/>
          </a:xfrm>
          <a:prstGeom prst="rect">
            <a:avLst/>
          </a:prstGeom>
          <a:solidFill>
            <a:srgbClr val="E6E6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89091" name="Rectangle 3"/>
          <p:cNvSpPr>
            <a:spLocks noGrp="1" noChangeArrowheads="1"/>
          </p:cNvSpPr>
          <p:nvPr>
            <p:ph type="ctrTitle"/>
          </p:nvPr>
        </p:nvSpPr>
        <p:spPr>
          <a:xfrm>
            <a:off x="358776" y="350044"/>
            <a:ext cx="8404225" cy="971550"/>
          </a:xfrm>
        </p:spPr>
        <p:txBody>
          <a:bodyPr/>
          <a:lstStyle>
            <a:lvl1pPr>
              <a:defRPr sz="3600">
                <a:solidFill>
                  <a:schemeClr val="bg1"/>
                </a:solidFill>
              </a:defRPr>
            </a:lvl1pPr>
          </a:lstStyle>
          <a:p>
            <a:pPr lvl="0"/>
            <a:r>
              <a:rPr lang="de-DE" noProof="0"/>
              <a:t>Mastertitelformat bearbeiten</a:t>
            </a:r>
          </a:p>
        </p:txBody>
      </p:sp>
      <p:sp>
        <p:nvSpPr>
          <p:cNvPr id="89092" name="Rectangle 4"/>
          <p:cNvSpPr>
            <a:spLocks noGrp="1" noChangeArrowheads="1"/>
          </p:cNvSpPr>
          <p:nvPr>
            <p:ph type="subTitle" idx="1"/>
          </p:nvPr>
        </p:nvSpPr>
        <p:spPr>
          <a:xfrm>
            <a:off x="358776" y="1619250"/>
            <a:ext cx="8404225" cy="800100"/>
          </a:xfrm>
        </p:spPr>
        <p:txBody>
          <a:bodyPr/>
          <a:lstStyle>
            <a:lvl1pPr marL="0" indent="0">
              <a:buFont typeface="Wingdings" pitchFamily="2" charset="2"/>
              <a:buNone/>
              <a:defRPr>
                <a:solidFill>
                  <a:srgbClr val="C0C0C0"/>
                </a:solidFill>
              </a:defRPr>
            </a:lvl1pPr>
          </a:lstStyle>
          <a:p>
            <a:pPr lvl="0"/>
            <a:r>
              <a:rPr lang="de-DE" noProof="0"/>
              <a:t>Master-Untertitelformat bearbeiten</a:t>
            </a:r>
          </a:p>
        </p:txBody>
      </p:sp>
      <p:pic>
        <p:nvPicPr>
          <p:cNvPr id="9" name="Grafik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51520" y="4208640"/>
            <a:ext cx="248760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652120" y="3783852"/>
            <a:ext cx="3528392" cy="138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153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NCBDD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491"/>
          <a:stretch/>
        </p:blipFill>
        <p:spPr>
          <a:xfrm>
            <a:off x="0" y="10"/>
            <a:ext cx="9144000" cy="907961"/>
          </a:xfrm>
          <a:prstGeom prst="rect">
            <a:avLst/>
          </a:prstGeom>
        </p:spPr>
      </p:pic>
      <p:sp>
        <p:nvSpPr>
          <p:cNvPr id="7" name="Title 1"/>
          <p:cNvSpPr>
            <a:spLocks noGrp="1"/>
          </p:cNvSpPr>
          <p:nvPr>
            <p:ph type="title"/>
          </p:nvPr>
        </p:nvSpPr>
        <p:spPr>
          <a:xfrm>
            <a:off x="457200" y="1039555"/>
            <a:ext cx="8229600" cy="866834"/>
          </a:xfrm>
          <a:prstGeom prst="rect">
            <a:avLst/>
          </a:prstGeom>
        </p:spPr>
        <p:txBody>
          <a:bodyPr/>
          <a:lstStyle>
            <a:lvl1pPr algn="l">
              <a:lnSpc>
                <a:spcPts val="2250"/>
              </a:lnSpc>
              <a:defRPr sz="2100" b="1" baseline="0">
                <a:solidFill>
                  <a:srgbClr val="76AE99"/>
                </a:solidFill>
                <a:effectLst/>
                <a:latin typeface="Calibri" pitchFamily="34" charset="0"/>
              </a:defRPr>
            </a:lvl1pPr>
          </a:lstStyle>
          <a:p>
            <a:endParaRPr lang="en-US"/>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1500" b="1" baseline="0">
                <a:solidFill>
                  <a:srgbClr val="76AE99"/>
                </a:solidFill>
                <a:effectLst/>
                <a:latin typeface="Calibri"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1500"/>
              </a:lnSpc>
              <a:buNone/>
              <a:defRPr sz="1350"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457200" y="90152"/>
            <a:ext cx="6903076" cy="369332"/>
          </a:xfrm>
          <a:prstGeom prst="rect">
            <a:avLst/>
          </a:prstGeom>
          <a:noFill/>
        </p:spPr>
        <p:txBody>
          <a:bodyPr wrap="square" rtlCol="0">
            <a:spAutoFit/>
          </a:bodyPr>
          <a:lstStyle/>
          <a:p>
            <a:pPr eaLnBrk="0" fontAlgn="base" hangingPunct="0">
              <a:spcBef>
                <a:spcPct val="0"/>
              </a:spcBef>
              <a:spcAft>
                <a:spcPct val="0"/>
              </a:spcAft>
            </a:pPr>
            <a:r>
              <a:rPr lang="en-US" b="1">
                <a:solidFill>
                  <a:srgbClr val="FFFFFF">
                    <a:lumMod val="95000"/>
                  </a:srgbClr>
                </a:solidFill>
                <a:latin typeface="Calibri" panose="020F0502020204030204" pitchFamily="34" charset="0"/>
              </a:rPr>
              <a:t>National Center on Birth Defects and Developmental Disabilities</a:t>
            </a:r>
          </a:p>
        </p:txBody>
      </p:sp>
    </p:spTree>
    <p:extLst>
      <p:ext uri="{BB962C8B-B14F-4D97-AF65-F5344CB8AC3E}">
        <p14:creationId xmlns:p14="http://schemas.microsoft.com/office/powerpoint/2010/main" val="127480327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2250"/>
              </a:lnSpc>
              <a:defRPr sz="2100" b="1" baseline="0">
                <a:solidFill>
                  <a:srgbClr val="76AE99"/>
                </a:solidFill>
                <a:effectLst/>
                <a:latin typeface="Calibri" pitchFamily="34" charset="0"/>
              </a:defRPr>
            </a:lvl1pPr>
          </a:lstStyle>
          <a:p>
            <a:r>
              <a:rPr lang="en-US"/>
              <a:t>Bottom band: NCBDDD</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34"/>
          <a:stretch/>
        </p:blipFill>
        <p:spPr>
          <a:xfrm>
            <a:off x="0" y="5016021"/>
            <a:ext cx="9144000" cy="127486"/>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257175" indent="-257175">
              <a:buClr>
                <a:srgbClr val="618E7C"/>
              </a:buClr>
              <a:buFont typeface="Wingdings" panose="05000000000000000000" pitchFamily="2" charset="2"/>
              <a:buChar char="§"/>
              <a:defRPr sz="1500">
                <a:solidFill>
                  <a:schemeClr val="accent4">
                    <a:lumMod val="75000"/>
                  </a:schemeClr>
                </a:solidFill>
              </a:defRPr>
            </a:lvl1pPr>
            <a:lvl2pPr>
              <a:buClr>
                <a:srgbClr val="B45340"/>
              </a:buClr>
              <a:defRPr sz="1500">
                <a:solidFill>
                  <a:schemeClr val="accent4">
                    <a:lumMod val="75000"/>
                  </a:schemeClr>
                </a:solidFill>
              </a:defRPr>
            </a:lvl2pPr>
            <a:lvl3pPr>
              <a:buClr>
                <a:srgbClr val="5A4099"/>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030297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2250"/>
              </a:lnSpc>
              <a:defRPr sz="2100" b="1" baseline="0">
                <a:solidFill>
                  <a:srgbClr val="618E7C"/>
                </a:solidFill>
                <a:effectLst/>
                <a:latin typeface="Calibri" pitchFamily="34" charset="0"/>
              </a:defRPr>
            </a:lvl1pPr>
          </a:lstStyle>
          <a:p>
            <a:endParaRPr lang="en-US"/>
          </a:p>
        </p:txBody>
      </p:sp>
      <p:sp>
        <p:nvSpPr>
          <p:cNvPr id="3" name="Content Placeholder 2"/>
          <p:cNvSpPr>
            <a:spLocks noGrp="1"/>
          </p:cNvSpPr>
          <p:nvPr>
            <p:ph idx="1"/>
          </p:nvPr>
        </p:nvSpPr>
        <p:spPr>
          <a:xfrm>
            <a:off x="457211" y="1200151"/>
            <a:ext cx="3879669" cy="3143250"/>
          </a:xfrm>
          <a:prstGeom prst="rect">
            <a:avLst/>
          </a:prstGeom>
        </p:spPr>
        <p:txBody>
          <a:bodyPr/>
          <a:lstStyle>
            <a:lvl1pPr marL="257175" indent="-257175">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213" indent="-214313">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42" y="1200151"/>
            <a:ext cx="3879669" cy="3143250"/>
          </a:xfrm>
          <a:prstGeom prst="rect">
            <a:avLst/>
          </a:prstGeom>
        </p:spPr>
        <p:txBody>
          <a:bodyPr/>
          <a:lstStyle>
            <a:lvl1pPr marL="257175" indent="-257175">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213" indent="-214313">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6642"/>
          <a:stretch/>
        </p:blipFill>
        <p:spPr>
          <a:xfrm>
            <a:off x="13" y="5044697"/>
            <a:ext cx="9134357" cy="143361"/>
          </a:xfrm>
          <a:prstGeom prst="rect">
            <a:avLst/>
          </a:prstGeom>
        </p:spPr>
      </p:pic>
    </p:spTree>
    <p:extLst>
      <p:ext uri="{BB962C8B-B14F-4D97-AF65-F5344CB8AC3E}">
        <p14:creationId xmlns:p14="http://schemas.microsoft.com/office/powerpoint/2010/main" val="109781957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618E7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3" y="3350329"/>
            <a:ext cx="8294913" cy="871538"/>
          </a:xfrm>
          <a:prstGeom prst="rect">
            <a:avLst/>
          </a:prstGeom>
        </p:spPr>
        <p:txBody>
          <a:bodyPr anchor="b"/>
          <a:lstStyle>
            <a:lvl1pPr algn="l">
              <a:defRPr sz="27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457201" y="4425702"/>
            <a:ext cx="7772400" cy="426244"/>
          </a:xfrm>
          <a:prstGeom prst="rect">
            <a:avLst/>
          </a:prstGeom>
        </p:spPr>
        <p:txBody>
          <a:bodyPr anchor="b"/>
          <a:lstStyle>
            <a:lvl1pPr marL="0" indent="0" algn="l">
              <a:lnSpc>
                <a:spcPts val="1650"/>
              </a:lnSpc>
              <a:buNone/>
              <a:defRPr sz="1500" baseline="0">
                <a:solidFill>
                  <a:schemeClr val="bg2"/>
                </a:solidFill>
                <a:latin typeface="Calibri"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85022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486400" y="4869657"/>
            <a:ext cx="24892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96090422-FAC2-1B47-B696-15B7C4FF0E2E}" type="datetime1">
              <a:rPr lang="en-US" smtClean="0"/>
              <a:pPr/>
              <a:t>12/9/2023</a:t>
            </a:fld>
            <a:endParaRPr lang="en-US"/>
          </a:p>
        </p:txBody>
      </p:sp>
      <p:sp>
        <p:nvSpPr>
          <p:cNvPr id="6" name="Slide Number Placeholder 5"/>
          <p:cNvSpPr>
            <a:spLocks noGrp="1"/>
          </p:cNvSpPr>
          <p:nvPr>
            <p:ph type="sldNum" sz="quarter" idx="4"/>
          </p:nvPr>
        </p:nvSpPr>
        <p:spPr>
          <a:xfrm>
            <a:off x="6553200" y="4869657"/>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B0ABAB64-726D-C943-9B15-2E81C6025A8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8" r:id="rId1"/>
    <p:sldLayoutId id="2147483751" r:id="rId2"/>
    <p:sldLayoutId id="2147483808" r:id="rId3"/>
    <p:sldLayoutId id="2147483759" r:id="rId4"/>
    <p:sldLayoutId id="2147483755" r:id="rId5"/>
  </p:sldLayoutIdLst>
  <p:txStyles>
    <p:title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4"/>
            <a:ext cx="7886700" cy="3262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9903094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Lst>
  <p:transition>
    <p:fade/>
  </p:transition>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Myriad Web Pro" panose="020B0503030403020204" pitchFamily="34" charset="0"/>
        </a:defRPr>
      </a:lvl2pPr>
      <a:lvl3pPr algn="ctr" rtl="0" eaLnBrk="0" fontAlgn="base" hangingPunct="0">
        <a:spcBef>
          <a:spcPct val="0"/>
        </a:spcBef>
        <a:spcAft>
          <a:spcPct val="0"/>
        </a:spcAft>
        <a:defRPr sz="3300">
          <a:solidFill>
            <a:schemeClr val="tx1"/>
          </a:solidFill>
          <a:latin typeface="Myriad Web Pro" panose="020B0503030403020204" pitchFamily="34" charset="0"/>
        </a:defRPr>
      </a:lvl3pPr>
      <a:lvl4pPr algn="ctr" rtl="0" eaLnBrk="0" fontAlgn="base" hangingPunct="0">
        <a:spcBef>
          <a:spcPct val="0"/>
        </a:spcBef>
        <a:spcAft>
          <a:spcPct val="0"/>
        </a:spcAft>
        <a:defRPr sz="3300">
          <a:solidFill>
            <a:schemeClr val="tx1"/>
          </a:solidFill>
          <a:latin typeface="Myriad Web Pro" panose="020B0503030403020204" pitchFamily="34" charset="0"/>
        </a:defRPr>
      </a:lvl4pPr>
      <a:lvl5pPr algn="ctr" rtl="0" eaLnBrk="0" fontAlgn="base" hangingPunct="0">
        <a:spcBef>
          <a:spcPct val="0"/>
        </a:spcBef>
        <a:spcAft>
          <a:spcPct val="0"/>
        </a:spcAft>
        <a:defRPr sz="3300">
          <a:solidFill>
            <a:schemeClr val="tx1"/>
          </a:solidFill>
          <a:latin typeface="Myriad Web Pro" panose="020B0503030403020204" pitchFamily="34" charset="0"/>
        </a:defRPr>
      </a:lvl5pPr>
      <a:lvl6pPr marL="342900" algn="ctr" rtl="0" fontAlgn="base">
        <a:spcBef>
          <a:spcPct val="0"/>
        </a:spcBef>
        <a:spcAft>
          <a:spcPct val="0"/>
        </a:spcAft>
        <a:defRPr sz="3300">
          <a:solidFill>
            <a:schemeClr val="tx1"/>
          </a:solidFill>
          <a:latin typeface="Myriad Web Pro" panose="020B0503030403020204" pitchFamily="34" charset="0"/>
        </a:defRPr>
      </a:lvl6pPr>
      <a:lvl7pPr marL="685800" algn="ctr" rtl="0" fontAlgn="base">
        <a:spcBef>
          <a:spcPct val="0"/>
        </a:spcBef>
        <a:spcAft>
          <a:spcPct val="0"/>
        </a:spcAft>
        <a:defRPr sz="3300">
          <a:solidFill>
            <a:schemeClr val="tx1"/>
          </a:solidFill>
          <a:latin typeface="Myriad Web Pro" panose="020B0503030403020204" pitchFamily="34" charset="0"/>
        </a:defRPr>
      </a:lvl7pPr>
      <a:lvl8pPr marL="1028700" algn="ctr" rtl="0" fontAlgn="base">
        <a:spcBef>
          <a:spcPct val="0"/>
        </a:spcBef>
        <a:spcAft>
          <a:spcPct val="0"/>
        </a:spcAft>
        <a:defRPr sz="3300">
          <a:solidFill>
            <a:schemeClr val="tx1"/>
          </a:solidFill>
          <a:latin typeface="Myriad Web Pro" panose="020B0503030403020204" pitchFamily="34" charset="0"/>
        </a:defRPr>
      </a:lvl8pPr>
      <a:lvl9pPr marL="1371600" algn="ctr" rtl="0" fontAlgn="base">
        <a:spcBef>
          <a:spcPct val="0"/>
        </a:spcBef>
        <a:spcAft>
          <a:spcPct val="0"/>
        </a:spcAft>
        <a:defRPr sz="3300">
          <a:solidFill>
            <a:schemeClr val="tx1"/>
          </a:solidFill>
          <a:latin typeface="Myriad Web Pro" panose="020B050303040302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rgbClr val="7F7F7F"/>
          </a:solidFill>
          <a:latin typeface="Calibri" panose="020F0502020204030204" pitchFamily="34" charset="0"/>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rgbClr val="7F7F7F"/>
          </a:solidFill>
          <a:latin typeface="Calibri" panose="020F0502020204030204" pitchFamily="34" charset="0"/>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rgbClr val="7F7F7F"/>
          </a:solidFill>
          <a:latin typeface="Calibri" panose="020F0502020204030204" pitchFamily="34" charset="0"/>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rgbClr val="7F7F7F"/>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9400" y="513153"/>
            <a:ext cx="8229600" cy="735013"/>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279400" y="1342966"/>
            <a:ext cx="8229600" cy="310038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20000"/>
                    <a:lumOff val="80000"/>
                  </a:schemeClr>
                </a:solidFill>
              </a:defRPr>
            </a:lvl1pPr>
          </a:lstStyle>
          <a:p>
            <a:fld id="{3C956E73-2E7A-40C4-98E5-5009DBC8D49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62" r:id="rId1"/>
    <p:sldLayoutId id="2147483774" r:id="rId2"/>
    <p:sldLayoutId id="2147483784" r:id="rId3"/>
    <p:sldLayoutId id="2147483690" r:id="rId4"/>
    <p:sldLayoutId id="2147483785" r:id="rId5"/>
    <p:sldLayoutId id="2147483719" r:id="rId6"/>
    <p:sldLayoutId id="2147483773" r:id="rId7"/>
    <p:sldLayoutId id="2147483780" r:id="rId8"/>
    <p:sldLayoutId id="2147483781" r:id="rId9"/>
    <p:sldLayoutId id="2147483761" r:id="rId10"/>
    <p:sldLayoutId id="2147483772" r:id="rId11"/>
    <p:sldLayoutId id="2147483769" r:id="rId12"/>
    <p:sldLayoutId id="2147483768" r:id="rId13"/>
    <p:sldLayoutId id="2147483765" r:id="rId14"/>
    <p:sldLayoutId id="2147483775" r:id="rId15"/>
    <p:sldLayoutId id="2147483777" r:id="rId16"/>
    <p:sldLayoutId id="2147483782" r:id="rId17"/>
    <p:sldLayoutId id="2147483778" r:id="rId18"/>
    <p:sldLayoutId id="2147483779" r:id="rId19"/>
    <p:sldLayoutId id="2147483752" r:id="rId20"/>
    <p:sldLayoutId id="2147483786" r:id="rId21"/>
  </p:sldLayoutIdLst>
  <p:transition>
    <p:fade/>
  </p:transition>
  <p:hf hdr="0" ftr="0" dt="0"/>
  <p:txStyles>
    <p:titleStyle>
      <a:lvl1pPr algn="l" rtl="0" fontAlgn="base">
        <a:lnSpc>
          <a:spcPct val="85000"/>
        </a:lnSpc>
        <a:spcBef>
          <a:spcPct val="0"/>
        </a:spcBef>
        <a:spcAft>
          <a:spcPct val="0"/>
        </a:spcAft>
        <a:defRPr sz="2600">
          <a:solidFill>
            <a:schemeClr val="accent1"/>
          </a:solidFill>
          <a:latin typeface="+mj-lt"/>
          <a:ea typeface="+mj-ea"/>
          <a:cs typeface="+mj-cs"/>
        </a:defRPr>
      </a:lvl1pPr>
      <a:lvl2pPr algn="l" rtl="0" fontAlgn="base">
        <a:lnSpc>
          <a:spcPct val="85000"/>
        </a:lnSpc>
        <a:spcBef>
          <a:spcPct val="0"/>
        </a:spcBef>
        <a:spcAft>
          <a:spcPct val="0"/>
        </a:spcAft>
        <a:defRPr sz="2400">
          <a:solidFill>
            <a:schemeClr val="tx1"/>
          </a:solidFill>
          <a:latin typeface="Arial" charset="0"/>
        </a:defRPr>
      </a:lvl2pPr>
      <a:lvl3pPr algn="l" rtl="0" fontAlgn="base">
        <a:lnSpc>
          <a:spcPct val="85000"/>
        </a:lnSpc>
        <a:spcBef>
          <a:spcPct val="0"/>
        </a:spcBef>
        <a:spcAft>
          <a:spcPct val="0"/>
        </a:spcAft>
        <a:defRPr sz="2400">
          <a:solidFill>
            <a:schemeClr val="tx1"/>
          </a:solidFill>
          <a:latin typeface="Arial" charset="0"/>
        </a:defRPr>
      </a:lvl3pPr>
      <a:lvl4pPr algn="l" rtl="0" fontAlgn="base">
        <a:lnSpc>
          <a:spcPct val="85000"/>
        </a:lnSpc>
        <a:spcBef>
          <a:spcPct val="0"/>
        </a:spcBef>
        <a:spcAft>
          <a:spcPct val="0"/>
        </a:spcAft>
        <a:defRPr sz="2400">
          <a:solidFill>
            <a:schemeClr val="tx1"/>
          </a:solidFill>
          <a:latin typeface="Arial" charset="0"/>
        </a:defRPr>
      </a:lvl4pPr>
      <a:lvl5pPr algn="l" rtl="0" fontAlgn="base">
        <a:lnSpc>
          <a:spcPct val="85000"/>
        </a:lnSpc>
        <a:spcBef>
          <a:spcPct val="0"/>
        </a:spcBef>
        <a:spcAft>
          <a:spcPct val="0"/>
        </a:spcAft>
        <a:defRPr sz="2400">
          <a:solidFill>
            <a:schemeClr val="tx1"/>
          </a:solidFill>
          <a:latin typeface="Arial" charset="0"/>
        </a:defRPr>
      </a:lvl5pPr>
      <a:lvl6pPr marL="342892" algn="l" rtl="0" eaLnBrk="1" fontAlgn="base" hangingPunct="1">
        <a:lnSpc>
          <a:spcPct val="85000"/>
        </a:lnSpc>
        <a:spcBef>
          <a:spcPct val="0"/>
        </a:spcBef>
        <a:spcAft>
          <a:spcPct val="0"/>
        </a:spcAft>
        <a:defRPr sz="2400">
          <a:solidFill>
            <a:schemeClr val="tx2"/>
          </a:solidFill>
          <a:latin typeface="Arial" charset="0"/>
        </a:defRPr>
      </a:lvl6pPr>
      <a:lvl7pPr marL="685783" algn="l" rtl="0" eaLnBrk="1" fontAlgn="base" hangingPunct="1">
        <a:lnSpc>
          <a:spcPct val="85000"/>
        </a:lnSpc>
        <a:spcBef>
          <a:spcPct val="0"/>
        </a:spcBef>
        <a:spcAft>
          <a:spcPct val="0"/>
        </a:spcAft>
        <a:defRPr sz="2400">
          <a:solidFill>
            <a:schemeClr val="tx2"/>
          </a:solidFill>
          <a:latin typeface="Arial" charset="0"/>
        </a:defRPr>
      </a:lvl7pPr>
      <a:lvl8pPr marL="1028675" algn="l" rtl="0" eaLnBrk="1" fontAlgn="base" hangingPunct="1">
        <a:lnSpc>
          <a:spcPct val="85000"/>
        </a:lnSpc>
        <a:spcBef>
          <a:spcPct val="0"/>
        </a:spcBef>
        <a:spcAft>
          <a:spcPct val="0"/>
        </a:spcAft>
        <a:defRPr sz="2400">
          <a:solidFill>
            <a:schemeClr val="tx2"/>
          </a:solidFill>
          <a:latin typeface="Arial" charset="0"/>
        </a:defRPr>
      </a:lvl8pPr>
      <a:lvl9pPr marL="1371566" algn="l" rtl="0" eaLnBrk="1" fontAlgn="base" hangingPunct="1">
        <a:lnSpc>
          <a:spcPct val="85000"/>
        </a:lnSpc>
        <a:spcBef>
          <a:spcPct val="0"/>
        </a:spcBef>
        <a:spcAft>
          <a:spcPct val="0"/>
        </a:spcAft>
        <a:defRPr sz="2400">
          <a:solidFill>
            <a:schemeClr val="tx2"/>
          </a:solidFill>
          <a:latin typeface="Arial" charset="0"/>
        </a:defRPr>
      </a:lvl9pPr>
    </p:titleStyle>
    <p:bodyStyle>
      <a:lvl1pPr marL="217880" indent="-217880" algn="l" rtl="0" fontAlgn="base">
        <a:lnSpc>
          <a:spcPct val="85000"/>
        </a:lnSpc>
        <a:spcBef>
          <a:spcPts val="900"/>
        </a:spcBef>
        <a:spcAft>
          <a:spcPct val="0"/>
        </a:spcAft>
        <a:buClr>
          <a:srgbClr val="B2B2B2"/>
        </a:buClr>
        <a:buFont typeface="Wingdings" pitchFamily="2" charset="2"/>
        <a:buChar char="§"/>
        <a:defRPr sz="2200">
          <a:solidFill>
            <a:schemeClr val="tx1"/>
          </a:solidFill>
          <a:latin typeface="+mn-lt"/>
          <a:ea typeface="+mn-ea"/>
          <a:cs typeface="+mn-cs"/>
        </a:defRPr>
      </a:lvl1pPr>
      <a:lvl2pPr marL="557199" indent="-214308" algn="l" rtl="0" fontAlgn="base">
        <a:lnSpc>
          <a:spcPct val="85000"/>
        </a:lnSpc>
        <a:spcBef>
          <a:spcPts val="450"/>
        </a:spcBef>
        <a:spcAft>
          <a:spcPct val="0"/>
        </a:spcAft>
        <a:buClr>
          <a:srgbClr val="B2B2B2"/>
        </a:buClr>
        <a:buFont typeface="Wingdings" pitchFamily="2" charset="2"/>
        <a:buChar char="§"/>
        <a:defRPr sz="2000">
          <a:solidFill>
            <a:schemeClr val="tx1"/>
          </a:solidFill>
          <a:latin typeface="+mn-lt"/>
        </a:defRPr>
      </a:lvl2pPr>
      <a:lvl3pPr marL="857228" indent="-171446" algn="l" rtl="0" fontAlgn="base">
        <a:lnSpc>
          <a:spcPct val="85000"/>
        </a:lnSpc>
        <a:spcBef>
          <a:spcPct val="35000"/>
        </a:spcBef>
        <a:spcAft>
          <a:spcPct val="0"/>
        </a:spcAft>
        <a:buClr>
          <a:srgbClr val="B2B2B2"/>
        </a:buClr>
        <a:buFont typeface="Wingdings" pitchFamily="2" charset="2"/>
        <a:buChar char="§"/>
        <a:defRPr sz="1600">
          <a:solidFill>
            <a:schemeClr val="tx1"/>
          </a:solidFill>
          <a:latin typeface="+mn-lt"/>
        </a:defRPr>
      </a:lvl3pPr>
      <a:lvl4pPr marL="1200120" indent="-171446" algn="l" rtl="0" fontAlgn="base">
        <a:lnSpc>
          <a:spcPct val="85000"/>
        </a:lnSpc>
        <a:spcBef>
          <a:spcPct val="35000"/>
        </a:spcBef>
        <a:spcAft>
          <a:spcPct val="0"/>
        </a:spcAft>
        <a:buClr>
          <a:srgbClr val="B2B2B2"/>
        </a:buClr>
        <a:buFont typeface="Wingdings" pitchFamily="2" charset="2"/>
        <a:buChar char="§"/>
        <a:defRPr sz="1600">
          <a:solidFill>
            <a:schemeClr val="tx1"/>
          </a:solidFill>
          <a:latin typeface="+mn-lt"/>
        </a:defRPr>
      </a:lvl4pPr>
      <a:lvl5pPr marL="1543012" indent="-171446" algn="l" rtl="0" fontAlgn="base">
        <a:lnSpc>
          <a:spcPct val="85000"/>
        </a:lnSpc>
        <a:spcBef>
          <a:spcPct val="35000"/>
        </a:spcBef>
        <a:spcAft>
          <a:spcPct val="0"/>
        </a:spcAft>
        <a:buClr>
          <a:srgbClr val="B2B2B2"/>
        </a:buClr>
        <a:buFont typeface="Wingdings" pitchFamily="2" charset="2"/>
        <a:buChar char="§"/>
        <a:defRPr sz="1600">
          <a:solidFill>
            <a:schemeClr val="tx1"/>
          </a:solidFill>
          <a:latin typeface="+mn-lt"/>
        </a:defRPr>
      </a:lvl5pPr>
      <a:lvl6pPr marL="1885903" indent="-171446"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228795" indent="-171446"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2571686" indent="-171446"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2914577" indent="-171446"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9" name="Google Shape;51;p7">
            <a:extLst>
              <a:ext uri="{FF2B5EF4-FFF2-40B4-BE49-F238E27FC236}">
                <a16:creationId xmlns:a16="http://schemas.microsoft.com/office/drawing/2014/main" id="{BFCE78A3-872F-2B4C-A118-447F65B70C2F}"/>
              </a:ext>
            </a:extLst>
          </p:cNvPr>
          <p:cNvSpPr txBox="1">
            <a:spLocks noGrp="1"/>
          </p:cNvSpPr>
          <p:nvPr>
            <p:ph type="sldNum" idx="4"/>
          </p:nvPr>
        </p:nvSpPr>
        <p:spPr>
          <a:xfrm>
            <a:off x="8236497" y="4723909"/>
            <a:ext cx="548700" cy="393600"/>
          </a:xfrm>
          <a:prstGeom prst="rect">
            <a:avLst/>
          </a:prstGeom>
        </p:spPr>
        <p:txBody>
          <a:bodyPr spcFirstLastPara="1" wrap="square" lIns="91425" tIns="91425" rIns="91425" bIns="91425" anchor="ctr" anchorCtr="0">
            <a:noAutofit/>
          </a:bodyPr>
          <a:lstStyle>
            <a:lvl1pPr lvl="0" rtl="0">
              <a:buNone/>
              <a:defRPr sz="600">
                <a:solidFill>
                  <a:srgbClr val="A1AAB1"/>
                </a:solidFill>
                <a:latin typeface="Arial"/>
                <a:ea typeface="Arial"/>
                <a:cs typeface="Arial"/>
                <a:sym typeface="Arial"/>
              </a:defRPr>
            </a:lvl1pPr>
            <a:lvl2pPr lvl="1" rtl="0">
              <a:buNone/>
              <a:defRPr sz="600">
                <a:solidFill>
                  <a:srgbClr val="A1AAB1"/>
                </a:solidFill>
                <a:latin typeface="Arial"/>
                <a:ea typeface="Arial"/>
                <a:cs typeface="Arial"/>
                <a:sym typeface="Arial"/>
              </a:defRPr>
            </a:lvl2pPr>
            <a:lvl3pPr lvl="2" rtl="0">
              <a:buNone/>
              <a:defRPr sz="600">
                <a:solidFill>
                  <a:srgbClr val="A1AAB1"/>
                </a:solidFill>
                <a:latin typeface="Arial"/>
                <a:ea typeface="Arial"/>
                <a:cs typeface="Arial"/>
                <a:sym typeface="Arial"/>
              </a:defRPr>
            </a:lvl3pPr>
            <a:lvl4pPr lvl="3" rtl="0">
              <a:buNone/>
              <a:defRPr sz="600">
                <a:solidFill>
                  <a:srgbClr val="A1AAB1"/>
                </a:solidFill>
                <a:latin typeface="Arial"/>
                <a:ea typeface="Arial"/>
                <a:cs typeface="Arial"/>
                <a:sym typeface="Arial"/>
              </a:defRPr>
            </a:lvl4pPr>
            <a:lvl5pPr lvl="4" rtl="0">
              <a:buNone/>
              <a:defRPr sz="600">
                <a:solidFill>
                  <a:srgbClr val="A1AAB1"/>
                </a:solidFill>
                <a:latin typeface="Arial"/>
                <a:ea typeface="Arial"/>
                <a:cs typeface="Arial"/>
                <a:sym typeface="Arial"/>
              </a:defRPr>
            </a:lvl5pPr>
            <a:lvl6pPr lvl="5" rtl="0">
              <a:buNone/>
              <a:defRPr sz="600">
                <a:solidFill>
                  <a:srgbClr val="A1AAB1"/>
                </a:solidFill>
                <a:latin typeface="Arial"/>
                <a:ea typeface="Arial"/>
                <a:cs typeface="Arial"/>
                <a:sym typeface="Arial"/>
              </a:defRPr>
            </a:lvl6pPr>
            <a:lvl7pPr lvl="6" rtl="0">
              <a:buNone/>
              <a:defRPr sz="600">
                <a:solidFill>
                  <a:srgbClr val="A1AAB1"/>
                </a:solidFill>
                <a:latin typeface="Arial"/>
                <a:ea typeface="Arial"/>
                <a:cs typeface="Arial"/>
                <a:sym typeface="Arial"/>
              </a:defRPr>
            </a:lvl7pPr>
            <a:lvl8pPr lvl="7" rtl="0">
              <a:buNone/>
              <a:defRPr sz="600">
                <a:solidFill>
                  <a:srgbClr val="A1AAB1"/>
                </a:solidFill>
                <a:latin typeface="Arial"/>
                <a:ea typeface="Arial"/>
                <a:cs typeface="Arial"/>
                <a:sym typeface="Arial"/>
              </a:defRPr>
            </a:lvl8pPr>
            <a:lvl9pPr lvl="8" rtl="0">
              <a:buNone/>
              <a:defRPr sz="600">
                <a:solidFill>
                  <a:srgbClr val="A1AAB1"/>
                </a:solidFill>
                <a:latin typeface="Arial"/>
                <a:ea typeface="Arial"/>
                <a:cs typeface="Arial"/>
                <a:sym typeface="Arial"/>
              </a:defRPr>
            </a:lvl9pPr>
          </a:lstStyle>
          <a:p>
            <a:pPr algn="r"/>
            <a:fld id="{00000000-1234-1234-1234-123412341234}" type="slidenum">
              <a:rPr lang="en-GB" smtClean="0"/>
              <a:pPr algn="r"/>
              <a:t>‹#›</a:t>
            </a:fld>
            <a:endParaRPr lang="en-GB" dirty="0"/>
          </a:p>
        </p:txBody>
      </p:sp>
      <p:sp>
        <p:nvSpPr>
          <p:cNvPr id="2" name="Text Placeholder 1">
            <a:extLst>
              <a:ext uri="{FF2B5EF4-FFF2-40B4-BE49-F238E27FC236}">
                <a16:creationId xmlns:a16="http://schemas.microsoft.com/office/drawing/2014/main" id="{80EF8E42-B12B-4C36-8D7D-E4417D90C8AE}"/>
              </a:ext>
            </a:extLst>
          </p:cNvPr>
          <p:cNvSpPr>
            <a:spLocks noGrp="1"/>
          </p:cNvSpPr>
          <p:nvPr>
            <p:ph type="body" idx="1"/>
          </p:nvPr>
        </p:nvSpPr>
        <p:spPr>
          <a:xfrm>
            <a:off x="365760" y="1370013"/>
            <a:ext cx="8412480" cy="3262312"/>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Placeholder 2">
            <a:extLst>
              <a:ext uri="{FF2B5EF4-FFF2-40B4-BE49-F238E27FC236}">
                <a16:creationId xmlns:a16="http://schemas.microsoft.com/office/drawing/2014/main" id="{5B16C2D6-80F3-488E-95B4-48EA7E53CB45}"/>
              </a:ext>
            </a:extLst>
          </p:cNvPr>
          <p:cNvSpPr>
            <a:spLocks noGrp="1"/>
          </p:cNvSpPr>
          <p:nvPr>
            <p:ph type="title"/>
          </p:nvPr>
        </p:nvSpPr>
        <p:spPr>
          <a:xfrm>
            <a:off x="365760" y="548640"/>
            <a:ext cx="7886700" cy="615553"/>
          </a:xfrm>
          <a:prstGeom prst="rect">
            <a:avLst/>
          </a:prstGeom>
        </p:spPr>
        <p:txBody>
          <a:bodyPr vert="horz" wrap="square" lIns="91440" tIns="91440" rIns="91440" bIns="91440" rtlCol="0" anchor="t" anchorCtr="0">
            <a:spAutoFit/>
          </a:bodyPr>
          <a:lstStyle/>
          <a:p>
            <a:r>
              <a:rPr lang="en-US" dirty="0"/>
              <a:t>Click to edit Master title style</a:t>
            </a:r>
            <a:endParaRPr lang="en-GB" dirty="0"/>
          </a:p>
        </p:txBody>
      </p:sp>
      <p:grpSp>
        <p:nvGrpSpPr>
          <p:cNvPr id="8" name="Group 7">
            <a:extLst>
              <a:ext uri="{FF2B5EF4-FFF2-40B4-BE49-F238E27FC236}">
                <a16:creationId xmlns:a16="http://schemas.microsoft.com/office/drawing/2014/main" id="{CDA4C58D-DEC6-4995-915A-4A1CB3A12CEF}"/>
              </a:ext>
            </a:extLst>
          </p:cNvPr>
          <p:cNvGrpSpPr/>
          <p:nvPr userDrawn="1"/>
        </p:nvGrpSpPr>
        <p:grpSpPr>
          <a:xfrm>
            <a:off x="462527" y="443398"/>
            <a:ext cx="440838" cy="34200"/>
            <a:chOff x="462527" y="443398"/>
            <a:chExt cx="440838" cy="34200"/>
          </a:xfrm>
        </p:grpSpPr>
        <p:sp>
          <p:nvSpPr>
            <p:cNvPr id="10" name="Google Shape;17;p2">
              <a:extLst>
                <a:ext uri="{FF2B5EF4-FFF2-40B4-BE49-F238E27FC236}">
                  <a16:creationId xmlns:a16="http://schemas.microsoft.com/office/drawing/2014/main" id="{80F81246-234A-4E34-BB1E-5DFF7B2AF9E1}"/>
                </a:ext>
              </a:extLst>
            </p:cNvPr>
            <p:cNvSpPr/>
            <p:nvPr userDrawn="1"/>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11" name="Google Shape;18;p2">
              <a:extLst>
                <a:ext uri="{FF2B5EF4-FFF2-40B4-BE49-F238E27FC236}">
                  <a16:creationId xmlns:a16="http://schemas.microsoft.com/office/drawing/2014/main" id="{950D4050-2994-4905-A87A-70EFA75CE92A}"/>
                </a:ext>
              </a:extLst>
            </p:cNvPr>
            <p:cNvSpPr/>
            <p:nvPr userDrawn="1"/>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cxnSp>
        <p:nvCxnSpPr>
          <p:cNvPr id="12" name="Straight Connector 11">
            <a:extLst>
              <a:ext uri="{FF2B5EF4-FFF2-40B4-BE49-F238E27FC236}">
                <a16:creationId xmlns:a16="http://schemas.microsoft.com/office/drawing/2014/main" id="{AB01E3A5-9677-4DD7-987A-8D46E63E4C63}"/>
              </a:ext>
            </a:extLst>
          </p:cNvPr>
          <p:cNvCxnSpPr>
            <a:cxnSpLocks/>
          </p:cNvCxnSpPr>
          <p:nvPr userDrawn="1"/>
        </p:nvCxnSpPr>
        <p:spPr>
          <a:xfrm>
            <a:off x="444104" y="4932179"/>
            <a:ext cx="797688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dk2" tx2="lt2" accent1="accent1" accent2="accent2" accent3="accent3" accent4="accent4" accent5="accent5" accent6="accent6" hlink="hlink" folHlink="folHlink"/>
  <p:sldLayoutIdLst>
    <p:sldLayoutId id="2147483809" r:id="rId1"/>
    <p:sldLayoutId id="2147483666" r:id="rId2"/>
    <p:sldLayoutId id="2147483672" r:id="rId3"/>
    <p:sldLayoutId id="2147483668" r:id="rId4"/>
    <p:sldLayoutId id="2147483669" r:id="rId5"/>
    <p:sldLayoutId id="2147483674" r:id="rId6"/>
    <p:sldLayoutId id="2147483678" r:id="rId7"/>
    <p:sldLayoutId id="2147483675" r:id="rId8"/>
    <p:sldLayoutId id="2147483670" r:id="rId9"/>
    <p:sldLayoutId id="2147483673" r:id="rId10"/>
    <p:sldLayoutId id="2147483676" r:id="rId11"/>
    <p:sldLayoutId id="2147483677" r:id="rId12"/>
    <p:sldLayoutId id="2147483680"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4E"/>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28600" marR="0" lvl="0"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mn-lt"/>
          <a:ea typeface="Helvetica" pitchFamily="2" charset="0"/>
          <a:cs typeface="Arial"/>
          <a:sym typeface="Arial"/>
        </a:defRPr>
      </a:lvl1pPr>
      <a:lvl2pPr marL="502920" marR="0" lvl="1"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77240" marR="0" lvl="2"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1051560" marR="0" lvl="3"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1280160" marR="0" lvl="4"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31" userDrawn="1">
          <p15:clr>
            <a:srgbClr val="F26B43"/>
          </p15:clr>
        </p15:guide>
        <p15:guide id="4" pos="5532" userDrawn="1">
          <p15:clr>
            <a:srgbClr val="F26B43"/>
          </p15:clr>
        </p15:guide>
        <p15:guide id="5" pos="2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B13A0FE-9009-4FA0-8443-23D67EC36856}" type="datetimeFigureOut">
              <a:rPr lang="en-US" smtClean="0"/>
              <a:t>12/9/2023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BBD8FD6-870C-4A87-9A24-F78CD5338D19}" type="slidenum">
              <a:rPr lang="en-US" smtClean="0"/>
              <a:t>‹#›</a:t>
            </a:fld>
            <a:endParaRPr lang="en-US" dirty="0"/>
          </a:p>
        </p:txBody>
      </p:sp>
    </p:spTree>
    <p:extLst>
      <p:ext uri="{BB962C8B-B14F-4D97-AF65-F5344CB8AC3E}">
        <p14:creationId xmlns:p14="http://schemas.microsoft.com/office/powerpoint/2010/main" val="4160878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584327C-0F17-4381-A1EA-2B48EAF0C52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D8791B5-8F0A-45DB-91E6-004990C962A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D438D59F-2F0D-4D6F-9642-D6AFE1C5EB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6B51C0-27BD-45CC-B206-76D2C79ECEFD}" type="datetimeFigureOut">
              <a:rPr lang="es-ES" smtClean="0"/>
              <a:t>09/12/2023</a:t>
            </a:fld>
            <a:endParaRPr lang="es-ES"/>
          </a:p>
        </p:txBody>
      </p:sp>
      <p:sp>
        <p:nvSpPr>
          <p:cNvPr id="5" name="Marcador de pie de página 4">
            <a:extLst>
              <a:ext uri="{FF2B5EF4-FFF2-40B4-BE49-F238E27FC236}">
                <a16:creationId xmlns:a16="http://schemas.microsoft.com/office/drawing/2014/main" id="{AF1767B1-964D-4A21-94F9-DF1173F99D6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BEFBD72-99BD-4E64-A349-87B8F0BE786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6564741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chart" Target="../charts/chart1.xml"/><Relationship Id="rId1" Type="http://schemas.openxmlformats.org/officeDocument/2006/relationships/slideLayout" Target="../slideLayouts/slideLayout43.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 Type="http://schemas.openxmlformats.org/officeDocument/2006/relationships/notesSlide" Target="../notesSlides/notesSlide3.xml"/><Relationship Id="rId16" Type="http://schemas.openxmlformats.org/officeDocument/2006/relationships/image" Target="../media/image54.svg"/><Relationship Id="rId1" Type="http://schemas.openxmlformats.org/officeDocument/2006/relationships/slideLayout" Target="../slideLayouts/slideLayout43.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chart" Target="../charts/chart2.xml"/><Relationship Id="rId7"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chart" Target="../charts/chart3.xml"/></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chart" Target="../charts/chart4.xml"/><Relationship Id="rId7" Type="http://schemas.openxmlformats.org/officeDocument/2006/relationships/chart" Target="../charts/chart6.xml"/><Relationship Id="rId12"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chart" Target="../charts/chart5.xml"/><Relationship Id="rId11" Type="http://schemas.openxmlformats.org/officeDocument/2006/relationships/image" Target="../media/image77.svg"/><Relationship Id="rId5" Type="http://schemas.openxmlformats.org/officeDocument/2006/relationships/image" Target="../media/image73.sv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5.svg"/></Relationships>
</file>

<file path=ppt/slides/_rels/slide1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diagramLayout" Target="../diagrams/layout1.xml"/><Relationship Id="rId7" Type="http://schemas.openxmlformats.org/officeDocument/2006/relationships/image" Target="../media/image72.png"/><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5.svg"/><Relationship Id="rId4" Type="http://schemas.openxmlformats.org/officeDocument/2006/relationships/diagramQuickStyle" Target="../diagrams/quickStyle1.xml"/><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notesSlide" Target="../notesSlides/notesSlide7.xml"/><Relationship Id="rId16" Type="http://schemas.openxmlformats.org/officeDocument/2006/relationships/image" Target="../media/image97.svg"/><Relationship Id="rId1" Type="http://schemas.openxmlformats.org/officeDocument/2006/relationships/slideLayout" Target="../slideLayouts/slideLayout43.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5.xml"/><Relationship Id="rId5" Type="http://schemas.openxmlformats.org/officeDocument/2006/relationships/image" Target="../media/image101.png"/><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2" Type="http://schemas.openxmlformats.org/officeDocument/2006/relationships/hyperlink" Target="mailto:ashmedia@fleishman.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6.xml"/><Relationship Id="rId5" Type="http://schemas.openxmlformats.org/officeDocument/2006/relationships/image" Target="../media/image101.png"/><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104.emf"/><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emf"/><Relationship Id="rId12" Type="http://schemas.openxmlformats.org/officeDocument/2006/relationships/image" Target="../media/image108.jpeg"/><Relationship Id="rId2" Type="http://schemas.openxmlformats.org/officeDocument/2006/relationships/image" Target="../media/image98.png"/><Relationship Id="rId1" Type="http://schemas.openxmlformats.org/officeDocument/2006/relationships/slideLayout" Target="../slideLayouts/slideLayout46.xml"/><Relationship Id="rId6" Type="http://schemas.openxmlformats.org/officeDocument/2006/relationships/image" Target="../media/image102.jp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jp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emf"/></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6.xml"/><Relationship Id="rId5" Type="http://schemas.openxmlformats.org/officeDocument/2006/relationships/image" Target="../media/image101.pn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6.xml"/><Relationship Id="rId5" Type="http://schemas.openxmlformats.org/officeDocument/2006/relationships/image" Target="../media/image101.pn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6.xml"/><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6.xml"/><Relationship Id="rId5" Type="http://schemas.openxmlformats.org/officeDocument/2006/relationships/image" Target="../media/image101.pn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png"/><Relationship Id="rId1" Type="http://schemas.openxmlformats.org/officeDocument/2006/relationships/slideLayout" Target="../slideLayouts/slideLayout58.xml"/><Relationship Id="rId4" Type="http://schemas.openxmlformats.org/officeDocument/2006/relationships/image" Target="../media/image114.jpg"/></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6.xml"/><Relationship Id="rId4" Type="http://schemas.openxmlformats.org/officeDocument/2006/relationships/image" Target="../media/image117.png"/></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5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hemeOverride" Target="../theme/themeOverrid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png"/><Relationship Id="rId1" Type="http://schemas.openxmlformats.org/officeDocument/2006/relationships/slideLayout" Target="../slideLayouts/slideLayout57.xml"/><Relationship Id="rId5" Type="http://schemas.openxmlformats.org/officeDocument/2006/relationships/image" Target="../media/image130.png"/><Relationship Id="rId4" Type="http://schemas.openxmlformats.org/officeDocument/2006/relationships/image" Target="../media/image129.png"/></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56.xml"/><Relationship Id="rId6" Type="http://schemas.openxmlformats.org/officeDocument/2006/relationships/image" Target="../media/image135.png"/><Relationship Id="rId5" Type="http://schemas.openxmlformats.org/officeDocument/2006/relationships/image" Target="../media/image134.jpg"/><Relationship Id="rId4" Type="http://schemas.openxmlformats.org/officeDocument/2006/relationships/image" Target="../media/image133.png"/></Relationships>
</file>

<file path=ppt/slides/_rels/slide3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F0476-1966-4CD5-9E2F-6332FDA7F5A3}"/>
              </a:ext>
            </a:extLst>
          </p:cNvPr>
          <p:cNvSpPr>
            <a:spLocks noGrp="1"/>
          </p:cNvSpPr>
          <p:nvPr>
            <p:ph type="ctrTitle"/>
          </p:nvPr>
        </p:nvSpPr>
        <p:spPr/>
        <p:txBody>
          <a:bodyPr anchor="t">
            <a:normAutofit fontScale="90000"/>
          </a:bodyPr>
          <a:lstStyle/>
          <a:p>
            <a:r>
              <a:rPr lang="en-US" dirty="0">
                <a:solidFill>
                  <a:srgbClr val="B62B30"/>
                </a:solidFill>
                <a:ea typeface="Geneva"/>
              </a:rPr>
              <a:t>New Approaches to Old Diseases</a:t>
            </a:r>
            <a:br>
              <a:rPr lang="en-US" dirty="0">
                <a:solidFill>
                  <a:srgbClr val="B62B30"/>
                </a:solidFill>
                <a:ea typeface="Geneva"/>
              </a:rPr>
            </a:br>
            <a:r>
              <a:rPr lang="en-US" dirty="0">
                <a:solidFill>
                  <a:srgbClr val="B62B30"/>
                </a:solidFill>
                <a:ea typeface="Geneva"/>
              </a:rPr>
              <a:t> </a:t>
            </a:r>
            <a:r>
              <a:rPr lang="en-US" dirty="0">
                <a:solidFill>
                  <a:schemeClr val="tx1"/>
                </a:solidFill>
                <a:ea typeface="Geneva"/>
              </a:rPr>
              <a:t>Press Briefing</a:t>
            </a:r>
            <a:endParaRPr lang="en-US" dirty="0">
              <a:solidFill>
                <a:schemeClr val="tx1"/>
              </a:solidFill>
            </a:endParaRPr>
          </a:p>
        </p:txBody>
      </p:sp>
      <p:sp>
        <p:nvSpPr>
          <p:cNvPr id="3" name="Subtitle 2">
            <a:extLst>
              <a:ext uri="{FF2B5EF4-FFF2-40B4-BE49-F238E27FC236}">
                <a16:creationId xmlns:a16="http://schemas.microsoft.com/office/drawing/2014/main" id="{A14E2E2D-F8D7-4ABC-B7EA-A49ECC66B959}"/>
              </a:ext>
            </a:extLst>
          </p:cNvPr>
          <p:cNvSpPr>
            <a:spLocks noGrp="1"/>
          </p:cNvSpPr>
          <p:nvPr>
            <p:ph type="subTitle" idx="1"/>
          </p:nvPr>
        </p:nvSpPr>
        <p:spPr>
          <a:xfrm>
            <a:off x="322729" y="3796242"/>
            <a:ext cx="8498542" cy="805327"/>
          </a:xfrm>
        </p:spPr>
        <p:txBody>
          <a:bodyPr lIns="91440" tIns="45720" rIns="91440" bIns="45720" anchor="t">
            <a:normAutofit/>
          </a:bodyPr>
          <a:lstStyle/>
          <a:p>
            <a:r>
              <a:rPr lang="en-US" dirty="0">
                <a:ea typeface="Geneva"/>
              </a:rPr>
              <a:t>Moderator: Aaron Gerds</a:t>
            </a:r>
            <a:r>
              <a:rPr lang="nb-NO" dirty="0">
                <a:ea typeface="Geneva"/>
              </a:rPr>
              <a:t>, MD, Cleveland Clinic Taussig Cancer Center</a:t>
            </a:r>
          </a:p>
          <a:p>
            <a:r>
              <a:rPr lang="en-US" dirty="0">
                <a:ea typeface="Geneva"/>
              </a:rPr>
              <a:t>Saturday, December 9, 2023: 7:15 a.m. – 8:15 a.m. Pacific time</a:t>
            </a:r>
          </a:p>
          <a:p>
            <a:endParaRPr lang="en-US" dirty="0"/>
          </a:p>
        </p:txBody>
      </p:sp>
      <p:sp>
        <p:nvSpPr>
          <p:cNvPr id="4" name="TextBox 3">
            <a:extLst>
              <a:ext uri="{FF2B5EF4-FFF2-40B4-BE49-F238E27FC236}">
                <a16:creationId xmlns:a16="http://schemas.microsoft.com/office/drawing/2014/main" id="{598B2096-4AF2-1893-1053-2980DF55D15D}"/>
              </a:ext>
            </a:extLst>
          </p:cNvPr>
          <p:cNvSpPr txBox="1"/>
          <p:nvPr/>
        </p:nvSpPr>
        <p:spPr>
          <a:xfrm>
            <a:off x="3488809" y="4797941"/>
            <a:ext cx="53295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C00000"/>
                </a:solidFill>
                <a:latin typeface="Arial"/>
                <a:ea typeface="Geneva"/>
              </a:rPr>
              <a:t>Embargoed until Saturday, Dec. 9, 2023, at 7:15 a.m. Pacific time</a:t>
            </a:r>
            <a:endParaRPr lang="en-US" sz="1400" dirty="0">
              <a:solidFill>
                <a:srgbClr val="C00000"/>
              </a:solidFill>
            </a:endParaRPr>
          </a:p>
        </p:txBody>
      </p:sp>
    </p:spTree>
    <p:extLst>
      <p:ext uri="{BB962C8B-B14F-4D97-AF65-F5344CB8AC3E}">
        <p14:creationId xmlns:p14="http://schemas.microsoft.com/office/powerpoint/2010/main" val="3877846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503A4-6DB2-3948-94AF-84B851FA7E04}"/>
              </a:ext>
            </a:extLst>
          </p:cNvPr>
          <p:cNvSpPr>
            <a:spLocks noGrp="1"/>
          </p:cNvSpPr>
          <p:nvPr>
            <p:ph type="title"/>
          </p:nvPr>
        </p:nvSpPr>
        <p:spPr/>
        <p:txBody>
          <a:bodyPr/>
          <a:lstStyle/>
          <a:p>
            <a:r>
              <a:rPr lang="en-US" dirty="0"/>
              <a:t>Project Team 				    Funding</a:t>
            </a:r>
          </a:p>
        </p:txBody>
      </p:sp>
      <p:sp>
        <p:nvSpPr>
          <p:cNvPr id="3" name="Content Placeholder 2">
            <a:extLst>
              <a:ext uri="{FF2B5EF4-FFF2-40B4-BE49-F238E27FC236}">
                <a16:creationId xmlns:a16="http://schemas.microsoft.com/office/drawing/2014/main" id="{A60606D5-D34B-244C-8857-D24D3E6C56A7}"/>
              </a:ext>
            </a:extLst>
          </p:cNvPr>
          <p:cNvSpPr>
            <a:spLocks noGrp="1"/>
          </p:cNvSpPr>
          <p:nvPr>
            <p:ph idx="1"/>
          </p:nvPr>
        </p:nvSpPr>
        <p:spPr>
          <a:xfrm>
            <a:off x="763088" y="789286"/>
            <a:ext cx="2626738" cy="3771902"/>
          </a:xfrm>
        </p:spPr>
        <p:txBody>
          <a:bodyPr numCol="1">
            <a:noAutofit/>
          </a:bodyPr>
          <a:lstStyle/>
          <a:p>
            <a:pPr marL="3572" indent="0">
              <a:lnSpc>
                <a:spcPct val="110000"/>
              </a:lnSpc>
              <a:spcBef>
                <a:spcPts val="0"/>
              </a:spcBef>
              <a:spcAft>
                <a:spcPts val="0"/>
              </a:spcAft>
              <a:buNone/>
            </a:pPr>
            <a:r>
              <a:rPr lang="en-US" sz="1600" u="sng" dirty="0"/>
              <a:t>Ohio State University</a:t>
            </a:r>
          </a:p>
          <a:p>
            <a:pPr marL="3572" indent="0">
              <a:lnSpc>
                <a:spcPct val="110000"/>
              </a:lnSpc>
              <a:spcBef>
                <a:spcPts val="0"/>
              </a:spcBef>
              <a:spcAft>
                <a:spcPts val="0"/>
              </a:spcAft>
              <a:buNone/>
            </a:pPr>
            <a:r>
              <a:rPr lang="en-US" sz="1600" dirty="0"/>
              <a:t>Andrew Srisuwananukorn</a:t>
            </a:r>
          </a:p>
          <a:p>
            <a:pPr marL="3572" indent="0">
              <a:lnSpc>
                <a:spcPct val="110000"/>
              </a:lnSpc>
              <a:spcBef>
                <a:spcPts val="0"/>
              </a:spcBef>
              <a:spcAft>
                <a:spcPts val="0"/>
              </a:spcAft>
              <a:buNone/>
            </a:pPr>
            <a:endParaRPr lang="en-US" sz="1600" dirty="0"/>
          </a:p>
          <a:p>
            <a:pPr marL="3572" indent="0">
              <a:lnSpc>
                <a:spcPct val="110000"/>
              </a:lnSpc>
              <a:spcBef>
                <a:spcPts val="0"/>
              </a:spcBef>
              <a:spcAft>
                <a:spcPts val="0"/>
              </a:spcAft>
              <a:buNone/>
            </a:pPr>
            <a:r>
              <a:rPr lang="en-US" sz="1600" u="sng" dirty="0"/>
              <a:t>Icahn School of Medicine at Mount Sinai</a:t>
            </a:r>
          </a:p>
          <a:p>
            <a:pPr marL="3572" indent="0">
              <a:lnSpc>
                <a:spcPct val="110000"/>
              </a:lnSpc>
              <a:spcBef>
                <a:spcPts val="0"/>
              </a:spcBef>
              <a:spcAft>
                <a:spcPts val="0"/>
              </a:spcAft>
              <a:buNone/>
            </a:pPr>
            <a:r>
              <a:rPr lang="en-US" sz="1600" dirty="0"/>
              <a:t>Ronald Hoffman</a:t>
            </a:r>
            <a:endParaRPr lang="en-US" sz="1600" u="sng" dirty="0"/>
          </a:p>
          <a:p>
            <a:pPr marL="3572" indent="0">
              <a:lnSpc>
                <a:spcPct val="110000"/>
              </a:lnSpc>
              <a:spcBef>
                <a:spcPts val="0"/>
              </a:spcBef>
              <a:spcAft>
                <a:spcPts val="0"/>
              </a:spcAft>
              <a:buNone/>
            </a:pPr>
            <a:r>
              <a:rPr lang="en-US" sz="1600" dirty="0"/>
              <a:t>Douglas Tremblay</a:t>
            </a:r>
          </a:p>
          <a:p>
            <a:pPr marL="3572" indent="0">
              <a:lnSpc>
                <a:spcPct val="110000"/>
              </a:lnSpc>
              <a:spcBef>
                <a:spcPts val="0"/>
              </a:spcBef>
              <a:spcAft>
                <a:spcPts val="0"/>
              </a:spcAft>
              <a:buNone/>
            </a:pPr>
            <a:endParaRPr lang="en-US" sz="1600" dirty="0"/>
          </a:p>
          <a:p>
            <a:pPr marL="3572" indent="0">
              <a:lnSpc>
                <a:spcPct val="110000"/>
              </a:lnSpc>
              <a:spcBef>
                <a:spcPts val="0"/>
              </a:spcBef>
              <a:spcAft>
                <a:spcPts val="0"/>
              </a:spcAft>
              <a:buNone/>
            </a:pPr>
            <a:r>
              <a:rPr lang="en-US" sz="1600" u="sng" dirty="0"/>
              <a:t>University of Florence</a:t>
            </a:r>
          </a:p>
          <a:p>
            <a:pPr marL="3572" indent="0">
              <a:lnSpc>
                <a:spcPct val="110000"/>
              </a:lnSpc>
              <a:spcBef>
                <a:spcPts val="0"/>
              </a:spcBef>
              <a:spcAft>
                <a:spcPts val="0"/>
              </a:spcAft>
              <a:buNone/>
            </a:pPr>
            <a:r>
              <a:rPr lang="en-US" sz="1600" dirty="0"/>
              <a:t>Alessandro </a:t>
            </a:r>
            <a:r>
              <a:rPr lang="en-US" sz="1600" dirty="0" err="1"/>
              <a:t>Vannucchi</a:t>
            </a:r>
            <a:endParaRPr lang="en-US" sz="1600" dirty="0"/>
          </a:p>
          <a:p>
            <a:pPr marL="3572" indent="0">
              <a:lnSpc>
                <a:spcPct val="110000"/>
              </a:lnSpc>
              <a:spcBef>
                <a:spcPts val="0"/>
              </a:spcBef>
              <a:spcAft>
                <a:spcPts val="0"/>
              </a:spcAft>
              <a:buNone/>
            </a:pPr>
            <a:r>
              <a:rPr lang="en-US" sz="1600" dirty="0"/>
              <a:t>Giuseppe </a:t>
            </a:r>
            <a:r>
              <a:rPr lang="en-US" sz="1600" dirty="0" err="1"/>
              <a:t>Loscocco</a:t>
            </a:r>
            <a:endParaRPr lang="en-US" sz="1600" dirty="0"/>
          </a:p>
          <a:p>
            <a:pPr marL="3572" indent="0">
              <a:lnSpc>
                <a:spcPct val="110000"/>
              </a:lnSpc>
              <a:spcBef>
                <a:spcPts val="0"/>
              </a:spcBef>
              <a:spcAft>
                <a:spcPts val="0"/>
              </a:spcAft>
              <a:buNone/>
            </a:pPr>
            <a:r>
              <a:rPr lang="en-US" sz="1600" dirty="0"/>
              <a:t>Raffaella Santi</a:t>
            </a:r>
          </a:p>
          <a:p>
            <a:pPr marL="3572" indent="0">
              <a:lnSpc>
                <a:spcPct val="110000"/>
              </a:lnSpc>
              <a:spcBef>
                <a:spcPts val="0"/>
              </a:spcBef>
              <a:spcAft>
                <a:spcPts val="0"/>
              </a:spcAft>
              <a:buNone/>
            </a:pPr>
            <a:r>
              <a:rPr lang="en-US" sz="1600" dirty="0"/>
              <a:t>Paola Guglielmelli</a:t>
            </a:r>
          </a:p>
          <a:p>
            <a:pPr marL="3572" indent="0">
              <a:lnSpc>
                <a:spcPct val="110000"/>
              </a:lnSpc>
              <a:spcBef>
                <a:spcPts val="0"/>
              </a:spcBef>
              <a:spcAft>
                <a:spcPts val="0"/>
              </a:spcAft>
              <a:buNone/>
            </a:pPr>
            <a:endParaRPr lang="en-US" sz="1600" dirty="0"/>
          </a:p>
          <a:p>
            <a:pPr marL="690563" indent="0">
              <a:lnSpc>
                <a:spcPct val="110000"/>
              </a:lnSpc>
              <a:spcBef>
                <a:spcPts val="0"/>
              </a:spcBef>
              <a:spcAft>
                <a:spcPts val="0"/>
              </a:spcAft>
              <a:buNone/>
            </a:pPr>
            <a:endParaRPr lang="en-US" sz="1600" u="sng" dirty="0"/>
          </a:p>
          <a:p>
            <a:pPr marL="690563" indent="0">
              <a:lnSpc>
                <a:spcPct val="110000"/>
              </a:lnSpc>
              <a:spcBef>
                <a:spcPts val="0"/>
              </a:spcBef>
              <a:spcAft>
                <a:spcPts val="0"/>
              </a:spcAft>
              <a:buNone/>
            </a:pPr>
            <a:endParaRPr lang="en-US" sz="1600" u="sng" dirty="0"/>
          </a:p>
          <a:p>
            <a:pPr marL="690563" indent="0">
              <a:lnSpc>
                <a:spcPct val="110000"/>
              </a:lnSpc>
              <a:spcBef>
                <a:spcPts val="0"/>
              </a:spcBef>
              <a:spcAft>
                <a:spcPts val="0"/>
              </a:spcAft>
              <a:buNone/>
            </a:pPr>
            <a:endParaRPr lang="en-US" sz="1600" u="sng" dirty="0"/>
          </a:p>
          <a:p>
            <a:pPr marL="690563" indent="0">
              <a:lnSpc>
                <a:spcPct val="110000"/>
              </a:lnSpc>
              <a:spcBef>
                <a:spcPts val="0"/>
              </a:spcBef>
              <a:spcAft>
                <a:spcPts val="0"/>
              </a:spcAft>
              <a:buNone/>
            </a:pPr>
            <a:endParaRPr lang="en-US" sz="1600" u="sng" dirty="0"/>
          </a:p>
          <a:p>
            <a:pPr>
              <a:lnSpc>
                <a:spcPct val="110000"/>
              </a:lnSpc>
              <a:spcBef>
                <a:spcPts val="0"/>
              </a:spcBef>
              <a:spcAft>
                <a:spcPts val="0"/>
              </a:spcAft>
            </a:pPr>
            <a:endParaRPr lang="en-US" sz="1600" dirty="0"/>
          </a:p>
        </p:txBody>
      </p:sp>
      <p:sp>
        <p:nvSpPr>
          <p:cNvPr id="5" name="Slide Number Placeholder 4">
            <a:extLst>
              <a:ext uri="{FF2B5EF4-FFF2-40B4-BE49-F238E27FC236}">
                <a16:creationId xmlns:a16="http://schemas.microsoft.com/office/drawing/2014/main" id="{5DFAEBC0-D805-C948-9B57-53D394134ACF}"/>
              </a:ext>
            </a:extLst>
          </p:cNvPr>
          <p:cNvSpPr>
            <a:spLocks noGrp="1"/>
          </p:cNvSpPr>
          <p:nvPr>
            <p:ph type="sldNum" sz="quarter" idx="12"/>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470496-488A-4BE5-86BB-E1915DB05013}" type="slidenum">
              <a:rPr lang="en-US" smtClean="0"/>
              <a:pPr/>
              <a:t>10</a:t>
            </a:fld>
            <a:endParaRPr lang="en-US" dirty="0"/>
          </a:p>
        </p:txBody>
      </p:sp>
      <p:pic>
        <p:nvPicPr>
          <p:cNvPr id="4" name="Picture 4" descr="Young Investigator Award | ASCO">
            <a:extLst>
              <a:ext uri="{FF2B5EF4-FFF2-40B4-BE49-F238E27FC236}">
                <a16:creationId xmlns:a16="http://schemas.microsoft.com/office/drawing/2014/main" id="{53C85278-4322-3A3B-8846-C1FDD50911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90071" y="1864360"/>
            <a:ext cx="1587141" cy="9734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47C8C1E-403C-9FEB-2B3D-57D31FC63D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6175" y="789286"/>
            <a:ext cx="2370667" cy="5120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U Dresden in Germany : Reviews &amp; Rankings | Student Reviews &amp; University  Rankings EDUopinions">
            <a:extLst>
              <a:ext uri="{FF2B5EF4-FFF2-40B4-BE49-F238E27FC236}">
                <a16:creationId xmlns:a16="http://schemas.microsoft.com/office/drawing/2014/main" id="{2425F39D-C822-5914-F304-439CB748D58F}"/>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604528" y="3380263"/>
            <a:ext cx="1724903" cy="50017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551A6CF-7BCE-64FC-3318-F686F8176B61}"/>
              </a:ext>
            </a:extLst>
          </p:cNvPr>
          <p:cNvSpPr txBox="1"/>
          <p:nvPr/>
        </p:nvSpPr>
        <p:spPr>
          <a:xfrm>
            <a:off x="6039094" y="1223231"/>
            <a:ext cx="2862592" cy="584775"/>
          </a:xfrm>
          <a:prstGeom prst="rect">
            <a:avLst/>
          </a:prstGeom>
          <a:noFill/>
        </p:spPr>
        <p:txBody>
          <a:bodyPr wrap="square">
            <a:spAutoFit/>
          </a:bodyPr>
          <a:lstStyle/>
          <a:p>
            <a:pPr algn="ctr">
              <a:spcBef>
                <a:spcPts val="0"/>
              </a:spcBef>
              <a:spcAft>
                <a:spcPts val="0"/>
              </a:spcAft>
            </a:pPr>
            <a:r>
              <a:rPr lang="en-US" sz="1600" dirty="0">
                <a:latin typeface="Arial" panose="020B0604020202020204" pitchFamily="34" charset="0"/>
                <a:cs typeface="Arial" panose="020B0604020202020204" pitchFamily="34" charset="0"/>
              </a:rPr>
              <a:t>2022 Paul Carbone, MD Fellowship Award</a:t>
            </a:r>
          </a:p>
        </p:txBody>
      </p:sp>
      <p:sp>
        <p:nvSpPr>
          <p:cNvPr id="21" name="TextBox 20">
            <a:extLst>
              <a:ext uri="{FF2B5EF4-FFF2-40B4-BE49-F238E27FC236}">
                <a16:creationId xmlns:a16="http://schemas.microsoft.com/office/drawing/2014/main" id="{8D956000-9F62-75D8-F7BA-F2F60B6C7616}"/>
              </a:ext>
            </a:extLst>
          </p:cNvPr>
          <p:cNvSpPr txBox="1"/>
          <p:nvPr/>
        </p:nvSpPr>
        <p:spPr>
          <a:xfrm>
            <a:off x="6427019" y="2638893"/>
            <a:ext cx="2086739" cy="830997"/>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2023 Young </a:t>
            </a:r>
          </a:p>
          <a:p>
            <a:pPr algn="ctr"/>
            <a:r>
              <a:rPr lang="en-US" sz="1600" dirty="0">
                <a:latin typeface="Arial" panose="020B0604020202020204" pitchFamily="34" charset="0"/>
                <a:cs typeface="Arial" panose="020B0604020202020204" pitchFamily="34" charset="0"/>
              </a:rPr>
              <a:t>Investigator Award</a:t>
            </a:r>
          </a:p>
          <a:p>
            <a:pPr lvl="1" algn="ctr">
              <a:spcBef>
                <a:spcPts val="0"/>
              </a:spcBef>
              <a:spcAft>
                <a:spcPts val="0"/>
              </a:spcAft>
            </a:pPr>
            <a:endParaRPr lang="en-US" sz="16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A554BEE-94D1-4E4C-E46C-6239830281D5}"/>
              </a:ext>
            </a:extLst>
          </p:cNvPr>
          <p:cNvSpPr txBox="1"/>
          <p:nvPr/>
        </p:nvSpPr>
        <p:spPr>
          <a:xfrm>
            <a:off x="6165259" y="3863793"/>
            <a:ext cx="2610260" cy="584775"/>
          </a:xfrm>
          <a:prstGeom prst="rect">
            <a:avLst/>
          </a:prstGeom>
          <a:noFill/>
        </p:spPr>
        <p:txBody>
          <a:bodyPr wrap="square">
            <a:spAutoFit/>
          </a:bodyPr>
          <a:lstStyle/>
          <a:p>
            <a:pPr algn="ctr">
              <a:spcBef>
                <a:spcPts val="0"/>
              </a:spcBef>
              <a:spcAft>
                <a:spcPts val="0"/>
              </a:spcAft>
            </a:pPr>
            <a:r>
              <a:rPr lang="en-US" sz="1600" dirty="0">
                <a:latin typeface="Arial" panose="020B0604020202020204" pitchFamily="34" charset="0"/>
                <a:cs typeface="Arial" panose="020B0604020202020204" pitchFamily="34" charset="0"/>
              </a:rPr>
              <a:t>Mildred Early Career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Research Fellow</a:t>
            </a:r>
          </a:p>
        </p:txBody>
      </p:sp>
      <p:pic>
        <p:nvPicPr>
          <p:cNvPr id="2052" name="Picture 4" descr="Partnerships - Harris Search Associates">
            <a:extLst>
              <a:ext uri="{FF2B5EF4-FFF2-40B4-BE49-F238E27FC236}">
                <a16:creationId xmlns:a16="http://schemas.microsoft.com/office/drawing/2014/main" id="{AD20EEA0-56EA-F198-B8C4-0EC19114AE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7010" r="89000"/>
          <a:stretch/>
        </p:blipFill>
        <p:spPr bwMode="auto">
          <a:xfrm>
            <a:off x="288475" y="842727"/>
            <a:ext cx="365760" cy="4985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versity of Florence - Wikipedia">
            <a:extLst>
              <a:ext uri="{FF2B5EF4-FFF2-40B4-BE49-F238E27FC236}">
                <a16:creationId xmlns:a16="http://schemas.microsoft.com/office/drawing/2014/main" id="{373CC969-06C0-A88B-6F1C-E3EA288B3A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084" y="3043423"/>
            <a:ext cx="671914" cy="73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offitt Cancer Center - Tampa Bay Economic Development Council">
            <a:extLst>
              <a:ext uri="{FF2B5EF4-FFF2-40B4-BE49-F238E27FC236}">
                <a16:creationId xmlns:a16="http://schemas.microsoft.com/office/drawing/2014/main" id="{CB9E596C-C874-A698-7B94-CDC8008C88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385" t="22562" r="31903" b="45797"/>
          <a:stretch/>
        </p:blipFill>
        <p:spPr bwMode="auto">
          <a:xfrm>
            <a:off x="3220222" y="882483"/>
            <a:ext cx="610343"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partment of Medicine at the Icahn School of Medicine at Mount Sinai | New  York NY | Facebook">
            <a:extLst>
              <a:ext uri="{FF2B5EF4-FFF2-40B4-BE49-F238E27FC236}">
                <a16:creationId xmlns:a16="http://schemas.microsoft.com/office/drawing/2014/main" id="{4280AEC2-448C-399E-DD5A-43F5582F75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863" t="16634" r="27779" b="44418"/>
          <a:stretch/>
        </p:blipFill>
        <p:spPr bwMode="auto">
          <a:xfrm>
            <a:off x="115397" y="1714409"/>
            <a:ext cx="673355" cy="4867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Chicago Cancer Research Foundation (@UCCRF) / X">
            <a:extLst>
              <a:ext uri="{FF2B5EF4-FFF2-40B4-BE49-F238E27FC236}">
                <a16:creationId xmlns:a16="http://schemas.microsoft.com/office/drawing/2014/main" id="{BE0121A5-A0E2-38D5-CC12-5DE63C98EDB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637" t="14912" r="18637" b="10837"/>
          <a:stretch/>
        </p:blipFill>
        <p:spPr bwMode="auto">
          <a:xfrm>
            <a:off x="3277791" y="2528630"/>
            <a:ext cx="520594" cy="6162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A4CB15F-B42D-A0AB-E1DA-C17FB94E095E}"/>
              </a:ext>
            </a:extLst>
          </p:cNvPr>
          <p:cNvSpPr txBox="1"/>
          <p:nvPr/>
        </p:nvSpPr>
        <p:spPr>
          <a:xfrm>
            <a:off x="3758595" y="789286"/>
            <a:ext cx="2370667" cy="3592265"/>
          </a:xfrm>
          <a:prstGeom prst="rect">
            <a:avLst/>
          </a:prstGeom>
          <a:noFill/>
        </p:spPr>
        <p:txBody>
          <a:bodyPr wrap="square">
            <a:spAutoFit/>
          </a:bodyPr>
          <a:lstStyle/>
          <a:p>
            <a:pPr marL="7938">
              <a:lnSpc>
                <a:spcPct val="110000"/>
              </a:lnSpc>
              <a:spcBef>
                <a:spcPts val="0"/>
              </a:spcBef>
              <a:spcAft>
                <a:spcPts val="0"/>
              </a:spcAft>
              <a:buNone/>
            </a:pPr>
            <a:r>
              <a:rPr lang="en-US" sz="1600" u="sng" dirty="0"/>
              <a:t>Moffitt Comprehensive </a:t>
            </a:r>
          </a:p>
          <a:p>
            <a:pPr marL="7938">
              <a:lnSpc>
                <a:spcPct val="110000"/>
              </a:lnSpc>
              <a:spcBef>
                <a:spcPts val="0"/>
              </a:spcBef>
              <a:spcAft>
                <a:spcPts val="0"/>
              </a:spcAft>
              <a:buNone/>
            </a:pPr>
            <a:r>
              <a:rPr lang="en-US" sz="1600" u="sng" dirty="0"/>
              <a:t>Cancer Center</a:t>
            </a:r>
          </a:p>
          <a:p>
            <a:pPr marL="7938">
              <a:lnSpc>
                <a:spcPct val="110000"/>
              </a:lnSpc>
              <a:spcBef>
                <a:spcPts val="0"/>
              </a:spcBef>
              <a:spcAft>
                <a:spcPts val="0"/>
              </a:spcAft>
              <a:buNone/>
            </a:pPr>
            <a:r>
              <a:rPr lang="en-US" sz="1600" dirty="0"/>
              <a:t>Andrew Kuykendall</a:t>
            </a:r>
          </a:p>
          <a:p>
            <a:pPr marL="7938">
              <a:lnSpc>
                <a:spcPct val="110000"/>
              </a:lnSpc>
              <a:spcBef>
                <a:spcPts val="0"/>
              </a:spcBef>
              <a:spcAft>
                <a:spcPts val="0"/>
              </a:spcAft>
              <a:buNone/>
            </a:pPr>
            <a:r>
              <a:rPr lang="en-US" sz="1600" dirty="0"/>
              <a:t>Ling Zhang</a:t>
            </a:r>
          </a:p>
          <a:p>
            <a:pPr marL="7938">
              <a:lnSpc>
                <a:spcPct val="110000"/>
              </a:lnSpc>
              <a:spcBef>
                <a:spcPts val="0"/>
              </a:spcBef>
              <a:spcAft>
                <a:spcPts val="0"/>
              </a:spcAft>
              <a:buNone/>
            </a:pPr>
            <a:r>
              <a:rPr lang="en-US" sz="1600" dirty="0" err="1"/>
              <a:t>Avani</a:t>
            </a:r>
            <a:r>
              <a:rPr lang="en-US" sz="1600" dirty="0"/>
              <a:t> Singh</a:t>
            </a:r>
          </a:p>
          <a:p>
            <a:pPr marL="7938">
              <a:lnSpc>
                <a:spcPct val="110000"/>
              </a:lnSpc>
              <a:spcBef>
                <a:spcPts val="0"/>
              </a:spcBef>
              <a:spcAft>
                <a:spcPts val="0"/>
              </a:spcAft>
              <a:buNone/>
            </a:pPr>
            <a:endParaRPr lang="en-US" sz="1600" dirty="0"/>
          </a:p>
          <a:p>
            <a:pPr marL="7938">
              <a:lnSpc>
                <a:spcPct val="110000"/>
              </a:lnSpc>
              <a:spcBef>
                <a:spcPts val="0"/>
              </a:spcBef>
              <a:spcAft>
                <a:spcPts val="0"/>
              </a:spcAft>
              <a:buNone/>
            </a:pPr>
            <a:r>
              <a:rPr lang="en-US" sz="1600" u="sng" dirty="0"/>
              <a:t>University of Chicago</a:t>
            </a:r>
          </a:p>
          <a:p>
            <a:pPr marL="7938">
              <a:lnSpc>
                <a:spcPct val="110000"/>
              </a:lnSpc>
              <a:spcBef>
                <a:spcPts val="0"/>
              </a:spcBef>
              <a:spcAft>
                <a:spcPts val="0"/>
              </a:spcAft>
              <a:buNone/>
            </a:pPr>
            <a:r>
              <a:rPr lang="en-US" sz="1600" dirty="0"/>
              <a:t>Alexander Pearson</a:t>
            </a:r>
          </a:p>
          <a:p>
            <a:pPr marL="7938">
              <a:lnSpc>
                <a:spcPct val="110000"/>
              </a:lnSpc>
              <a:spcBef>
                <a:spcPts val="0"/>
              </a:spcBef>
              <a:spcAft>
                <a:spcPts val="0"/>
              </a:spcAft>
              <a:buNone/>
            </a:pPr>
            <a:r>
              <a:rPr lang="en-US" sz="1600" dirty="0"/>
              <a:t>James Dolezal</a:t>
            </a:r>
          </a:p>
          <a:p>
            <a:pPr marL="7938">
              <a:lnSpc>
                <a:spcPct val="110000"/>
              </a:lnSpc>
              <a:spcBef>
                <a:spcPts val="0"/>
              </a:spcBef>
              <a:spcAft>
                <a:spcPts val="0"/>
              </a:spcAft>
              <a:buNone/>
            </a:pPr>
            <a:endParaRPr lang="en-US" sz="1600" dirty="0"/>
          </a:p>
          <a:p>
            <a:pPr marL="7938">
              <a:lnSpc>
                <a:spcPct val="110000"/>
              </a:lnSpc>
              <a:spcBef>
                <a:spcPts val="0"/>
              </a:spcBef>
              <a:spcAft>
                <a:spcPts val="0"/>
              </a:spcAft>
              <a:buNone/>
            </a:pPr>
            <a:r>
              <a:rPr lang="en-US" sz="1600" u="sng" dirty="0"/>
              <a:t>Sonic Healthcare USA</a:t>
            </a:r>
          </a:p>
          <a:p>
            <a:pPr marL="7938">
              <a:lnSpc>
                <a:spcPct val="110000"/>
              </a:lnSpc>
              <a:spcBef>
                <a:spcPts val="0"/>
              </a:spcBef>
              <a:spcAft>
                <a:spcPts val="0"/>
              </a:spcAft>
              <a:buNone/>
            </a:pPr>
            <a:r>
              <a:rPr lang="en-US" sz="1600" dirty="0"/>
              <a:t>Mohamed Salama</a:t>
            </a:r>
          </a:p>
          <a:p>
            <a:pPr marL="7938">
              <a:lnSpc>
                <a:spcPct val="110000"/>
              </a:lnSpc>
              <a:spcBef>
                <a:spcPts val="0"/>
              </a:spcBef>
              <a:spcAft>
                <a:spcPts val="0"/>
              </a:spcAft>
            </a:pPr>
            <a:endParaRPr lang="en-US" sz="1600" dirty="0"/>
          </a:p>
        </p:txBody>
      </p:sp>
      <p:sp>
        <p:nvSpPr>
          <p:cNvPr id="6" name="TextBox 5">
            <a:extLst>
              <a:ext uri="{FF2B5EF4-FFF2-40B4-BE49-F238E27FC236}">
                <a16:creationId xmlns:a16="http://schemas.microsoft.com/office/drawing/2014/main" id="{5D5E718E-65F9-8328-FF03-8D994CC5BC23}"/>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419475155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8C062-4D81-7A4F-A6D9-1D5EFB93D907}"/>
              </a:ext>
            </a:extLst>
          </p:cNvPr>
          <p:cNvSpPr>
            <a:spLocks noGrp="1"/>
          </p:cNvSpPr>
          <p:nvPr>
            <p:ph type="title"/>
          </p:nvPr>
        </p:nvSpPr>
        <p:spPr>
          <a:xfrm>
            <a:off x="373134" y="2083442"/>
            <a:ext cx="8045542" cy="615553"/>
          </a:xfrm>
        </p:spPr>
        <p:txBody>
          <a:bodyPr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effectLst/>
                <a:ea typeface="Calibri" panose="020F0502020204030204" pitchFamily="34" charset="0"/>
              </a:rPr>
              <a:t>Understanding the Experiences of Patients with Sickle Cell Disease and Their Caregivers by Social Media Listening in the UK</a:t>
            </a:r>
            <a:endParaRPr lang="en-US" dirty="0">
              <a:solidFill>
                <a:schemeClr val="bg1"/>
              </a:solidFill>
            </a:endParaRPr>
          </a:p>
        </p:txBody>
      </p:sp>
      <p:sp>
        <p:nvSpPr>
          <p:cNvPr id="5" name="Title 3">
            <a:extLst>
              <a:ext uri="{FF2B5EF4-FFF2-40B4-BE49-F238E27FC236}">
                <a16:creationId xmlns:a16="http://schemas.microsoft.com/office/drawing/2014/main" id="{BC5E7512-E2D2-47D0-B460-89939D8B9F10}"/>
              </a:ext>
            </a:extLst>
          </p:cNvPr>
          <p:cNvSpPr txBox="1">
            <a:spLocks/>
          </p:cNvSpPr>
          <p:nvPr/>
        </p:nvSpPr>
        <p:spPr>
          <a:xfrm>
            <a:off x="373134" y="3563693"/>
            <a:ext cx="7342116" cy="538289"/>
          </a:xfrm>
          <a:prstGeom prst="rect">
            <a:avLst/>
          </a:prstGeom>
        </p:spPr>
        <p:txBody>
          <a:bodyPr vert="horz" wrap="square" lIns="68580" tIns="68580" rIns="68580" bIns="6858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nSpc>
                <a:spcPct val="115000"/>
              </a:lnSpc>
            </a:pPr>
            <a:r>
              <a:rPr lang="en-US" sz="1050" baseline="30000" dirty="0">
                <a:solidFill>
                  <a:schemeClr val="bg1"/>
                </a:solidFill>
                <a:effectLst/>
                <a:ea typeface="Times New Roman" panose="02020603050405020304" pitchFamily="18" charset="0"/>
              </a:rPr>
              <a:t>1</a:t>
            </a:r>
            <a:r>
              <a:rPr lang="en-US" sz="1050" dirty="0">
                <a:solidFill>
                  <a:schemeClr val="bg1"/>
                </a:solidFill>
                <a:effectLst/>
                <a:ea typeface="Times New Roman" panose="02020603050405020304" pitchFamily="18" charset="0"/>
              </a:rPr>
              <a:t>Pfizer Ltd, Tadworth, UK; </a:t>
            </a:r>
            <a:r>
              <a:rPr lang="en-US" sz="1050" baseline="30000" dirty="0">
                <a:solidFill>
                  <a:schemeClr val="bg1"/>
                </a:solidFill>
                <a:effectLst/>
                <a:ea typeface="Times New Roman" panose="02020603050405020304" pitchFamily="18" charset="0"/>
              </a:rPr>
              <a:t>2</a:t>
            </a:r>
            <a:r>
              <a:rPr lang="en-US" sz="1050" dirty="0">
                <a:solidFill>
                  <a:schemeClr val="bg1"/>
                </a:solidFill>
                <a:effectLst/>
                <a:ea typeface="Times New Roman" panose="02020603050405020304" pitchFamily="18" charset="0"/>
              </a:rPr>
              <a:t>Sanius Health, London, UK; </a:t>
            </a:r>
            <a:r>
              <a:rPr lang="en-US" sz="1050" baseline="30000" dirty="0">
                <a:solidFill>
                  <a:schemeClr val="bg1"/>
                </a:solidFill>
                <a:effectLst/>
                <a:ea typeface="Times New Roman" panose="02020603050405020304" pitchFamily="18" charset="0"/>
              </a:rPr>
              <a:t>3</a:t>
            </a:r>
            <a:r>
              <a:rPr lang="en-US" sz="1050" dirty="0">
                <a:solidFill>
                  <a:schemeClr val="bg1"/>
                </a:solidFill>
                <a:effectLst/>
                <a:ea typeface="Times New Roman" panose="02020603050405020304" pitchFamily="18" charset="0"/>
              </a:rPr>
              <a:t>Lumanity, London, UK </a:t>
            </a:r>
          </a:p>
        </p:txBody>
      </p:sp>
      <p:sp>
        <p:nvSpPr>
          <p:cNvPr id="6" name="Title 3">
            <a:extLst>
              <a:ext uri="{FF2B5EF4-FFF2-40B4-BE49-F238E27FC236}">
                <a16:creationId xmlns:a16="http://schemas.microsoft.com/office/drawing/2014/main" id="{0A0D2B17-7BF3-45A8-AEC0-73CB1C5200C6}"/>
              </a:ext>
            </a:extLst>
          </p:cNvPr>
          <p:cNvSpPr txBox="1">
            <a:spLocks/>
          </p:cNvSpPr>
          <p:nvPr/>
        </p:nvSpPr>
        <p:spPr>
          <a:xfrm>
            <a:off x="373134" y="2903395"/>
            <a:ext cx="7750712" cy="660298"/>
          </a:xfrm>
          <a:prstGeom prst="rect">
            <a:avLst/>
          </a:prstGeom>
        </p:spPr>
        <p:txBody>
          <a:bodyPr vert="horz" wrap="square" lIns="68580" tIns="68580" rIns="68580" bIns="6858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nSpc>
                <a:spcPct val="115000"/>
              </a:lnSpc>
              <a:spcBef>
                <a:spcPts val="0"/>
              </a:spcBef>
              <a:spcAft>
                <a:spcPts val="0"/>
              </a:spcAft>
            </a:pPr>
            <a:r>
              <a:rPr lang="en-US" sz="1200" u="sng" dirty="0">
                <a:solidFill>
                  <a:schemeClr val="bg1"/>
                </a:solidFill>
                <a:effectLst/>
                <a:latin typeface="Arial" panose="020B0604020202020204" pitchFamily="34" charset="0"/>
                <a:ea typeface="Times New Roman" panose="02020603050405020304" pitchFamily="18" charset="0"/>
              </a:rPr>
              <a:t>Oliver Shastri, BSc (Hons), MBBS, MRCS</a:t>
            </a:r>
            <a:r>
              <a:rPr lang="en-US" sz="1200" baseline="30000" dirty="0">
                <a:solidFill>
                  <a:schemeClr val="bg1"/>
                </a:solidFill>
                <a:effectLst/>
                <a:latin typeface="Arial" panose="020B0604020202020204" pitchFamily="34" charset="0"/>
                <a:ea typeface="Times New Roman" panose="02020603050405020304" pitchFamily="18" charset="0"/>
              </a:rPr>
              <a:t>1</a:t>
            </a:r>
            <a:r>
              <a:rPr lang="en-US" sz="1200" dirty="0">
                <a:solidFill>
                  <a:schemeClr val="bg1"/>
                </a:solidFill>
                <a:latin typeface="Arial" panose="020B0604020202020204" pitchFamily="34" charset="0"/>
                <a:ea typeface="Times New Roman" panose="02020603050405020304" pitchFamily="18" charset="0"/>
              </a:rPr>
              <a:t>;</a:t>
            </a:r>
            <a:r>
              <a:rPr lang="en-US" sz="1200" dirty="0">
                <a:solidFill>
                  <a:schemeClr val="bg1"/>
                </a:solidFill>
                <a:effectLst/>
                <a:latin typeface="Arial" panose="020B0604020202020204" pitchFamily="34" charset="0"/>
                <a:ea typeface="Times New Roman" panose="02020603050405020304" pitchFamily="18" charset="0"/>
              </a:rPr>
              <a:t> Orlando Agrippa, MBA</a:t>
            </a:r>
            <a:r>
              <a:rPr lang="en-US" sz="1200" baseline="30000" dirty="0">
                <a:solidFill>
                  <a:schemeClr val="bg1"/>
                </a:solidFill>
                <a:effectLst/>
                <a:latin typeface="Arial" panose="020B0604020202020204" pitchFamily="34" charset="0"/>
                <a:ea typeface="Times New Roman" panose="02020603050405020304" pitchFamily="18" charset="0"/>
              </a:rPr>
              <a:t>2</a:t>
            </a:r>
            <a:r>
              <a:rPr lang="en-US" sz="1200" dirty="0">
                <a:solidFill>
                  <a:schemeClr val="bg1"/>
                </a:solidFill>
                <a:effectLst/>
                <a:latin typeface="Arial" panose="020B0604020202020204" pitchFamily="34" charset="0"/>
                <a:ea typeface="Times New Roman" panose="02020603050405020304" pitchFamily="18" charset="0"/>
              </a:rPr>
              <a:t>; Laura Galimam,</a:t>
            </a:r>
            <a:r>
              <a:rPr lang="en-US" sz="1200" dirty="0">
                <a:solidFill>
                  <a:schemeClr val="bg1"/>
                </a:solidFill>
                <a:latin typeface="Arial" panose="020B0604020202020204" pitchFamily="34" charset="0"/>
                <a:ea typeface="Times New Roman" panose="02020603050405020304" pitchFamily="18" charset="0"/>
              </a:rPr>
              <a:t> MSc</a:t>
            </a:r>
            <a:r>
              <a:rPr lang="en-US" sz="1200" baseline="30000" dirty="0">
                <a:solidFill>
                  <a:schemeClr val="bg1"/>
                </a:solidFill>
                <a:effectLst/>
                <a:latin typeface="Arial" panose="020B0604020202020204" pitchFamily="34" charset="0"/>
                <a:ea typeface="Times New Roman" panose="02020603050405020304" pitchFamily="18" charset="0"/>
              </a:rPr>
              <a:t>3</a:t>
            </a:r>
            <a:r>
              <a:rPr lang="en-US" sz="1200" dirty="0">
                <a:solidFill>
                  <a:schemeClr val="bg1"/>
                </a:solidFill>
                <a:effectLst/>
                <a:latin typeface="Arial" panose="020B0604020202020204" pitchFamily="34" charset="0"/>
                <a:ea typeface="Times New Roman" panose="02020603050405020304" pitchFamily="18" charset="0"/>
              </a:rPr>
              <a:t>; Seraj Sharif, MSc</a:t>
            </a:r>
            <a:r>
              <a:rPr lang="en-US" sz="1200" baseline="30000" dirty="0">
                <a:solidFill>
                  <a:schemeClr val="bg1"/>
                </a:solidFill>
                <a:effectLst/>
                <a:latin typeface="Arial" panose="020B0604020202020204" pitchFamily="34" charset="0"/>
                <a:ea typeface="Times New Roman" panose="02020603050405020304" pitchFamily="18" charset="0"/>
              </a:rPr>
              <a:t>1</a:t>
            </a:r>
            <a:r>
              <a:rPr lang="en-US" sz="1200" dirty="0">
                <a:solidFill>
                  <a:schemeClr val="bg1"/>
                </a:solidFill>
                <a:effectLst/>
                <a:latin typeface="Arial" panose="020B0604020202020204" pitchFamily="34" charset="0"/>
                <a:ea typeface="Times New Roman" panose="02020603050405020304" pitchFamily="18" charset="0"/>
              </a:rPr>
              <a:t>; Marzieh Araghi, PhD</a:t>
            </a:r>
            <a:r>
              <a:rPr lang="en-US" sz="1200" baseline="30000" dirty="0">
                <a:solidFill>
                  <a:schemeClr val="bg1"/>
                </a:solidFill>
                <a:effectLst/>
                <a:latin typeface="Arial" panose="020B0604020202020204" pitchFamily="34" charset="0"/>
                <a:ea typeface="Times New Roman" panose="02020603050405020304" pitchFamily="18" charset="0"/>
              </a:rPr>
              <a:t>1</a:t>
            </a:r>
            <a:r>
              <a:rPr lang="en-US" sz="1200" dirty="0">
                <a:solidFill>
                  <a:schemeClr val="bg1"/>
                </a:solidFill>
                <a:effectLst/>
                <a:latin typeface="Arial" panose="020B0604020202020204" pitchFamily="34" charset="0"/>
                <a:ea typeface="Times New Roman" panose="02020603050405020304" pitchFamily="18" charset="0"/>
              </a:rPr>
              <a:t> </a:t>
            </a:r>
          </a:p>
        </p:txBody>
      </p:sp>
      <p:sp>
        <p:nvSpPr>
          <p:cNvPr id="9" name="TextBox 8">
            <a:extLst>
              <a:ext uri="{FF2B5EF4-FFF2-40B4-BE49-F238E27FC236}">
                <a16:creationId xmlns:a16="http://schemas.microsoft.com/office/drawing/2014/main" id="{1C33218E-10E3-9D46-5B06-3D58D1F939C6}"/>
              </a:ext>
            </a:extLst>
          </p:cNvPr>
          <p:cNvSpPr txBox="1"/>
          <p:nvPr/>
        </p:nvSpPr>
        <p:spPr>
          <a:xfrm>
            <a:off x="396154" y="4630447"/>
            <a:ext cx="8223410" cy="305233"/>
          </a:xfrm>
          <a:prstGeom prst="rect">
            <a:avLst/>
          </a:prstGeom>
        </p:spPr>
        <p:txBody>
          <a:bodyPr vert="horz" wrap="squar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1050" dirty="0">
                <a:solidFill>
                  <a:schemeClr val="bg1"/>
                </a:solidFill>
              </a:rPr>
              <a:t>This study was initiated and funded by Pfizer Ltd. </a:t>
            </a:r>
          </a:p>
          <a:p>
            <a:pPr algn="l"/>
            <a:r>
              <a:rPr lang="en-US" sz="1050" dirty="0">
                <a:solidFill>
                  <a:schemeClr val="bg1"/>
                </a:solidFill>
              </a:rPr>
              <a:t>Presentation for the 65</a:t>
            </a:r>
            <a:r>
              <a:rPr lang="en-US" sz="1050" baseline="30000" dirty="0">
                <a:solidFill>
                  <a:schemeClr val="bg1"/>
                </a:solidFill>
              </a:rPr>
              <a:t>th</a:t>
            </a:r>
            <a:r>
              <a:rPr lang="en-US" sz="1050" dirty="0">
                <a:solidFill>
                  <a:schemeClr val="bg1"/>
                </a:solidFill>
              </a:rPr>
              <a:t> American Society of Hematology Annual Meeting and Exposition, San Diego, California, December 9–12, 2023</a:t>
            </a:r>
          </a:p>
          <a:p>
            <a:pPr algn="l"/>
            <a:endParaRPr lang="en-US" sz="1050" dirty="0">
              <a:solidFill>
                <a:schemeClr val="bg1"/>
              </a:solidFill>
            </a:endParaRPr>
          </a:p>
        </p:txBody>
      </p:sp>
      <p:sp>
        <p:nvSpPr>
          <p:cNvPr id="4" name="TextBox 3">
            <a:extLst>
              <a:ext uri="{FF2B5EF4-FFF2-40B4-BE49-F238E27FC236}">
                <a16:creationId xmlns:a16="http://schemas.microsoft.com/office/drawing/2014/main" id="{85F86F81-7A06-ACAB-8AB5-96A3A0A6B962}"/>
              </a:ext>
            </a:extLst>
          </p:cNvPr>
          <p:cNvSpPr txBox="1"/>
          <p:nvPr/>
        </p:nvSpPr>
        <p:spPr>
          <a:xfrm>
            <a:off x="21679" y="69321"/>
            <a:ext cx="4022513" cy="30008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1350" b="0" i="0" u="none" strike="noStrike" baseline="0" dirty="0">
                <a:solidFill>
                  <a:srgbClr val="FFFFFF"/>
                </a:solidFill>
                <a:latin typeface="Arial" panose="020B0604020202020204" pitchFamily="34" charset="0"/>
              </a:rPr>
              <a:t>PP-UNP-GBR-7443 </a:t>
            </a:r>
            <a:r>
              <a:rPr lang="en-GB" sz="1350" b="0" i="0" u="none" strike="noStrike" baseline="0" dirty="0" err="1">
                <a:solidFill>
                  <a:srgbClr val="FFFFFF"/>
                </a:solidFill>
                <a:latin typeface="Arial" panose="020B0604020202020204" pitchFamily="34" charset="0"/>
              </a:rPr>
              <a:t>DoP</a:t>
            </a:r>
            <a:r>
              <a:rPr lang="en-GB" sz="1350" b="0" i="0" u="none" strike="noStrike" baseline="0" dirty="0">
                <a:solidFill>
                  <a:srgbClr val="FFFFFF"/>
                </a:solidFill>
                <a:latin typeface="Arial" panose="020B0604020202020204" pitchFamily="34" charset="0"/>
              </a:rPr>
              <a:t> November 2023</a:t>
            </a:r>
            <a:endParaRPr lang="en-US" sz="600" dirty="0">
              <a:solidFill>
                <a:schemeClr val="bg1"/>
              </a:solidFill>
            </a:endParaRPr>
          </a:p>
        </p:txBody>
      </p:sp>
      <p:sp>
        <p:nvSpPr>
          <p:cNvPr id="3" name="TextBox 2">
            <a:extLst>
              <a:ext uri="{FF2B5EF4-FFF2-40B4-BE49-F238E27FC236}">
                <a16:creationId xmlns:a16="http://schemas.microsoft.com/office/drawing/2014/main" id="{9A725E4A-BDEB-EC7E-5B5C-A42FC22D1FCC}"/>
              </a:ext>
            </a:extLst>
          </p:cNvPr>
          <p:cNvSpPr txBox="1"/>
          <p:nvPr/>
        </p:nvSpPr>
        <p:spPr>
          <a:xfrm>
            <a:off x="4834328" y="77015"/>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2250605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3982" y="1432452"/>
            <a:ext cx="3429734" cy="1956755"/>
          </a:xfrm>
          <a:prstGeom prst="roundRect">
            <a:avLst>
              <a:gd name="adj" fmla="val 3332"/>
            </a:avLst>
          </a:prstGeom>
          <a:solidFill>
            <a:srgbClr val="D4D4FF"/>
          </a:solidFill>
        </p:spPr>
        <p:txBody>
          <a:bodyPr lIns="81000" tIns="135000" rIns="81000" bIns="13500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900"/>
              </a:spcBef>
              <a:spcAft>
                <a:spcPts val="900"/>
              </a:spcAft>
              <a:buClr>
                <a:schemeClr val="tx1"/>
              </a:buClr>
            </a:pPr>
            <a:r>
              <a:rPr lang="en-US" sz="1350" dirty="0"/>
              <a:t>A life-long hereditary condition</a:t>
            </a:r>
            <a:r>
              <a:rPr lang="en-US" sz="1350" baseline="30000" dirty="0"/>
              <a:t>1</a:t>
            </a:r>
            <a:r>
              <a:rPr lang="en-US" sz="1350" dirty="0"/>
              <a:t> with an unpredictable disease course</a:t>
            </a:r>
            <a:r>
              <a:rPr lang="en-US" sz="1350" baseline="30000" dirty="0"/>
              <a:t>2</a:t>
            </a:r>
            <a:r>
              <a:rPr lang="en-US" sz="1350" dirty="0"/>
              <a:t> </a:t>
            </a:r>
          </a:p>
          <a:p>
            <a:pPr>
              <a:spcBef>
                <a:spcPts val="900"/>
              </a:spcBef>
              <a:spcAft>
                <a:spcPts val="900"/>
              </a:spcAft>
              <a:buClr>
                <a:schemeClr val="tx1"/>
              </a:buClr>
            </a:pPr>
            <a:r>
              <a:rPr lang="en-US" sz="1350" dirty="0"/>
              <a:t>Affects ~20,000 people in the UK</a:t>
            </a:r>
            <a:r>
              <a:rPr lang="en-US" sz="1350" baseline="30000" dirty="0"/>
              <a:t>3</a:t>
            </a:r>
          </a:p>
          <a:p>
            <a:pPr>
              <a:spcBef>
                <a:spcPts val="900"/>
              </a:spcBef>
              <a:spcAft>
                <a:spcPts val="900"/>
              </a:spcAft>
              <a:buClr>
                <a:schemeClr val="tx1"/>
              </a:buClr>
            </a:pPr>
            <a:r>
              <a:rPr lang="en-US" sz="1350" dirty="0"/>
              <a:t>Associated with reduced life expectancy and quality of life</a:t>
            </a:r>
            <a:r>
              <a:rPr lang="en-US" sz="1350" baseline="30000" dirty="0"/>
              <a:t>1</a:t>
            </a:r>
          </a:p>
        </p:txBody>
      </p:sp>
      <p:sp>
        <p:nvSpPr>
          <p:cNvPr id="9" name="Title 8"/>
          <p:cNvSpPr>
            <a:spLocks noGrp="1"/>
          </p:cNvSpPr>
          <p:nvPr>
            <p:ph type="title"/>
          </p:nvPr>
        </p:nvSpPr>
        <p:spPr>
          <a:xfrm>
            <a:off x="366712" y="490454"/>
            <a:ext cx="8850440" cy="48474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50" dirty="0">
                <a:solidFill>
                  <a:srgbClr val="00004E"/>
                </a:solidFill>
              </a:rPr>
              <a:t>Sickle Cell Disease in the UK</a:t>
            </a:r>
          </a:p>
        </p:txBody>
      </p:sp>
      <p:sp>
        <p:nvSpPr>
          <p:cNvPr id="4" name="Footer Placeholder 3"/>
          <p:cNvSpPr>
            <a:spLocks noGrp="1"/>
          </p:cNvSpPr>
          <p:nvPr>
            <p:ph type="ftr" sz="quarter" idx="4294967295"/>
          </p:nvPr>
        </p:nvSpPr>
        <p:spPr>
          <a:xfrm>
            <a:off x="366712" y="4286910"/>
            <a:ext cx="8384903" cy="663263"/>
          </a:xfrm>
          <a:prstGeom prst="rect">
            <a:avLst/>
          </a:prstGeom>
        </p:spPr>
        <p:txBody>
          <a:bodyPr lIns="91440" tIns="45720" rIns="91440" bIns="45720"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675" dirty="0">
                <a:solidFill>
                  <a:schemeClr val="tx1"/>
                </a:solidFill>
                <a:latin typeface="Arial" panose="020B0604020202020204" pitchFamily="34" charset="0"/>
                <a:ea typeface="Geneva"/>
                <a:cs typeface="Arial" panose="020B0604020202020204" pitchFamily="34" charset="0"/>
              </a:rPr>
              <a:t>*Key risk factor for acute complications and most common cause of hospitalization.</a:t>
            </a:r>
            <a:r>
              <a:rPr lang="en-US" sz="675" baseline="30000" dirty="0">
                <a:solidFill>
                  <a:schemeClr val="tx1"/>
                </a:solidFill>
                <a:latin typeface="Arial" panose="020B0604020202020204" pitchFamily="34" charset="0"/>
                <a:ea typeface="Geneva"/>
                <a:cs typeface="Arial" panose="020B0604020202020204" pitchFamily="34" charset="0"/>
              </a:rPr>
              <a:t>6,7</a:t>
            </a:r>
          </a:p>
          <a:p>
            <a:r>
              <a:rPr lang="en-US" sz="675" dirty="0">
                <a:solidFill>
                  <a:schemeClr val="tx1"/>
                </a:solidFill>
                <a:latin typeface="Arial" panose="020B0604020202020204" pitchFamily="34" charset="0"/>
                <a:ea typeface="Geneva"/>
                <a:cs typeface="Arial" panose="020B0604020202020204" pitchFamily="34" charset="0"/>
              </a:rPr>
              <a:t>UK, United Kingdom.</a:t>
            </a:r>
            <a:br>
              <a:rPr lang="en-US" sz="675" dirty="0">
                <a:solidFill>
                  <a:schemeClr val="tx1"/>
                </a:solidFill>
                <a:latin typeface="Arial" panose="020B0604020202020204" pitchFamily="34" charset="0"/>
                <a:ea typeface="Geneva"/>
                <a:cs typeface="Arial" panose="020B0604020202020204" pitchFamily="34" charset="0"/>
              </a:rPr>
            </a:br>
            <a:r>
              <a:rPr lang="en-US" sz="675" dirty="0">
                <a:solidFill>
                  <a:schemeClr val="tx1"/>
                </a:solidFill>
                <a:latin typeface="Arial" panose="020B0604020202020204" pitchFamily="34" charset="0"/>
                <a:ea typeface="Geneva"/>
                <a:cs typeface="Arial" panose="020B0604020202020204" pitchFamily="34" charset="0"/>
              </a:rPr>
              <a:t>1. Lubeck D, et al. </a:t>
            </a:r>
            <a:r>
              <a:rPr lang="en-US" sz="675" i="1" dirty="0">
                <a:solidFill>
                  <a:schemeClr val="tx1"/>
                </a:solidFill>
                <a:latin typeface="Arial" panose="020B0604020202020204" pitchFamily="34" charset="0"/>
                <a:ea typeface="Geneva"/>
                <a:cs typeface="Arial" panose="020B0604020202020204" pitchFamily="34" charset="0"/>
              </a:rPr>
              <a:t>JAMA Netw Open. </a:t>
            </a:r>
            <a:r>
              <a:rPr lang="en-US" sz="675" dirty="0">
                <a:solidFill>
                  <a:schemeClr val="tx1"/>
                </a:solidFill>
                <a:latin typeface="Arial" panose="020B0604020202020204" pitchFamily="34" charset="0"/>
                <a:ea typeface="Geneva"/>
                <a:cs typeface="Arial" panose="020B0604020202020204" pitchFamily="34" charset="0"/>
              </a:rPr>
              <a:t>2019;2(11):e1915374; 2. Rees DC, et al. </a:t>
            </a:r>
            <a:r>
              <a:rPr lang="en-US" sz="675" i="1" dirty="0">
                <a:solidFill>
                  <a:schemeClr val="tx1"/>
                </a:solidFill>
                <a:latin typeface="Arial" panose="020B0604020202020204" pitchFamily="34" charset="0"/>
                <a:ea typeface="Geneva"/>
                <a:cs typeface="Arial" panose="020B0604020202020204" pitchFamily="34" charset="0"/>
              </a:rPr>
              <a:t>Blood Rev</a:t>
            </a:r>
            <a:r>
              <a:rPr lang="en-US" sz="675" dirty="0">
                <a:solidFill>
                  <a:schemeClr val="tx1"/>
                </a:solidFill>
                <a:latin typeface="Arial" panose="020B0604020202020204" pitchFamily="34" charset="0"/>
                <a:ea typeface="Geneva"/>
                <a:cs typeface="Arial" panose="020B0604020202020204" pitchFamily="34" charset="0"/>
              </a:rPr>
              <a:t>. 2022;56:100983; 3. National Haemoglobinopathy Registry. NHR – Monthly status report. June 2023. https://nhr.mdsas.com/</a:t>
            </a:r>
            <a:br>
              <a:rPr lang="en-US" sz="675" dirty="0">
                <a:solidFill>
                  <a:schemeClr val="tx1"/>
                </a:solidFill>
                <a:latin typeface="Arial" panose="020B0604020202020204" pitchFamily="34" charset="0"/>
                <a:ea typeface="Geneva"/>
                <a:cs typeface="Arial" panose="020B0604020202020204" pitchFamily="34" charset="0"/>
              </a:rPr>
            </a:br>
            <a:r>
              <a:rPr lang="en-US" sz="675" dirty="0">
                <a:solidFill>
                  <a:schemeClr val="tx1"/>
                </a:solidFill>
                <a:latin typeface="Arial" panose="020B0604020202020204" pitchFamily="34" charset="0"/>
                <a:ea typeface="Geneva"/>
                <a:cs typeface="Arial" panose="020B0604020202020204" pitchFamily="34" charset="0"/>
              </a:rPr>
              <a:t>wpcontent/uploads/2023/06/NHR_Public_Report.pdf (Accessed October 17, 2023); 4. Aljuburi G, et al. </a:t>
            </a:r>
            <a:r>
              <a:rPr lang="en-US" sz="675" i="1" dirty="0">
                <a:solidFill>
                  <a:schemeClr val="tx1"/>
                </a:solidFill>
                <a:latin typeface="Arial" panose="020B0604020202020204" pitchFamily="34" charset="0"/>
                <a:ea typeface="Geneva"/>
                <a:cs typeface="Arial" panose="020B0604020202020204" pitchFamily="34" charset="0"/>
              </a:rPr>
              <a:t>J Public Health (Oxf). </a:t>
            </a:r>
            <a:r>
              <a:rPr lang="en-US" sz="675" dirty="0">
                <a:solidFill>
                  <a:schemeClr val="tx1"/>
                </a:solidFill>
                <a:latin typeface="Arial" panose="020B0604020202020204" pitchFamily="34" charset="0"/>
                <a:ea typeface="Geneva"/>
                <a:cs typeface="Arial" panose="020B0604020202020204" pitchFamily="34" charset="0"/>
              </a:rPr>
              <a:t>2013;35(4):510–7; 5. Dormandy E, et al. </a:t>
            </a:r>
            <a:r>
              <a:rPr lang="en-US" sz="675" i="1" dirty="0">
                <a:solidFill>
                  <a:schemeClr val="tx1"/>
                </a:solidFill>
                <a:latin typeface="Arial" panose="020B0604020202020204" pitchFamily="34" charset="0"/>
                <a:ea typeface="Geneva"/>
                <a:cs typeface="Arial" panose="020B0604020202020204" pitchFamily="34" charset="0"/>
              </a:rPr>
              <a:t>J Public Health (Oxf)</a:t>
            </a:r>
            <a:r>
              <a:rPr lang="en-US" sz="675" dirty="0">
                <a:solidFill>
                  <a:schemeClr val="tx1"/>
                </a:solidFill>
                <a:latin typeface="Arial" panose="020B0604020202020204" pitchFamily="34" charset="0"/>
                <a:ea typeface="Geneva"/>
                <a:cs typeface="Arial" panose="020B0604020202020204" pitchFamily="34" charset="0"/>
              </a:rPr>
              <a:t>. 2018;40(3):e291–5; </a:t>
            </a:r>
            <a:br>
              <a:rPr lang="en-US" sz="675" dirty="0">
                <a:solidFill>
                  <a:schemeClr val="tx1"/>
                </a:solidFill>
                <a:latin typeface="Arial" panose="020B0604020202020204" pitchFamily="34" charset="0"/>
                <a:ea typeface="Geneva"/>
                <a:cs typeface="Arial" panose="020B0604020202020204" pitchFamily="34" charset="0"/>
              </a:rPr>
            </a:br>
            <a:r>
              <a:rPr lang="en-US" sz="675" dirty="0">
                <a:solidFill>
                  <a:schemeClr val="tx1"/>
                </a:solidFill>
                <a:latin typeface="Arial" panose="020B0604020202020204" pitchFamily="34" charset="0"/>
                <a:ea typeface="Geneva"/>
                <a:cs typeface="Arial" panose="020B0604020202020204" pitchFamily="34" charset="0"/>
              </a:rPr>
              <a:t>6. Ballas SK, Lusardi M. </a:t>
            </a:r>
            <a:r>
              <a:rPr lang="en-US" sz="675" i="1" dirty="0">
                <a:solidFill>
                  <a:schemeClr val="tx1"/>
                </a:solidFill>
                <a:latin typeface="Arial" panose="020B0604020202020204" pitchFamily="34" charset="0"/>
                <a:ea typeface="Geneva"/>
                <a:cs typeface="Arial" panose="020B0604020202020204" pitchFamily="34" charset="0"/>
              </a:rPr>
              <a:t>Am J Hematol. </a:t>
            </a:r>
            <a:r>
              <a:rPr lang="en-US" sz="675" dirty="0">
                <a:solidFill>
                  <a:schemeClr val="tx1"/>
                </a:solidFill>
                <a:latin typeface="Arial" panose="020B0604020202020204" pitchFamily="34" charset="0"/>
                <a:ea typeface="Geneva"/>
                <a:cs typeface="Arial" panose="020B0604020202020204" pitchFamily="34" charset="0"/>
              </a:rPr>
              <a:t>2005;79(1):17–25; 7. Shah N, et al. </a:t>
            </a:r>
            <a:r>
              <a:rPr lang="en-US" sz="675" i="1" dirty="0">
                <a:solidFill>
                  <a:schemeClr val="tx1"/>
                </a:solidFill>
                <a:latin typeface="Arial" panose="020B0604020202020204" pitchFamily="34" charset="0"/>
                <a:ea typeface="Geneva"/>
                <a:cs typeface="Arial" panose="020B0604020202020204" pitchFamily="34" charset="0"/>
              </a:rPr>
              <a:t>J Health Econ Outcomes Res</a:t>
            </a:r>
            <a:r>
              <a:rPr lang="en-US" sz="675" dirty="0">
                <a:solidFill>
                  <a:schemeClr val="tx1"/>
                </a:solidFill>
                <a:latin typeface="Arial" panose="020B0604020202020204" pitchFamily="34" charset="0"/>
                <a:ea typeface="Geneva"/>
                <a:cs typeface="Arial" panose="020B0604020202020204" pitchFamily="34" charset="0"/>
              </a:rPr>
              <a:t>. 2019;6(3):106–17.</a:t>
            </a:r>
            <a:endParaRPr lang="en-US" sz="675" dirty="0">
              <a:latin typeface="Arial" panose="020B0604020202020204" pitchFamily="34" charset="0"/>
              <a:cs typeface="Arial" panose="020B0604020202020204" pitchFamily="34" charset="0"/>
            </a:endParaRPr>
          </a:p>
        </p:txBody>
      </p:sp>
      <p:sp>
        <p:nvSpPr>
          <p:cNvPr id="35" name="Content Placeholder 9">
            <a:extLst>
              <a:ext uri="{FF2B5EF4-FFF2-40B4-BE49-F238E27FC236}">
                <a16:creationId xmlns:a16="http://schemas.microsoft.com/office/drawing/2014/main" id="{4D2FC530-3E6E-A7B6-A0D2-AA07341DD63D}"/>
              </a:ext>
            </a:extLst>
          </p:cNvPr>
          <p:cNvSpPr txBox="1">
            <a:spLocks/>
          </p:cNvSpPr>
          <p:nvPr/>
        </p:nvSpPr>
        <p:spPr>
          <a:xfrm>
            <a:off x="7611382" y="2755876"/>
            <a:ext cx="1146132" cy="191351"/>
          </a:xfrm>
          <a:prstGeom prst="rect">
            <a:avLst/>
          </a:prstGeom>
        </p:spPr>
        <p:txBody>
          <a:bodyPr lIns="0" tIns="0" rIns="0" bIns="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rgbClr val="6B2EF2"/>
                </a:solidFill>
                <a:latin typeface="+mn-lt"/>
              </a:rPr>
              <a:t>Stroke</a:t>
            </a:r>
            <a:endParaRPr lang="en-US" sz="1050" dirty="0">
              <a:solidFill>
                <a:srgbClr val="6B2EF2"/>
              </a:solidFill>
              <a:latin typeface="+mn-lt"/>
            </a:endParaRPr>
          </a:p>
        </p:txBody>
      </p:sp>
      <p:graphicFrame>
        <p:nvGraphicFramePr>
          <p:cNvPr id="22" name="Chart 21">
            <a:extLst>
              <a:ext uri="{FF2B5EF4-FFF2-40B4-BE49-F238E27FC236}">
                <a16:creationId xmlns:a16="http://schemas.microsoft.com/office/drawing/2014/main" id="{30E919D6-597E-8DDE-413F-31F047812877}"/>
              </a:ext>
            </a:extLst>
          </p:cNvPr>
          <p:cNvGraphicFramePr/>
          <p:nvPr/>
        </p:nvGraphicFramePr>
        <p:xfrm>
          <a:off x="4995085" y="1718894"/>
          <a:ext cx="3077624" cy="1838991"/>
        </p:xfrm>
        <a:graphic>
          <a:graphicData uri="http://schemas.openxmlformats.org/drawingml/2006/chart">
            <c:chart xmlns:c="http://schemas.openxmlformats.org/drawingml/2006/chart" xmlns:r="http://schemas.openxmlformats.org/officeDocument/2006/relationships" r:id="rId2"/>
          </a:graphicData>
        </a:graphic>
      </p:graphicFrame>
      <p:sp>
        <p:nvSpPr>
          <p:cNvPr id="38" name="Content Placeholder 9">
            <a:extLst>
              <a:ext uri="{FF2B5EF4-FFF2-40B4-BE49-F238E27FC236}">
                <a16:creationId xmlns:a16="http://schemas.microsoft.com/office/drawing/2014/main" id="{E221DCA8-F786-ABEA-AB11-02B4403D9955}"/>
              </a:ext>
            </a:extLst>
          </p:cNvPr>
          <p:cNvSpPr txBox="1">
            <a:spLocks/>
          </p:cNvSpPr>
          <p:nvPr/>
        </p:nvSpPr>
        <p:spPr>
          <a:xfrm>
            <a:off x="3597924" y="2735845"/>
            <a:ext cx="1884187" cy="231415"/>
          </a:xfrm>
          <a:prstGeom prst="rect">
            <a:avLst/>
          </a:prstGeom>
        </p:spPr>
        <p:txBody>
          <a:bodyPr lIns="0" tIns="0" rIns="0" bIns="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200" dirty="0">
                <a:solidFill>
                  <a:srgbClr val="771B31"/>
                </a:solidFill>
                <a:latin typeface="+mn-lt"/>
              </a:rPr>
              <a:t>Organ damage</a:t>
            </a:r>
          </a:p>
        </p:txBody>
      </p:sp>
      <p:sp>
        <p:nvSpPr>
          <p:cNvPr id="14" name="Cercle">
            <a:extLst>
              <a:ext uri="{FF2B5EF4-FFF2-40B4-BE49-F238E27FC236}">
                <a16:creationId xmlns:a16="http://schemas.microsoft.com/office/drawing/2014/main" id="{69F4B915-3DC7-016D-0413-3A052A892F99}"/>
              </a:ext>
            </a:extLst>
          </p:cNvPr>
          <p:cNvSpPr/>
          <p:nvPr/>
        </p:nvSpPr>
        <p:spPr>
          <a:xfrm rot="1746743">
            <a:off x="6780222" y="1947306"/>
            <a:ext cx="302795" cy="302794"/>
          </a:xfrm>
          <a:prstGeom prst="ellipse">
            <a:avLst/>
          </a:prstGeom>
          <a:solidFill>
            <a:schemeClr val="bg1"/>
          </a:solidFill>
          <a:ln w="22225">
            <a:solidFill>
              <a:schemeClr val="accent6">
                <a:lumMod val="75000"/>
              </a:schemeClr>
            </a:solidFill>
            <a:miter lim="400000"/>
          </a:ln>
        </p:spPr>
        <p:txBody>
          <a:bodyPr wrap="none" lIns="38100" tIns="38100" rIns="38100" bIns="3810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400" b="1" dirty="0">
              <a:solidFill>
                <a:srgbClr val="FFFFFF"/>
              </a:solidFill>
            </a:endParaRPr>
          </a:p>
        </p:txBody>
      </p:sp>
      <p:sp>
        <p:nvSpPr>
          <p:cNvPr id="15" name="Cercle">
            <a:extLst>
              <a:ext uri="{FF2B5EF4-FFF2-40B4-BE49-F238E27FC236}">
                <a16:creationId xmlns:a16="http://schemas.microsoft.com/office/drawing/2014/main" id="{48F744A0-42DE-8F34-9EA7-A84B92D17A2B}"/>
              </a:ext>
            </a:extLst>
          </p:cNvPr>
          <p:cNvSpPr/>
          <p:nvPr/>
        </p:nvSpPr>
        <p:spPr>
          <a:xfrm rot="1746743">
            <a:off x="7052532" y="2654939"/>
            <a:ext cx="302777" cy="302775"/>
          </a:xfrm>
          <a:prstGeom prst="ellipse">
            <a:avLst/>
          </a:prstGeom>
          <a:solidFill>
            <a:schemeClr val="bg1"/>
          </a:solidFill>
          <a:ln w="22225">
            <a:solidFill>
              <a:srgbClr val="6B2EF2"/>
            </a:solidFill>
            <a:miter lim="400000"/>
          </a:ln>
        </p:spPr>
        <p:txBody>
          <a:bodyPr wrap="none" lIns="38100" tIns="38100" rIns="38100" bIns="3810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400" b="1" dirty="0">
              <a:solidFill>
                <a:srgbClr val="FFFFFF"/>
              </a:solidFill>
            </a:endParaRPr>
          </a:p>
        </p:txBody>
      </p:sp>
      <p:sp>
        <p:nvSpPr>
          <p:cNvPr id="16" name="Cercle">
            <a:extLst>
              <a:ext uri="{FF2B5EF4-FFF2-40B4-BE49-F238E27FC236}">
                <a16:creationId xmlns:a16="http://schemas.microsoft.com/office/drawing/2014/main" id="{7BE24A72-B0AA-F9AF-9808-6F3BF0288726}"/>
              </a:ext>
            </a:extLst>
          </p:cNvPr>
          <p:cNvSpPr/>
          <p:nvPr/>
        </p:nvSpPr>
        <p:spPr>
          <a:xfrm rot="1746743">
            <a:off x="6396976" y="3178112"/>
            <a:ext cx="302795" cy="302794"/>
          </a:xfrm>
          <a:prstGeom prst="ellipse">
            <a:avLst/>
          </a:prstGeom>
          <a:solidFill>
            <a:schemeClr val="bg1"/>
          </a:solidFill>
          <a:ln w="22225">
            <a:solidFill>
              <a:schemeClr val="accent4">
                <a:lumMod val="75000"/>
              </a:schemeClr>
            </a:solidFill>
            <a:miter lim="400000"/>
          </a:ln>
        </p:spPr>
        <p:txBody>
          <a:bodyPr wrap="none" lIns="38100" tIns="38100" rIns="38100" bIns="3810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400" b="1" dirty="0">
              <a:solidFill>
                <a:srgbClr val="FFFFFF"/>
              </a:solidFill>
            </a:endParaRPr>
          </a:p>
        </p:txBody>
      </p:sp>
      <p:sp>
        <p:nvSpPr>
          <p:cNvPr id="17" name="Figure">
            <a:extLst>
              <a:ext uri="{FF2B5EF4-FFF2-40B4-BE49-F238E27FC236}">
                <a16:creationId xmlns:a16="http://schemas.microsoft.com/office/drawing/2014/main" id="{80AE6104-848C-0F0D-67B4-336D9356D8D6}"/>
              </a:ext>
            </a:extLst>
          </p:cNvPr>
          <p:cNvSpPr/>
          <p:nvPr/>
        </p:nvSpPr>
        <p:spPr>
          <a:xfrm rot="1746743">
            <a:off x="5727207" y="2667381"/>
            <a:ext cx="302854" cy="302853"/>
          </a:xfrm>
          <a:custGeom>
            <a:avLst/>
            <a:gdLst/>
            <a:ahLst/>
            <a:cxnLst>
              <a:cxn ang="0">
                <a:pos x="wd2" y="hd2"/>
              </a:cxn>
              <a:cxn ang="5400000">
                <a:pos x="wd2" y="hd2"/>
              </a:cxn>
              <a:cxn ang="10800000">
                <a:pos x="wd2" y="hd2"/>
              </a:cxn>
              <a:cxn ang="16200000">
                <a:pos x="wd2" y="hd2"/>
              </a:cxn>
            </a:cxnLst>
            <a:rect l="0" t="0" r="r" b="b"/>
            <a:pathLst>
              <a:path w="19632" h="19632" extrusionOk="0">
                <a:moveTo>
                  <a:pt x="267" y="7550"/>
                </a:moveTo>
                <a:cubicBezTo>
                  <a:pt x="1519" y="2277"/>
                  <a:pt x="6808" y="-984"/>
                  <a:pt x="12082" y="267"/>
                </a:cubicBezTo>
                <a:cubicBezTo>
                  <a:pt x="17355" y="1519"/>
                  <a:pt x="20616" y="6808"/>
                  <a:pt x="19365" y="12082"/>
                </a:cubicBezTo>
                <a:cubicBezTo>
                  <a:pt x="18113" y="17355"/>
                  <a:pt x="12824" y="20616"/>
                  <a:pt x="7550" y="19365"/>
                </a:cubicBezTo>
                <a:cubicBezTo>
                  <a:pt x="2277" y="18113"/>
                  <a:pt x="-984" y="12824"/>
                  <a:pt x="267" y="7550"/>
                </a:cubicBezTo>
                <a:close/>
              </a:path>
            </a:pathLst>
          </a:custGeom>
          <a:solidFill>
            <a:schemeClr val="bg1"/>
          </a:solidFill>
          <a:ln w="22225">
            <a:solidFill>
              <a:srgbClr val="771B31"/>
            </a:solidFill>
            <a:miter lim="400000"/>
          </a:ln>
        </p:spPr>
        <p:txBody>
          <a:bodyPr wrap="none" lIns="38100" tIns="38100" rIns="38100" bIns="3810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400" b="1" dirty="0">
              <a:solidFill>
                <a:schemeClr val="bg1"/>
              </a:solidFill>
            </a:endParaRPr>
          </a:p>
        </p:txBody>
      </p:sp>
      <p:sp>
        <p:nvSpPr>
          <p:cNvPr id="18" name="Cercle">
            <a:extLst>
              <a:ext uri="{FF2B5EF4-FFF2-40B4-BE49-F238E27FC236}">
                <a16:creationId xmlns:a16="http://schemas.microsoft.com/office/drawing/2014/main" id="{4434ADF8-32FC-02BB-8E55-89259038F665}"/>
              </a:ext>
            </a:extLst>
          </p:cNvPr>
          <p:cNvSpPr/>
          <p:nvPr/>
        </p:nvSpPr>
        <p:spPr>
          <a:xfrm rot="1746743">
            <a:off x="5983533" y="1924673"/>
            <a:ext cx="302776" cy="302775"/>
          </a:xfrm>
          <a:prstGeom prst="ellipse">
            <a:avLst/>
          </a:prstGeom>
          <a:solidFill>
            <a:schemeClr val="bg1"/>
          </a:solidFill>
          <a:ln w="22225">
            <a:solidFill>
              <a:schemeClr val="accent1">
                <a:lumMod val="75000"/>
              </a:schemeClr>
            </a:solidFill>
            <a:miter lim="400000"/>
          </a:ln>
        </p:spPr>
        <p:txBody>
          <a:bodyPr wrap="none" lIns="38100" tIns="38100" rIns="38100" bIns="3810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400" b="1" dirty="0">
              <a:solidFill>
                <a:srgbClr val="FFFFFF"/>
              </a:solidFill>
            </a:endParaRPr>
          </a:p>
        </p:txBody>
      </p:sp>
      <p:cxnSp>
        <p:nvCxnSpPr>
          <p:cNvPr id="23" name="Straight Connector 22">
            <a:extLst>
              <a:ext uri="{FF2B5EF4-FFF2-40B4-BE49-F238E27FC236}">
                <a16:creationId xmlns:a16="http://schemas.microsoft.com/office/drawing/2014/main" id="{4973CA1C-446F-C7C5-C070-04DA28F5D572}"/>
              </a:ext>
            </a:extLst>
          </p:cNvPr>
          <p:cNvCxnSpPr>
            <a:cxnSpLocks/>
          </p:cNvCxnSpPr>
          <p:nvPr/>
        </p:nvCxnSpPr>
        <p:spPr>
          <a:xfrm flipH="1">
            <a:off x="7045965" y="2006236"/>
            <a:ext cx="264227" cy="0"/>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DDF3EB1B-EF29-1F16-1530-00687D17356B}"/>
              </a:ext>
            </a:extLst>
          </p:cNvPr>
          <p:cNvCxnSpPr>
            <a:cxnSpLocks/>
          </p:cNvCxnSpPr>
          <p:nvPr/>
        </p:nvCxnSpPr>
        <p:spPr>
          <a:xfrm flipH="1" flipV="1">
            <a:off x="6548201" y="3485898"/>
            <a:ext cx="172" cy="113786"/>
          </a:xfrm>
          <a:prstGeom prst="line">
            <a:avLst/>
          </a:prstGeom>
          <a:ln w="19050">
            <a:solidFill>
              <a:schemeClr val="accent4">
                <a:lumMod val="75000"/>
              </a:schemeClr>
            </a:solidFill>
          </a:ln>
        </p:spPr>
        <p:style>
          <a:lnRef idx="1">
            <a:schemeClr val="accent4"/>
          </a:lnRef>
          <a:fillRef idx="0">
            <a:schemeClr val="accent4"/>
          </a:fillRef>
          <a:effectRef idx="0">
            <a:schemeClr val="accent4"/>
          </a:effectRef>
          <a:fontRef idx="minor">
            <a:schemeClr val="tx1"/>
          </a:fontRef>
        </p:style>
      </p:cxnSp>
      <p:cxnSp>
        <p:nvCxnSpPr>
          <p:cNvPr id="30" name="Straight Connector 29">
            <a:extLst>
              <a:ext uri="{FF2B5EF4-FFF2-40B4-BE49-F238E27FC236}">
                <a16:creationId xmlns:a16="http://schemas.microsoft.com/office/drawing/2014/main" id="{CADD091B-2330-3F9A-07F1-A39A220A45C1}"/>
              </a:ext>
            </a:extLst>
          </p:cNvPr>
          <p:cNvCxnSpPr>
            <a:cxnSpLocks/>
          </p:cNvCxnSpPr>
          <p:nvPr/>
        </p:nvCxnSpPr>
        <p:spPr>
          <a:xfrm>
            <a:off x="5794040" y="2006236"/>
            <a:ext cx="20861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490799D-AFE1-20BA-BFF7-775965969BCA}"/>
              </a:ext>
            </a:extLst>
          </p:cNvPr>
          <p:cNvCxnSpPr>
            <a:cxnSpLocks/>
          </p:cNvCxnSpPr>
          <p:nvPr/>
        </p:nvCxnSpPr>
        <p:spPr>
          <a:xfrm>
            <a:off x="5506244" y="2851552"/>
            <a:ext cx="226801" cy="0"/>
          </a:xfrm>
          <a:prstGeom prst="line">
            <a:avLst/>
          </a:prstGeom>
          <a:ln w="19050">
            <a:solidFill>
              <a:srgbClr val="95223D"/>
            </a:solidFill>
          </a:ln>
        </p:spPr>
        <p:style>
          <a:lnRef idx="1">
            <a:schemeClr val="accent1"/>
          </a:lnRef>
          <a:fillRef idx="0">
            <a:schemeClr val="accent1"/>
          </a:fillRef>
          <a:effectRef idx="0">
            <a:schemeClr val="accent1"/>
          </a:effectRef>
          <a:fontRef idx="minor">
            <a:schemeClr val="tx1"/>
          </a:fontRef>
        </p:style>
      </p:cxnSp>
      <p:sp>
        <p:nvSpPr>
          <p:cNvPr id="34" name="Content Placeholder 9">
            <a:extLst>
              <a:ext uri="{FF2B5EF4-FFF2-40B4-BE49-F238E27FC236}">
                <a16:creationId xmlns:a16="http://schemas.microsoft.com/office/drawing/2014/main" id="{AD2057B3-0265-C9EF-509E-928F23181631}"/>
              </a:ext>
            </a:extLst>
          </p:cNvPr>
          <p:cNvSpPr txBox="1">
            <a:spLocks/>
          </p:cNvSpPr>
          <p:nvPr/>
        </p:nvSpPr>
        <p:spPr>
          <a:xfrm>
            <a:off x="7343271" y="1898695"/>
            <a:ext cx="1408345" cy="215084"/>
          </a:xfrm>
          <a:prstGeom prst="rect">
            <a:avLst/>
          </a:prstGeom>
        </p:spPr>
        <p:txBody>
          <a:bodyPr lIns="0" tIns="0" rIns="0" bIns="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rgbClr val="BA2A4C"/>
                </a:solidFill>
                <a:latin typeface="+mn-lt"/>
              </a:rPr>
              <a:t>Severe anemia</a:t>
            </a:r>
          </a:p>
        </p:txBody>
      </p:sp>
      <p:sp>
        <p:nvSpPr>
          <p:cNvPr id="37" name="Content Placeholder 9">
            <a:extLst>
              <a:ext uri="{FF2B5EF4-FFF2-40B4-BE49-F238E27FC236}">
                <a16:creationId xmlns:a16="http://schemas.microsoft.com/office/drawing/2014/main" id="{DC0828DE-5D74-025F-1145-F4DD94754801}"/>
              </a:ext>
            </a:extLst>
          </p:cNvPr>
          <p:cNvSpPr txBox="1">
            <a:spLocks/>
          </p:cNvSpPr>
          <p:nvPr/>
        </p:nvSpPr>
        <p:spPr>
          <a:xfrm>
            <a:off x="3866049" y="1891364"/>
            <a:ext cx="1884187" cy="229745"/>
          </a:xfrm>
          <a:prstGeom prst="rect">
            <a:avLst/>
          </a:prstGeom>
        </p:spPr>
        <p:txBody>
          <a:bodyPr lIns="0" tIns="0" rIns="0" bIns="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200" dirty="0">
                <a:solidFill>
                  <a:srgbClr val="000097"/>
                </a:solidFill>
                <a:latin typeface="+mn-lt"/>
              </a:rPr>
              <a:t>High infection rate</a:t>
            </a:r>
          </a:p>
        </p:txBody>
      </p:sp>
      <p:sp>
        <p:nvSpPr>
          <p:cNvPr id="39" name="Content Placeholder 9">
            <a:extLst>
              <a:ext uri="{FF2B5EF4-FFF2-40B4-BE49-F238E27FC236}">
                <a16:creationId xmlns:a16="http://schemas.microsoft.com/office/drawing/2014/main" id="{50108578-39C2-77C2-9E02-E2EA86D098E2}"/>
              </a:ext>
            </a:extLst>
          </p:cNvPr>
          <p:cNvSpPr txBox="1">
            <a:spLocks/>
          </p:cNvSpPr>
          <p:nvPr/>
        </p:nvSpPr>
        <p:spPr>
          <a:xfrm>
            <a:off x="4866823" y="3588898"/>
            <a:ext cx="3430013" cy="276953"/>
          </a:xfrm>
          <a:prstGeom prst="rect">
            <a:avLst/>
          </a:prstGeom>
        </p:spPr>
        <p:txBody>
          <a:bodyPr lIns="0" tIns="0" rIns="0" bIns="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0"/>
              </a:spcAft>
            </a:pPr>
            <a:r>
              <a:rPr lang="en-US" sz="1200" dirty="0">
                <a:solidFill>
                  <a:srgbClr val="43964A"/>
                </a:solidFill>
                <a:latin typeface="+mn-lt"/>
              </a:rPr>
              <a:t>Vaso-occlusive crises*</a:t>
            </a:r>
          </a:p>
        </p:txBody>
      </p:sp>
      <p:cxnSp>
        <p:nvCxnSpPr>
          <p:cNvPr id="51" name="Straight Connector 50">
            <a:extLst>
              <a:ext uri="{FF2B5EF4-FFF2-40B4-BE49-F238E27FC236}">
                <a16:creationId xmlns:a16="http://schemas.microsoft.com/office/drawing/2014/main" id="{97C40266-DF8A-6F4D-9DA3-E81C01EACC0A}"/>
              </a:ext>
            </a:extLst>
          </p:cNvPr>
          <p:cNvCxnSpPr>
            <a:cxnSpLocks/>
          </p:cNvCxnSpPr>
          <p:nvPr/>
        </p:nvCxnSpPr>
        <p:spPr>
          <a:xfrm flipH="1">
            <a:off x="7343270" y="2851552"/>
            <a:ext cx="226799" cy="0"/>
          </a:xfrm>
          <a:prstGeom prst="line">
            <a:avLst/>
          </a:prstGeom>
          <a:ln w="19050">
            <a:solidFill>
              <a:srgbClr val="6B2EF2"/>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FE45744A-E1BC-A7F2-0291-D8F590B06D1C}"/>
              </a:ext>
            </a:extLst>
          </p:cNvPr>
          <p:cNvGrpSpPr/>
          <p:nvPr/>
        </p:nvGrpSpPr>
        <p:grpSpPr>
          <a:xfrm>
            <a:off x="6812943" y="2017004"/>
            <a:ext cx="250597" cy="162671"/>
            <a:chOff x="3477003" y="3848272"/>
            <a:chExt cx="1539356" cy="893278"/>
          </a:xfrm>
        </p:grpSpPr>
        <p:sp>
          <p:nvSpPr>
            <p:cNvPr id="54" name="Oval 53">
              <a:extLst>
                <a:ext uri="{FF2B5EF4-FFF2-40B4-BE49-F238E27FC236}">
                  <a16:creationId xmlns:a16="http://schemas.microsoft.com/office/drawing/2014/main" id="{D7173E5D-1A8F-E88F-DBC8-4B325B285F6D}"/>
                </a:ext>
              </a:extLst>
            </p:cNvPr>
            <p:cNvSpPr/>
            <p:nvPr/>
          </p:nvSpPr>
          <p:spPr>
            <a:xfrm rot="20831938">
              <a:off x="3477003" y="3848272"/>
              <a:ext cx="1539356" cy="893278"/>
            </a:xfrm>
            <a:prstGeom prst="ellipse">
              <a:avLst/>
            </a:prstGeom>
            <a:solidFill>
              <a:srgbClr val="D95776"/>
            </a:solidFill>
            <a:ln>
              <a:solidFill>
                <a:srgbClr val="BA2A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67" dirty="0"/>
            </a:p>
          </p:txBody>
        </p:sp>
        <p:sp>
          <p:nvSpPr>
            <p:cNvPr id="55" name="Arc 54">
              <a:extLst>
                <a:ext uri="{FF2B5EF4-FFF2-40B4-BE49-F238E27FC236}">
                  <a16:creationId xmlns:a16="http://schemas.microsoft.com/office/drawing/2014/main" id="{BB39F357-5F35-2CB6-E1DF-DB3648D94B89}"/>
                </a:ext>
              </a:extLst>
            </p:cNvPr>
            <p:cNvSpPr/>
            <p:nvPr/>
          </p:nvSpPr>
          <p:spPr>
            <a:xfrm rot="4353646">
              <a:off x="4109962" y="3826130"/>
              <a:ext cx="273438" cy="922953"/>
            </a:xfrm>
            <a:prstGeom prst="arc">
              <a:avLst>
                <a:gd name="adj1" fmla="val 15612071"/>
                <a:gd name="adj2" fmla="val 6063177"/>
              </a:avLst>
            </a:prstGeom>
            <a:ln w="19050">
              <a:solidFill>
                <a:srgbClr val="BA2A4C"/>
              </a:solidFill>
            </a:ln>
          </p:spPr>
          <p:style>
            <a:lnRef idx="1">
              <a:schemeClr val="dk1"/>
            </a:lnRef>
            <a:fillRef idx="0">
              <a:schemeClr val="dk1"/>
            </a:fillRef>
            <a:effectRef idx="0">
              <a:schemeClr val="dk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67" dirty="0"/>
            </a:p>
          </p:txBody>
        </p:sp>
      </p:grpSp>
      <p:grpSp>
        <p:nvGrpSpPr>
          <p:cNvPr id="70" name="Group 69">
            <a:extLst>
              <a:ext uri="{FF2B5EF4-FFF2-40B4-BE49-F238E27FC236}">
                <a16:creationId xmlns:a16="http://schemas.microsoft.com/office/drawing/2014/main" id="{BC4D9BDD-C79C-9ADB-531B-9A69FF790D7F}"/>
              </a:ext>
            </a:extLst>
          </p:cNvPr>
          <p:cNvGrpSpPr/>
          <p:nvPr/>
        </p:nvGrpSpPr>
        <p:grpSpPr>
          <a:xfrm>
            <a:off x="7050952" y="2641786"/>
            <a:ext cx="295747" cy="325916"/>
            <a:chOff x="2144099" y="3165202"/>
            <a:chExt cx="914399" cy="914400"/>
          </a:xfrm>
        </p:grpSpPr>
        <p:grpSp>
          <p:nvGrpSpPr>
            <p:cNvPr id="69" name="Group 68">
              <a:extLst>
                <a:ext uri="{FF2B5EF4-FFF2-40B4-BE49-F238E27FC236}">
                  <a16:creationId xmlns:a16="http://schemas.microsoft.com/office/drawing/2014/main" id="{5751D893-5C43-7257-15AE-637444CED57F}"/>
                </a:ext>
              </a:extLst>
            </p:cNvPr>
            <p:cNvGrpSpPr/>
            <p:nvPr/>
          </p:nvGrpSpPr>
          <p:grpSpPr>
            <a:xfrm>
              <a:off x="2269485" y="3326516"/>
              <a:ext cx="465733" cy="422692"/>
              <a:chOff x="2269485" y="3326516"/>
              <a:chExt cx="465733" cy="422692"/>
            </a:xfrm>
          </p:grpSpPr>
          <p:sp>
            <p:nvSpPr>
              <p:cNvPr id="66" name="Oval 65">
                <a:extLst>
                  <a:ext uri="{FF2B5EF4-FFF2-40B4-BE49-F238E27FC236}">
                    <a16:creationId xmlns:a16="http://schemas.microsoft.com/office/drawing/2014/main" id="{44B15B80-5325-8BAB-84DC-3E1E639BD3ED}"/>
                  </a:ext>
                </a:extLst>
              </p:cNvPr>
              <p:cNvSpPr/>
              <p:nvPr/>
            </p:nvSpPr>
            <p:spPr>
              <a:xfrm>
                <a:off x="2269485" y="3326516"/>
                <a:ext cx="207015" cy="18604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67" dirty="0"/>
              </a:p>
            </p:txBody>
          </p:sp>
          <p:sp>
            <p:nvSpPr>
              <p:cNvPr id="68" name="Oval 67">
                <a:extLst>
                  <a:ext uri="{FF2B5EF4-FFF2-40B4-BE49-F238E27FC236}">
                    <a16:creationId xmlns:a16="http://schemas.microsoft.com/office/drawing/2014/main" id="{10BBE4BE-1471-E08F-C26E-6BC73C9EC6F6}"/>
                  </a:ext>
                </a:extLst>
              </p:cNvPr>
              <p:cNvSpPr/>
              <p:nvPr/>
            </p:nvSpPr>
            <p:spPr>
              <a:xfrm>
                <a:off x="2617049" y="3461293"/>
                <a:ext cx="118169" cy="287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67" dirty="0"/>
              </a:p>
            </p:txBody>
          </p:sp>
        </p:grpSp>
        <p:pic>
          <p:nvPicPr>
            <p:cNvPr id="60" name="Graphic 59" descr="Brain with solid fill">
              <a:extLst>
                <a:ext uri="{FF2B5EF4-FFF2-40B4-BE49-F238E27FC236}">
                  <a16:creationId xmlns:a16="http://schemas.microsoft.com/office/drawing/2014/main" id="{5069F5BE-F333-6506-8691-B7EE0E0FAC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4099" y="3165202"/>
              <a:ext cx="914399" cy="914400"/>
            </a:xfrm>
            <a:prstGeom prst="rect">
              <a:avLst/>
            </a:prstGeom>
          </p:spPr>
        </p:pic>
      </p:grpSp>
      <p:grpSp>
        <p:nvGrpSpPr>
          <p:cNvPr id="75" name="Group 74">
            <a:extLst>
              <a:ext uri="{FF2B5EF4-FFF2-40B4-BE49-F238E27FC236}">
                <a16:creationId xmlns:a16="http://schemas.microsoft.com/office/drawing/2014/main" id="{7AE00413-EB87-92F4-AC96-860113ABC1DB}"/>
              </a:ext>
            </a:extLst>
          </p:cNvPr>
          <p:cNvGrpSpPr/>
          <p:nvPr/>
        </p:nvGrpSpPr>
        <p:grpSpPr>
          <a:xfrm>
            <a:off x="5748060" y="2723637"/>
            <a:ext cx="128140" cy="194567"/>
            <a:chOff x="2428812" y="3172644"/>
            <a:chExt cx="457200" cy="814125"/>
          </a:xfrm>
        </p:grpSpPr>
        <p:pic>
          <p:nvPicPr>
            <p:cNvPr id="72" name="Graphic 71" descr="Kidneys with solid fill">
              <a:extLst>
                <a:ext uri="{FF2B5EF4-FFF2-40B4-BE49-F238E27FC236}">
                  <a16:creationId xmlns:a16="http://schemas.microsoft.com/office/drawing/2014/main" id="{DAE9E142-CDC0-0FC3-B46F-94DE82C034DE}"/>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r="50000" b="10966"/>
            <a:stretch/>
          </p:blipFill>
          <p:spPr>
            <a:xfrm>
              <a:off x="2428812" y="3172644"/>
              <a:ext cx="457200" cy="814125"/>
            </a:xfrm>
            <a:prstGeom prst="rect">
              <a:avLst/>
            </a:prstGeom>
          </p:spPr>
        </p:pic>
        <p:pic>
          <p:nvPicPr>
            <p:cNvPr id="74" name="Graphic 73" descr="Lightning bolt with solid fill">
              <a:extLst>
                <a:ext uri="{FF2B5EF4-FFF2-40B4-BE49-F238E27FC236}">
                  <a16:creationId xmlns:a16="http://schemas.microsoft.com/office/drawing/2014/main" id="{E9F3DF18-AFFF-1FA8-531D-4CB01A4DB4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843571">
              <a:off x="2481414" y="3430122"/>
              <a:ext cx="291201" cy="291201"/>
            </a:xfrm>
            <a:prstGeom prst="rect">
              <a:avLst/>
            </a:prstGeom>
          </p:spPr>
        </p:pic>
      </p:grpSp>
      <p:pic>
        <p:nvPicPr>
          <p:cNvPr id="77" name="Picture 76">
            <a:extLst>
              <a:ext uri="{FF2B5EF4-FFF2-40B4-BE49-F238E27FC236}">
                <a16:creationId xmlns:a16="http://schemas.microsoft.com/office/drawing/2014/main" id="{4831B8EA-FE62-DFEC-773B-9EF879C5701D}"/>
              </a:ext>
            </a:extLst>
          </p:cNvPr>
          <p:cNvPicPr>
            <a:picLocks noChangeAspect="1"/>
          </p:cNvPicPr>
          <p:nvPr/>
        </p:nvPicPr>
        <p:blipFill>
          <a:blip r:embed="rId9">
            <a:clrChange>
              <a:clrFrom>
                <a:srgbClr val="FFFFFF"/>
              </a:clrFrom>
              <a:clrTo>
                <a:srgbClr val="FFFFFF">
                  <a:alpha val="0"/>
                </a:srgbClr>
              </a:clrTo>
            </a:clrChange>
            <a:duotone>
              <a:schemeClr val="accent6">
                <a:shade val="45000"/>
                <a:satMod val="135000"/>
              </a:schemeClr>
              <a:prstClr val="white"/>
            </a:duotone>
          </a:blip>
          <a:stretch>
            <a:fillRect/>
          </a:stretch>
        </p:blipFill>
        <p:spPr>
          <a:xfrm flipH="1">
            <a:off x="5859799" y="2734794"/>
            <a:ext cx="144497" cy="144497"/>
          </a:xfrm>
          <a:prstGeom prst="rect">
            <a:avLst/>
          </a:prstGeom>
          <a:noFill/>
        </p:spPr>
      </p:pic>
      <p:pic>
        <p:nvPicPr>
          <p:cNvPr id="78" name="Graphic 77" descr="Lightning bolt with solid fill">
            <a:extLst>
              <a:ext uri="{FF2B5EF4-FFF2-40B4-BE49-F238E27FC236}">
                <a16:creationId xmlns:a16="http://schemas.microsoft.com/office/drawing/2014/main" id="{9C0544F6-23C6-DE3B-A97E-B8B45041BF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209261" flipH="1">
            <a:off x="5899607" y="2750987"/>
            <a:ext cx="113776" cy="112110"/>
          </a:xfrm>
          <a:prstGeom prst="rect">
            <a:avLst/>
          </a:prstGeom>
        </p:spPr>
      </p:pic>
      <p:sp>
        <p:nvSpPr>
          <p:cNvPr id="82" name="Arc 81">
            <a:extLst>
              <a:ext uri="{FF2B5EF4-FFF2-40B4-BE49-F238E27FC236}">
                <a16:creationId xmlns:a16="http://schemas.microsoft.com/office/drawing/2014/main" id="{B3C29AAF-1AFC-18F0-023D-68E836BEEB1C}"/>
              </a:ext>
            </a:extLst>
          </p:cNvPr>
          <p:cNvSpPr/>
          <p:nvPr/>
        </p:nvSpPr>
        <p:spPr>
          <a:xfrm>
            <a:off x="6440512" y="3242720"/>
            <a:ext cx="200451" cy="148546"/>
          </a:xfrm>
          <a:prstGeom prst="arc">
            <a:avLst>
              <a:gd name="adj1" fmla="val 19737960"/>
              <a:gd name="adj2" fmla="val 1681796"/>
            </a:avLst>
          </a:prstGeom>
          <a:ln w="19050">
            <a:solidFill>
              <a:srgbClr val="43964A"/>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67" dirty="0">
              <a:solidFill>
                <a:schemeClr val="bg1"/>
              </a:solidFill>
            </a:endParaRPr>
          </a:p>
        </p:txBody>
      </p:sp>
      <p:sp>
        <p:nvSpPr>
          <p:cNvPr id="83" name="Arc 82">
            <a:extLst>
              <a:ext uri="{FF2B5EF4-FFF2-40B4-BE49-F238E27FC236}">
                <a16:creationId xmlns:a16="http://schemas.microsoft.com/office/drawing/2014/main" id="{7F7130CC-3494-6F0B-101F-A03A1C7C6A6E}"/>
              </a:ext>
            </a:extLst>
          </p:cNvPr>
          <p:cNvSpPr/>
          <p:nvPr/>
        </p:nvSpPr>
        <p:spPr>
          <a:xfrm>
            <a:off x="6403971" y="3258227"/>
            <a:ext cx="200451" cy="148546"/>
          </a:xfrm>
          <a:prstGeom prst="arc">
            <a:avLst>
              <a:gd name="adj1" fmla="val 19737960"/>
              <a:gd name="adj2" fmla="val 1601982"/>
            </a:avLst>
          </a:prstGeom>
          <a:ln w="19050">
            <a:solidFill>
              <a:srgbClr val="43964A"/>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67" dirty="0">
              <a:solidFill>
                <a:schemeClr val="bg1"/>
              </a:solidFill>
            </a:endParaRPr>
          </a:p>
        </p:txBody>
      </p:sp>
      <p:sp>
        <p:nvSpPr>
          <p:cNvPr id="84" name="Arc 83">
            <a:extLst>
              <a:ext uri="{FF2B5EF4-FFF2-40B4-BE49-F238E27FC236}">
                <a16:creationId xmlns:a16="http://schemas.microsoft.com/office/drawing/2014/main" id="{B158472D-1630-3CF0-81D8-791469BA8E73}"/>
              </a:ext>
            </a:extLst>
          </p:cNvPr>
          <p:cNvSpPr/>
          <p:nvPr/>
        </p:nvSpPr>
        <p:spPr>
          <a:xfrm>
            <a:off x="6465172" y="3242720"/>
            <a:ext cx="200451" cy="148546"/>
          </a:xfrm>
          <a:prstGeom prst="arc">
            <a:avLst>
              <a:gd name="adj1" fmla="val 19737960"/>
              <a:gd name="adj2" fmla="val 1601982"/>
            </a:avLst>
          </a:prstGeom>
          <a:ln w="19050">
            <a:solidFill>
              <a:srgbClr val="43964A"/>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67" dirty="0">
              <a:solidFill>
                <a:schemeClr val="bg1"/>
              </a:solidFill>
            </a:endParaRPr>
          </a:p>
        </p:txBody>
      </p:sp>
      <p:sp>
        <p:nvSpPr>
          <p:cNvPr id="85" name="Arc 84">
            <a:extLst>
              <a:ext uri="{FF2B5EF4-FFF2-40B4-BE49-F238E27FC236}">
                <a16:creationId xmlns:a16="http://schemas.microsoft.com/office/drawing/2014/main" id="{96582359-2423-D89E-07D1-E1F5C5BEFDF1}"/>
              </a:ext>
            </a:extLst>
          </p:cNvPr>
          <p:cNvSpPr/>
          <p:nvPr/>
        </p:nvSpPr>
        <p:spPr>
          <a:xfrm>
            <a:off x="6336729" y="3242720"/>
            <a:ext cx="200451" cy="148546"/>
          </a:xfrm>
          <a:prstGeom prst="arc">
            <a:avLst>
              <a:gd name="adj1" fmla="val 19737960"/>
              <a:gd name="adj2" fmla="val 1601982"/>
            </a:avLst>
          </a:prstGeom>
          <a:ln w="19050">
            <a:solidFill>
              <a:srgbClr val="43964A"/>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67" dirty="0">
              <a:solidFill>
                <a:schemeClr val="bg1"/>
              </a:solidFill>
            </a:endParaRPr>
          </a:p>
        </p:txBody>
      </p:sp>
      <p:sp>
        <p:nvSpPr>
          <p:cNvPr id="86" name="Arc 85">
            <a:extLst>
              <a:ext uri="{FF2B5EF4-FFF2-40B4-BE49-F238E27FC236}">
                <a16:creationId xmlns:a16="http://schemas.microsoft.com/office/drawing/2014/main" id="{234C5464-D52A-5D20-258A-C8DE0063B308}"/>
              </a:ext>
            </a:extLst>
          </p:cNvPr>
          <p:cNvSpPr/>
          <p:nvPr/>
        </p:nvSpPr>
        <p:spPr>
          <a:xfrm>
            <a:off x="6276520" y="3261287"/>
            <a:ext cx="200451" cy="148546"/>
          </a:xfrm>
          <a:prstGeom prst="arc">
            <a:avLst>
              <a:gd name="adj1" fmla="val 19737960"/>
              <a:gd name="adj2" fmla="val 1601982"/>
            </a:avLst>
          </a:prstGeom>
          <a:ln w="19050">
            <a:solidFill>
              <a:srgbClr val="43964A"/>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67" dirty="0">
              <a:solidFill>
                <a:schemeClr val="bg1"/>
              </a:solidFill>
            </a:endParaRPr>
          </a:p>
        </p:txBody>
      </p:sp>
      <p:sp>
        <p:nvSpPr>
          <p:cNvPr id="87" name="Arc 86">
            <a:extLst>
              <a:ext uri="{FF2B5EF4-FFF2-40B4-BE49-F238E27FC236}">
                <a16:creationId xmlns:a16="http://schemas.microsoft.com/office/drawing/2014/main" id="{8135AAC1-34A8-5C35-AAC8-BAFDE783D814}"/>
              </a:ext>
            </a:extLst>
          </p:cNvPr>
          <p:cNvSpPr/>
          <p:nvPr/>
        </p:nvSpPr>
        <p:spPr>
          <a:xfrm>
            <a:off x="6450558" y="3268640"/>
            <a:ext cx="200451" cy="148546"/>
          </a:xfrm>
          <a:prstGeom prst="arc">
            <a:avLst>
              <a:gd name="adj1" fmla="val 19737960"/>
              <a:gd name="adj2" fmla="val 1601982"/>
            </a:avLst>
          </a:prstGeom>
          <a:ln w="19050">
            <a:solidFill>
              <a:srgbClr val="43964A"/>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67" dirty="0">
              <a:solidFill>
                <a:schemeClr val="bg1"/>
              </a:solidFill>
            </a:endParaRPr>
          </a:p>
        </p:txBody>
      </p:sp>
      <p:sp>
        <p:nvSpPr>
          <p:cNvPr id="3" name="TextBox 2">
            <a:extLst>
              <a:ext uri="{FF2B5EF4-FFF2-40B4-BE49-F238E27FC236}">
                <a16:creationId xmlns:a16="http://schemas.microsoft.com/office/drawing/2014/main" id="{8866DF9C-163F-04DB-9917-C8572C5434A4}"/>
              </a:ext>
            </a:extLst>
          </p:cNvPr>
          <p:cNvSpPr txBox="1"/>
          <p:nvPr/>
        </p:nvSpPr>
        <p:spPr>
          <a:xfrm>
            <a:off x="4413255" y="1432453"/>
            <a:ext cx="4241281" cy="2769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dirty="0"/>
              <a:t>Long-term complications include:</a:t>
            </a:r>
            <a:r>
              <a:rPr lang="en-US" sz="1200" b="1" baseline="30000" dirty="0"/>
              <a:t>1,4,5</a:t>
            </a:r>
          </a:p>
        </p:txBody>
      </p:sp>
      <p:pic>
        <p:nvPicPr>
          <p:cNvPr id="24" name="Graphic 23" descr="Germ outline">
            <a:extLst>
              <a:ext uri="{FF2B5EF4-FFF2-40B4-BE49-F238E27FC236}">
                <a16:creationId xmlns:a16="http://schemas.microsoft.com/office/drawing/2014/main" id="{1E60FD96-F5A0-3A9B-7E0C-F27125AEC9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35629" y="1979391"/>
            <a:ext cx="200680" cy="200680"/>
          </a:xfrm>
          <a:prstGeom prst="rect">
            <a:avLst/>
          </a:prstGeom>
        </p:spPr>
      </p:pic>
      <p:grpSp>
        <p:nvGrpSpPr>
          <p:cNvPr id="11" name="Group 10">
            <a:extLst>
              <a:ext uri="{FF2B5EF4-FFF2-40B4-BE49-F238E27FC236}">
                <a16:creationId xmlns:a16="http://schemas.microsoft.com/office/drawing/2014/main" id="{4DC010D8-9765-EAAA-21E2-BEF2080CDA33}"/>
              </a:ext>
            </a:extLst>
          </p:cNvPr>
          <p:cNvGrpSpPr/>
          <p:nvPr/>
        </p:nvGrpSpPr>
        <p:grpSpPr>
          <a:xfrm>
            <a:off x="7762252" y="0"/>
            <a:ext cx="1381748" cy="305166"/>
            <a:chOff x="10374594" y="-21811"/>
            <a:chExt cx="1842330" cy="406888"/>
          </a:xfrm>
        </p:grpSpPr>
        <p:sp>
          <p:nvSpPr>
            <p:cNvPr id="8" name="Rectangle: Top Corners Rounded 7">
              <a:extLst>
                <a:ext uri="{FF2B5EF4-FFF2-40B4-BE49-F238E27FC236}">
                  <a16:creationId xmlns:a16="http://schemas.microsoft.com/office/drawing/2014/main" id="{DD658F45-D480-C521-142B-E193E49ED039}"/>
                </a:ext>
              </a:extLst>
            </p:cNvPr>
            <p:cNvSpPr/>
            <p:nvPr/>
          </p:nvSpPr>
          <p:spPr>
            <a:xfrm rot="10800000">
              <a:off x="10374594" y="-21811"/>
              <a:ext cx="1842330" cy="406888"/>
            </a:xfrm>
            <a:prstGeom prst="round2Same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10" name="TextBox 9">
              <a:extLst>
                <a:ext uri="{FF2B5EF4-FFF2-40B4-BE49-F238E27FC236}">
                  <a16:creationId xmlns:a16="http://schemas.microsoft.com/office/drawing/2014/main" id="{5C0C339F-B3DA-76D0-0520-8F116E11E1A9}"/>
                </a:ext>
              </a:extLst>
            </p:cNvPr>
            <p:cNvSpPr txBox="1"/>
            <p:nvPr/>
          </p:nvSpPr>
          <p:spPr>
            <a:xfrm>
              <a:off x="10458271" y="1882"/>
              <a:ext cx="1674976" cy="359502"/>
            </a:xfrm>
            <a:prstGeom prst="rect">
              <a:avLst/>
            </a:prstGeom>
          </p:spPr>
          <p:txBody>
            <a:bodyPr vert="horz" wrap="squar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dirty="0">
                  <a:solidFill>
                    <a:schemeClr val="bg1"/>
                  </a:solidFill>
                </a:rPr>
                <a:t>Introduction</a:t>
              </a:r>
            </a:p>
          </p:txBody>
        </p:sp>
      </p:grpSp>
      <p:cxnSp>
        <p:nvCxnSpPr>
          <p:cNvPr id="20" name="Straight Connector 19">
            <a:extLst>
              <a:ext uri="{FF2B5EF4-FFF2-40B4-BE49-F238E27FC236}">
                <a16:creationId xmlns:a16="http://schemas.microsoft.com/office/drawing/2014/main" id="{13497CAF-CCA8-DA74-5BCF-FB9DDFBC4D24}"/>
              </a:ext>
            </a:extLst>
          </p:cNvPr>
          <p:cNvCxnSpPr>
            <a:cxnSpLocks/>
          </p:cNvCxnSpPr>
          <p:nvPr/>
        </p:nvCxnSpPr>
        <p:spPr>
          <a:xfrm>
            <a:off x="6421535" y="3252310"/>
            <a:ext cx="257594" cy="1538"/>
          </a:xfrm>
          <a:prstGeom prst="line">
            <a:avLst/>
          </a:prstGeom>
          <a:ln w="12700">
            <a:solidFill>
              <a:srgbClr val="43964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3ADF69E-AD7B-CCD6-1357-D38500216044}"/>
              </a:ext>
            </a:extLst>
          </p:cNvPr>
          <p:cNvCxnSpPr>
            <a:cxnSpLocks/>
          </p:cNvCxnSpPr>
          <p:nvPr/>
        </p:nvCxnSpPr>
        <p:spPr>
          <a:xfrm>
            <a:off x="6412486" y="3389206"/>
            <a:ext cx="257594" cy="1538"/>
          </a:xfrm>
          <a:prstGeom prst="line">
            <a:avLst/>
          </a:prstGeom>
          <a:ln w="12700">
            <a:solidFill>
              <a:srgbClr val="43964A"/>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E69DAEC-4EAD-0B6A-AB47-4BD99B37ED48}"/>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4192462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CA36FF-F61E-EBFE-A299-B9DE024C7FBE}"/>
              </a:ext>
            </a:extLst>
          </p:cNvPr>
          <p:cNvSpPr/>
          <p:nvPr/>
        </p:nvSpPr>
        <p:spPr>
          <a:xfrm>
            <a:off x="436436" y="3610237"/>
            <a:ext cx="8231981" cy="796376"/>
          </a:xfrm>
          <a:prstGeom prst="roundRect">
            <a:avLst>
              <a:gd name="adj" fmla="val 930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9" name="Title 8"/>
          <p:cNvSpPr>
            <a:spLocks noGrp="1"/>
          </p:cNvSpPr>
          <p:nvPr>
            <p:ph type="title"/>
          </p:nvPr>
        </p:nvSpPr>
        <p:spPr>
          <a:xfrm>
            <a:off x="366712" y="490454"/>
            <a:ext cx="11215688" cy="48474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50" dirty="0">
                <a:solidFill>
                  <a:srgbClr val="00004E"/>
                </a:solidFill>
              </a:rPr>
              <a:t>Social Media Listening: Gathering Sickle Cell Disease Insights</a:t>
            </a:r>
          </a:p>
        </p:txBody>
      </p:sp>
      <p:sp>
        <p:nvSpPr>
          <p:cNvPr id="14" name="TextBox 13">
            <a:extLst>
              <a:ext uri="{FF2B5EF4-FFF2-40B4-BE49-F238E27FC236}">
                <a16:creationId xmlns:a16="http://schemas.microsoft.com/office/drawing/2014/main" id="{8F1EA506-9E17-F6A7-856B-DDC81A442ACD}"/>
              </a:ext>
            </a:extLst>
          </p:cNvPr>
          <p:cNvSpPr txBox="1"/>
          <p:nvPr/>
        </p:nvSpPr>
        <p:spPr>
          <a:xfrm>
            <a:off x="891682" y="3647161"/>
            <a:ext cx="7511264" cy="73994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8000"/>
              </a:lnSpc>
            </a:pPr>
            <a:r>
              <a:rPr lang="en-US" sz="1200" b="1" dirty="0">
                <a:solidFill>
                  <a:schemeClr val="bg1"/>
                </a:solidFill>
                <a:latin typeface="Arial" panose="020B0604020202020204" pitchFamily="34" charset="0"/>
                <a:ea typeface="Calibri" panose="020F0502020204030204" pitchFamily="34" charset="0"/>
              </a:rPr>
              <a:t>Objective: </a:t>
            </a:r>
          </a:p>
          <a:p>
            <a:pPr>
              <a:lnSpc>
                <a:spcPct val="108000"/>
              </a:lnSpc>
              <a:spcBef>
                <a:spcPts val="450"/>
              </a:spcBef>
            </a:pPr>
            <a:r>
              <a:rPr lang="en-US" sz="1200" dirty="0">
                <a:solidFill>
                  <a:schemeClr val="bg1"/>
                </a:solidFill>
                <a:latin typeface="Arial" panose="020B0604020202020204" pitchFamily="34" charset="0"/>
                <a:ea typeface="Calibri" panose="020F0502020204030204" pitchFamily="34" charset="0"/>
              </a:rPr>
              <a:t>To analyze online conversations about SCD for insights into patients’ and caregivers’ real-world experiences and unmet needs</a:t>
            </a:r>
            <a:endParaRPr lang="en-US" sz="1200" dirty="0">
              <a:solidFill>
                <a:schemeClr val="bg1"/>
              </a:solidFill>
            </a:endParaRPr>
          </a:p>
        </p:txBody>
      </p:sp>
      <p:sp>
        <p:nvSpPr>
          <p:cNvPr id="5" name="Footer Placeholder 3">
            <a:extLst>
              <a:ext uri="{FF2B5EF4-FFF2-40B4-BE49-F238E27FC236}">
                <a16:creationId xmlns:a16="http://schemas.microsoft.com/office/drawing/2014/main" id="{AFE0F8E9-C99B-03AC-3A0A-0A93075AF679}"/>
              </a:ext>
            </a:extLst>
          </p:cNvPr>
          <p:cNvSpPr txBox="1">
            <a:spLocks/>
          </p:cNvSpPr>
          <p:nvPr/>
        </p:nvSpPr>
        <p:spPr>
          <a:xfrm>
            <a:off x="366713" y="4456555"/>
            <a:ext cx="8231981" cy="503618"/>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75" dirty="0">
                <a:latin typeface="+mn-lt"/>
                <a:ea typeface="Geneva"/>
              </a:rPr>
              <a:t>AI, artificial intelligence; SCD, sickle cell disease.</a:t>
            </a:r>
          </a:p>
          <a:p>
            <a:r>
              <a:rPr lang="en-US" sz="675" dirty="0">
                <a:latin typeface="+mn-lt"/>
                <a:ea typeface="Geneva"/>
              </a:rPr>
              <a:t>1. Jonassaint C, et al. </a:t>
            </a:r>
            <a:r>
              <a:rPr lang="en-US" sz="675" i="1" dirty="0">
                <a:latin typeface="+mn-lt"/>
                <a:ea typeface="Geneva"/>
              </a:rPr>
              <a:t>Blood</a:t>
            </a:r>
            <a:r>
              <a:rPr lang="en-US" sz="675" dirty="0">
                <a:latin typeface="+mn-lt"/>
                <a:ea typeface="Geneva"/>
              </a:rPr>
              <a:t>. 2016;128(22)5921; 2. Healthline Media. Engage and Empower: Pharma’s Social Opportunity. April 2023. https://healthlinemedia.com/assets/files/HealthlineMedia_Social_Health_</a:t>
            </a:r>
            <a:br>
              <a:rPr lang="en-US" sz="675" dirty="0">
                <a:latin typeface="+mn-lt"/>
                <a:ea typeface="Geneva"/>
              </a:rPr>
            </a:br>
            <a:r>
              <a:rPr lang="en-US" sz="675" dirty="0">
                <a:latin typeface="+mn-lt"/>
                <a:ea typeface="Geneva"/>
              </a:rPr>
              <a:t>Trends_Report_2023.pdf (Accessed October 2023); 3. </a:t>
            </a:r>
            <a:r>
              <a:rPr lang="en-US" sz="675" i="0" dirty="0">
                <a:solidFill>
                  <a:schemeClr val="tx1"/>
                </a:solidFill>
                <a:effectLst/>
                <a:latin typeface="+mn-lt"/>
              </a:rPr>
              <a:t>Schmidt AL, et al. </a:t>
            </a:r>
            <a:r>
              <a:rPr lang="en-US" sz="675" i="1" dirty="0">
                <a:solidFill>
                  <a:schemeClr val="tx1"/>
                </a:solidFill>
                <a:effectLst/>
                <a:latin typeface="+mn-lt"/>
              </a:rPr>
              <a:t>Drug Discov Today</a:t>
            </a:r>
            <a:r>
              <a:rPr lang="en-US" sz="675" i="0" dirty="0">
                <a:solidFill>
                  <a:schemeClr val="tx1"/>
                </a:solidFill>
                <a:effectLst/>
                <a:latin typeface="+mn-lt"/>
              </a:rPr>
              <a:t>. 2022;27(5):1523–30; 4. Syntosi A, et al. </a:t>
            </a:r>
            <a:r>
              <a:rPr lang="en-US" sz="675" i="1" dirty="0">
                <a:solidFill>
                  <a:schemeClr val="tx1"/>
                </a:solidFill>
                <a:effectLst/>
                <a:latin typeface="+mn-lt"/>
              </a:rPr>
              <a:t>Ophthalmol Ther</a:t>
            </a:r>
            <a:r>
              <a:rPr lang="en-US" sz="675" i="0" dirty="0">
                <a:solidFill>
                  <a:schemeClr val="tx1"/>
                </a:solidFill>
                <a:effectLst/>
                <a:latin typeface="+mn-lt"/>
              </a:rPr>
              <a:t>. 2022;11(6):2183–2196</a:t>
            </a:r>
            <a:endParaRPr lang="en-US" sz="675" dirty="0">
              <a:solidFill>
                <a:schemeClr val="tx1"/>
              </a:solidFill>
              <a:latin typeface="+mn-lt"/>
            </a:endParaRPr>
          </a:p>
        </p:txBody>
      </p:sp>
      <p:sp>
        <p:nvSpPr>
          <p:cNvPr id="25" name="Content Placeholder 5">
            <a:extLst>
              <a:ext uri="{FF2B5EF4-FFF2-40B4-BE49-F238E27FC236}">
                <a16:creationId xmlns:a16="http://schemas.microsoft.com/office/drawing/2014/main" id="{292E1942-7D59-997D-6CCC-EA5E2D0B446D}"/>
              </a:ext>
            </a:extLst>
          </p:cNvPr>
          <p:cNvSpPr txBox="1">
            <a:spLocks/>
          </p:cNvSpPr>
          <p:nvPr/>
        </p:nvSpPr>
        <p:spPr>
          <a:xfrm>
            <a:off x="444104" y="1201781"/>
            <a:ext cx="8231981" cy="640491"/>
          </a:xfrm>
          <a:prstGeom prst="roundRect">
            <a:avLst>
              <a:gd name="adj" fmla="val 9305"/>
            </a:avLst>
          </a:prstGeom>
          <a:solidFill>
            <a:srgbClr val="D4D4FF"/>
          </a:solidFill>
        </p:spPr>
        <p:txBody>
          <a:bodyPr vert="horz" lIns="135000" tIns="135000" rIns="135000" bIns="13500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0"/>
              </a:spcBef>
              <a:buNone/>
            </a:pPr>
            <a:r>
              <a:rPr lang="en-US" sz="1200" dirty="0"/>
              <a:t>Using AI-powered analytic tools, we can explore online conversations surrounding SCD to gain valuable information regarding real-world experiences </a:t>
            </a:r>
            <a:r>
              <a:rPr lang="en-US" sz="1200" dirty="0">
                <a:solidFill>
                  <a:schemeClr val="tx1"/>
                </a:solidFill>
              </a:rPr>
              <a:t>in this under-researched population,</a:t>
            </a:r>
            <a:r>
              <a:rPr lang="en-US" sz="1200" baseline="30000" dirty="0"/>
              <a:t>1</a:t>
            </a:r>
            <a:r>
              <a:rPr lang="en-US" sz="1200" dirty="0"/>
              <a:t> including: </a:t>
            </a:r>
          </a:p>
        </p:txBody>
      </p:sp>
      <p:grpSp>
        <p:nvGrpSpPr>
          <p:cNvPr id="6" name="Group 5">
            <a:extLst>
              <a:ext uri="{FF2B5EF4-FFF2-40B4-BE49-F238E27FC236}">
                <a16:creationId xmlns:a16="http://schemas.microsoft.com/office/drawing/2014/main" id="{55EFCB10-3E26-E6B5-8572-E3A4979CFBD7}"/>
              </a:ext>
            </a:extLst>
          </p:cNvPr>
          <p:cNvGrpSpPr/>
          <p:nvPr/>
        </p:nvGrpSpPr>
        <p:grpSpPr>
          <a:xfrm>
            <a:off x="117912" y="3686832"/>
            <a:ext cx="637047" cy="653035"/>
            <a:chOff x="4819019" y="78356"/>
            <a:chExt cx="849396" cy="870713"/>
          </a:xfrm>
        </p:grpSpPr>
        <p:sp>
          <p:nvSpPr>
            <p:cNvPr id="3" name="Oval 2">
              <a:extLst>
                <a:ext uri="{FF2B5EF4-FFF2-40B4-BE49-F238E27FC236}">
                  <a16:creationId xmlns:a16="http://schemas.microsoft.com/office/drawing/2014/main" id="{E271F11B-2826-FC70-AB88-C8183B8AE21D}"/>
                </a:ext>
              </a:extLst>
            </p:cNvPr>
            <p:cNvSpPr/>
            <p:nvPr/>
          </p:nvSpPr>
          <p:spPr>
            <a:xfrm>
              <a:off x="4819019" y="78356"/>
              <a:ext cx="849396" cy="870713"/>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pic>
          <p:nvPicPr>
            <p:cNvPr id="16" name="Graphic 15" descr="Bullseye with solid fill">
              <a:extLst>
                <a:ext uri="{FF2B5EF4-FFF2-40B4-BE49-F238E27FC236}">
                  <a16:creationId xmlns:a16="http://schemas.microsoft.com/office/drawing/2014/main" id="{E5021A05-B3D1-F0BB-4307-33D28746C9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2902" y="122897"/>
              <a:ext cx="781631" cy="781631"/>
            </a:xfrm>
            <a:prstGeom prst="rect">
              <a:avLst/>
            </a:prstGeom>
          </p:spPr>
        </p:pic>
      </p:grpSp>
      <p:grpSp>
        <p:nvGrpSpPr>
          <p:cNvPr id="4" name="Group 3">
            <a:extLst>
              <a:ext uri="{FF2B5EF4-FFF2-40B4-BE49-F238E27FC236}">
                <a16:creationId xmlns:a16="http://schemas.microsoft.com/office/drawing/2014/main" id="{A93ED755-FAD4-14BA-A94E-BD498C1E6FF9}"/>
              </a:ext>
            </a:extLst>
          </p:cNvPr>
          <p:cNvGrpSpPr/>
          <p:nvPr/>
        </p:nvGrpSpPr>
        <p:grpSpPr>
          <a:xfrm>
            <a:off x="7762252" y="0"/>
            <a:ext cx="1381748" cy="305166"/>
            <a:chOff x="10374594" y="-21811"/>
            <a:chExt cx="1842330" cy="406888"/>
          </a:xfrm>
        </p:grpSpPr>
        <p:sp>
          <p:nvSpPr>
            <p:cNvPr id="8" name="Rectangle: Top Corners Rounded 7">
              <a:extLst>
                <a:ext uri="{FF2B5EF4-FFF2-40B4-BE49-F238E27FC236}">
                  <a16:creationId xmlns:a16="http://schemas.microsoft.com/office/drawing/2014/main" id="{8438B95F-DDE5-A71F-D7CA-FB0E1E757203}"/>
                </a:ext>
              </a:extLst>
            </p:cNvPr>
            <p:cNvSpPr/>
            <p:nvPr/>
          </p:nvSpPr>
          <p:spPr>
            <a:xfrm rot="10800000">
              <a:off x="10374594" y="-21811"/>
              <a:ext cx="1842330" cy="406888"/>
            </a:xfrm>
            <a:prstGeom prst="round2Same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10" name="TextBox 9">
              <a:extLst>
                <a:ext uri="{FF2B5EF4-FFF2-40B4-BE49-F238E27FC236}">
                  <a16:creationId xmlns:a16="http://schemas.microsoft.com/office/drawing/2014/main" id="{D6880432-AFED-2A2A-277D-68FC9BA82FDE}"/>
                </a:ext>
              </a:extLst>
            </p:cNvPr>
            <p:cNvSpPr txBox="1"/>
            <p:nvPr/>
          </p:nvSpPr>
          <p:spPr>
            <a:xfrm>
              <a:off x="10458271" y="1882"/>
              <a:ext cx="1674976" cy="359502"/>
            </a:xfrm>
            <a:prstGeom prst="rect">
              <a:avLst/>
            </a:prstGeom>
          </p:spPr>
          <p:txBody>
            <a:bodyPr vert="horz" wrap="squar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dirty="0">
                  <a:solidFill>
                    <a:schemeClr val="bg1"/>
                  </a:solidFill>
                </a:rPr>
                <a:t>Introduction</a:t>
              </a:r>
            </a:p>
          </p:txBody>
        </p:sp>
      </p:grpSp>
      <p:grpSp>
        <p:nvGrpSpPr>
          <p:cNvPr id="44" name="Group 43">
            <a:extLst>
              <a:ext uri="{FF2B5EF4-FFF2-40B4-BE49-F238E27FC236}">
                <a16:creationId xmlns:a16="http://schemas.microsoft.com/office/drawing/2014/main" id="{79F9BA57-5354-0E1B-2973-711FD657538A}"/>
              </a:ext>
            </a:extLst>
          </p:cNvPr>
          <p:cNvGrpSpPr/>
          <p:nvPr/>
        </p:nvGrpSpPr>
        <p:grpSpPr>
          <a:xfrm>
            <a:off x="560624" y="1983524"/>
            <a:ext cx="8226297" cy="1464869"/>
            <a:chOff x="747499" y="2388914"/>
            <a:chExt cx="10968396" cy="1953158"/>
          </a:xfrm>
        </p:grpSpPr>
        <p:grpSp>
          <p:nvGrpSpPr>
            <p:cNvPr id="27" name="Group 26">
              <a:extLst>
                <a:ext uri="{FF2B5EF4-FFF2-40B4-BE49-F238E27FC236}">
                  <a16:creationId xmlns:a16="http://schemas.microsoft.com/office/drawing/2014/main" id="{B73AADF9-DC8E-B27C-B6F3-8975DBF021FC}"/>
                </a:ext>
              </a:extLst>
            </p:cNvPr>
            <p:cNvGrpSpPr/>
            <p:nvPr/>
          </p:nvGrpSpPr>
          <p:grpSpPr>
            <a:xfrm>
              <a:off x="7044387" y="2388914"/>
              <a:ext cx="4671508" cy="1904651"/>
              <a:chOff x="914078" y="2177137"/>
              <a:chExt cx="3503631" cy="1428489"/>
            </a:xfrm>
            <a:solidFill>
              <a:schemeClr val="tx2"/>
            </a:solidFill>
          </p:grpSpPr>
          <p:pic>
            <p:nvPicPr>
              <p:cNvPr id="28" name="Graphic 27" descr="Heart with pulse with solid fill">
                <a:extLst>
                  <a:ext uri="{FF2B5EF4-FFF2-40B4-BE49-F238E27FC236}">
                    <a16:creationId xmlns:a16="http://schemas.microsoft.com/office/drawing/2014/main" id="{8E81C8DE-9E29-21DB-0511-49668E2CF9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7912" y="2177137"/>
                <a:ext cx="348591" cy="348591"/>
              </a:xfrm>
              <a:prstGeom prst="rect">
                <a:avLst/>
              </a:prstGeom>
            </p:spPr>
          </p:pic>
          <p:grpSp>
            <p:nvGrpSpPr>
              <p:cNvPr id="29" name="Group 28">
                <a:extLst>
                  <a:ext uri="{FF2B5EF4-FFF2-40B4-BE49-F238E27FC236}">
                    <a16:creationId xmlns:a16="http://schemas.microsoft.com/office/drawing/2014/main" id="{843D1494-0438-471D-1175-8246294135CC}"/>
                  </a:ext>
                </a:extLst>
              </p:cNvPr>
              <p:cNvGrpSpPr/>
              <p:nvPr/>
            </p:nvGrpSpPr>
            <p:grpSpPr>
              <a:xfrm>
                <a:off x="973834" y="2530387"/>
                <a:ext cx="376746" cy="497007"/>
                <a:chOff x="4114800" y="1561971"/>
                <a:chExt cx="988256" cy="1466979"/>
              </a:xfrm>
              <a:grpFill/>
            </p:grpSpPr>
            <p:pic>
              <p:nvPicPr>
                <p:cNvPr id="42" name="Graphic 41" descr="Care with solid fill">
                  <a:extLst>
                    <a:ext uri="{FF2B5EF4-FFF2-40B4-BE49-F238E27FC236}">
                      <a16:creationId xmlns:a16="http://schemas.microsoft.com/office/drawing/2014/main" id="{BEBE6CAE-0AD3-BF1C-2015-07B9BE9C46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4800" y="2114550"/>
                  <a:ext cx="914400" cy="914400"/>
                </a:xfrm>
                <a:prstGeom prst="rect">
                  <a:avLst/>
                </a:prstGeom>
              </p:spPr>
            </p:pic>
            <p:pic>
              <p:nvPicPr>
                <p:cNvPr id="43" name="Graphic 42" descr="Protecting hand with solid fill">
                  <a:extLst>
                    <a:ext uri="{FF2B5EF4-FFF2-40B4-BE49-F238E27FC236}">
                      <a16:creationId xmlns:a16="http://schemas.microsoft.com/office/drawing/2014/main" id="{EB2F8CCB-7445-C3E0-86A8-CB205855A9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88657" y="1561971"/>
                  <a:ext cx="914399" cy="914399"/>
                </a:xfrm>
                <a:prstGeom prst="rect">
                  <a:avLst/>
                </a:prstGeom>
              </p:spPr>
            </p:pic>
          </p:grpSp>
          <p:grpSp>
            <p:nvGrpSpPr>
              <p:cNvPr id="31" name="Group 30">
                <a:extLst>
                  <a:ext uri="{FF2B5EF4-FFF2-40B4-BE49-F238E27FC236}">
                    <a16:creationId xmlns:a16="http://schemas.microsoft.com/office/drawing/2014/main" id="{C976EC08-3EAB-9080-AF8C-8664AD0883BF}"/>
                  </a:ext>
                </a:extLst>
              </p:cNvPr>
              <p:cNvGrpSpPr/>
              <p:nvPr/>
            </p:nvGrpSpPr>
            <p:grpSpPr>
              <a:xfrm>
                <a:off x="914078" y="3044011"/>
                <a:ext cx="3294213" cy="561615"/>
                <a:chOff x="914078" y="3044008"/>
                <a:chExt cx="3294212" cy="561615"/>
              </a:xfrm>
              <a:grpFill/>
            </p:grpSpPr>
            <p:pic>
              <p:nvPicPr>
                <p:cNvPr id="40" name="Graphic 39" descr="Cycle with people with solid fill">
                  <a:extLst>
                    <a:ext uri="{FF2B5EF4-FFF2-40B4-BE49-F238E27FC236}">
                      <a16:creationId xmlns:a16="http://schemas.microsoft.com/office/drawing/2014/main" id="{CAA0205B-64AB-A01E-0313-C002B7FBD9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4078" y="3044008"/>
                  <a:ext cx="468102" cy="468102"/>
                </a:xfrm>
                <a:prstGeom prst="rect">
                  <a:avLst/>
                </a:prstGeom>
              </p:spPr>
            </p:pic>
            <p:sp>
              <p:nvSpPr>
                <p:cNvPr id="41" name="TextBox 40">
                  <a:extLst>
                    <a:ext uri="{FF2B5EF4-FFF2-40B4-BE49-F238E27FC236}">
                      <a16:creationId xmlns:a16="http://schemas.microsoft.com/office/drawing/2014/main" id="{02523E34-4EFC-CFCE-83FF-EEE2CFDD72FF}"/>
                    </a:ext>
                  </a:extLst>
                </p:cNvPr>
                <p:cNvSpPr txBox="1"/>
                <p:nvPr/>
              </p:nvSpPr>
              <p:spPr>
                <a:xfrm>
                  <a:off x="1316005" y="3120875"/>
                  <a:ext cx="2892285" cy="484748"/>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US" sz="1350" dirty="0">
                      <a:solidFill>
                        <a:schemeClr val="tx2"/>
                      </a:solidFill>
                      <a:latin typeface="Arial" panose="020B0604020202020204" pitchFamily="34" charset="0"/>
                      <a:ea typeface="Calibri" panose="020F0502020204030204" pitchFamily="34" charset="0"/>
                    </a:rPr>
                    <a:t>Other potential stakeholder perspectives</a:t>
                  </a:r>
                  <a:endParaRPr lang="en-US" sz="1350" baseline="30000" dirty="0">
                    <a:solidFill>
                      <a:schemeClr val="tx2"/>
                    </a:solidFill>
                    <a:latin typeface="Arial" panose="020B0604020202020204" pitchFamily="34" charset="0"/>
                    <a:ea typeface="Calibri" panose="020F0502020204030204" pitchFamily="34" charset="0"/>
                  </a:endParaRPr>
                </a:p>
              </p:txBody>
            </p:sp>
          </p:grpSp>
          <p:sp>
            <p:nvSpPr>
              <p:cNvPr id="33" name="TextBox 32">
                <a:extLst>
                  <a:ext uri="{FF2B5EF4-FFF2-40B4-BE49-F238E27FC236}">
                    <a16:creationId xmlns:a16="http://schemas.microsoft.com/office/drawing/2014/main" id="{01520CF7-C9A2-5896-FD5C-CAB44F207B73}"/>
                  </a:ext>
                </a:extLst>
              </p:cNvPr>
              <p:cNvSpPr txBox="1"/>
              <p:nvPr/>
            </p:nvSpPr>
            <p:spPr>
              <a:xfrm>
                <a:off x="1316005" y="2668277"/>
                <a:ext cx="2717728" cy="276999"/>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US" sz="1350" dirty="0">
                    <a:solidFill>
                      <a:schemeClr val="tx2"/>
                    </a:solidFill>
                    <a:latin typeface="Arial" panose="020B0604020202020204" pitchFamily="34" charset="0"/>
                    <a:ea typeface="Calibri" panose="020F0502020204030204" pitchFamily="34" charset="0"/>
                  </a:rPr>
                  <a:t>Caregiver experiences</a:t>
                </a:r>
                <a:r>
                  <a:rPr lang="en-US" sz="1350" baseline="30000" dirty="0">
                    <a:solidFill>
                      <a:schemeClr val="tx2"/>
                    </a:solidFill>
                    <a:latin typeface="Arial" panose="020B0604020202020204" pitchFamily="34" charset="0"/>
                    <a:ea typeface="Calibri" panose="020F0502020204030204" pitchFamily="34" charset="0"/>
                  </a:rPr>
                  <a:t>4</a:t>
                </a:r>
                <a:endParaRPr lang="en-US" sz="1350" dirty="0">
                  <a:solidFill>
                    <a:schemeClr val="tx2"/>
                  </a:solidFill>
                  <a:latin typeface="Arial" panose="020B0604020202020204" pitchFamily="34" charset="0"/>
                  <a:ea typeface="Calibri" panose="020F0502020204030204" pitchFamily="34" charset="0"/>
                </a:endParaRPr>
              </a:p>
            </p:txBody>
          </p:sp>
          <p:sp>
            <p:nvSpPr>
              <p:cNvPr id="35" name="TextBox 34">
                <a:extLst>
                  <a:ext uri="{FF2B5EF4-FFF2-40B4-BE49-F238E27FC236}">
                    <a16:creationId xmlns:a16="http://schemas.microsoft.com/office/drawing/2014/main" id="{EE4FEAE2-4649-122F-E596-8B14F22BEDC2}"/>
                  </a:ext>
                </a:extLst>
              </p:cNvPr>
              <p:cNvSpPr txBox="1"/>
              <p:nvPr/>
            </p:nvSpPr>
            <p:spPr>
              <a:xfrm>
                <a:off x="1316005" y="2201388"/>
                <a:ext cx="3101704" cy="276999"/>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US" sz="1350" dirty="0">
                    <a:solidFill>
                      <a:schemeClr val="tx2"/>
                    </a:solidFill>
                    <a:latin typeface="Arial" panose="020B0604020202020204" pitchFamily="34" charset="0"/>
                  </a:rPr>
                  <a:t>Health-related concerns</a:t>
                </a:r>
                <a:r>
                  <a:rPr lang="en-US" sz="1350" baseline="30000" dirty="0">
                    <a:solidFill>
                      <a:schemeClr val="tx2"/>
                    </a:solidFill>
                    <a:latin typeface="Arial" panose="020B0604020202020204" pitchFamily="34" charset="0"/>
                  </a:rPr>
                  <a:t>2</a:t>
                </a:r>
                <a:endParaRPr lang="en-US" sz="1350" dirty="0">
                  <a:solidFill>
                    <a:schemeClr val="tx2"/>
                  </a:solidFill>
                  <a:latin typeface="Arial" panose="020B0604020202020204" pitchFamily="34" charset="0"/>
                </a:endParaRPr>
              </a:p>
            </p:txBody>
          </p:sp>
        </p:grpSp>
        <p:grpSp>
          <p:nvGrpSpPr>
            <p:cNvPr id="11" name="Group 10">
              <a:extLst>
                <a:ext uri="{FF2B5EF4-FFF2-40B4-BE49-F238E27FC236}">
                  <a16:creationId xmlns:a16="http://schemas.microsoft.com/office/drawing/2014/main" id="{20CA7F7B-29DB-A382-FD3A-264208062BF7}"/>
                </a:ext>
              </a:extLst>
            </p:cNvPr>
            <p:cNvGrpSpPr/>
            <p:nvPr/>
          </p:nvGrpSpPr>
          <p:grpSpPr>
            <a:xfrm>
              <a:off x="1223563" y="2421255"/>
              <a:ext cx="5578681" cy="1920817"/>
              <a:chOff x="1316005" y="2245504"/>
              <a:chExt cx="4184011" cy="1440613"/>
            </a:xfrm>
          </p:grpSpPr>
          <p:sp>
            <p:nvSpPr>
              <p:cNvPr id="20" name="TextBox 19">
                <a:extLst>
                  <a:ext uri="{FF2B5EF4-FFF2-40B4-BE49-F238E27FC236}">
                    <a16:creationId xmlns:a16="http://schemas.microsoft.com/office/drawing/2014/main" id="{B03BA410-D6F7-F3A4-4DD2-8A0C323701AE}"/>
                  </a:ext>
                </a:extLst>
              </p:cNvPr>
              <p:cNvSpPr txBox="1"/>
              <p:nvPr/>
            </p:nvSpPr>
            <p:spPr>
              <a:xfrm>
                <a:off x="1316005" y="3201369"/>
                <a:ext cx="4132284" cy="48474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US" sz="1350" dirty="0">
                    <a:solidFill>
                      <a:schemeClr val="tx2"/>
                    </a:solidFill>
                    <a:latin typeface="Arial" panose="020B0604020202020204" pitchFamily="34" charset="0"/>
                    <a:ea typeface="Calibri" panose="020F0502020204030204" pitchFamily="34" charset="0"/>
                  </a:rPr>
                  <a:t>Patient perspective on treatments and </a:t>
                </a:r>
                <a:br>
                  <a:rPr lang="en-US" sz="1350" dirty="0">
                    <a:solidFill>
                      <a:schemeClr val="tx2"/>
                    </a:solidFill>
                    <a:latin typeface="Arial" panose="020B0604020202020204" pitchFamily="34" charset="0"/>
                    <a:ea typeface="Calibri" panose="020F0502020204030204" pitchFamily="34" charset="0"/>
                  </a:rPr>
                </a:br>
                <a:r>
                  <a:rPr lang="en-US" sz="1350" dirty="0">
                    <a:solidFill>
                      <a:schemeClr val="tx2"/>
                    </a:solidFill>
                    <a:latin typeface="Arial" panose="020B0604020202020204" pitchFamily="34" charset="0"/>
                    <a:ea typeface="Calibri" panose="020F0502020204030204" pitchFamily="34" charset="0"/>
                  </a:rPr>
                  <a:t>their accessibility</a:t>
                </a:r>
                <a:r>
                  <a:rPr lang="en-US" sz="1350" baseline="30000" dirty="0">
                    <a:solidFill>
                      <a:schemeClr val="tx2"/>
                    </a:solidFill>
                    <a:latin typeface="Arial" panose="020B0604020202020204" pitchFamily="34" charset="0"/>
                    <a:ea typeface="Calibri" panose="020F0502020204030204" pitchFamily="34" charset="0"/>
                  </a:rPr>
                  <a:t>1,4</a:t>
                </a:r>
              </a:p>
            </p:txBody>
          </p:sp>
          <p:sp>
            <p:nvSpPr>
              <p:cNvPr id="17" name="TextBox 16">
                <a:extLst>
                  <a:ext uri="{FF2B5EF4-FFF2-40B4-BE49-F238E27FC236}">
                    <a16:creationId xmlns:a16="http://schemas.microsoft.com/office/drawing/2014/main" id="{13851F96-3C73-975D-249B-FF02DDD129A1}"/>
                  </a:ext>
                </a:extLst>
              </p:cNvPr>
              <p:cNvSpPr txBox="1"/>
              <p:nvPr/>
            </p:nvSpPr>
            <p:spPr>
              <a:xfrm>
                <a:off x="1316005" y="2712389"/>
                <a:ext cx="4184011" cy="2769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US" sz="1350" dirty="0">
                    <a:solidFill>
                      <a:schemeClr val="tx2"/>
                    </a:solidFill>
                    <a:latin typeface="Arial" panose="020B0604020202020204" pitchFamily="34" charset="0"/>
                    <a:ea typeface="Calibri" panose="020F0502020204030204" pitchFamily="34" charset="0"/>
                  </a:rPr>
                  <a:t>Patient perspective on challenges</a:t>
                </a:r>
                <a:r>
                  <a:rPr lang="en-US" sz="1350" baseline="30000" dirty="0">
                    <a:solidFill>
                      <a:schemeClr val="tx2"/>
                    </a:solidFill>
                    <a:latin typeface="Arial" panose="020B0604020202020204" pitchFamily="34" charset="0"/>
                    <a:ea typeface="Calibri" panose="020F0502020204030204" pitchFamily="34" charset="0"/>
                  </a:rPr>
                  <a:t>3,4</a:t>
                </a:r>
                <a:endParaRPr lang="en-US" sz="1350" dirty="0">
                  <a:solidFill>
                    <a:schemeClr val="tx2"/>
                  </a:solidFill>
                  <a:latin typeface="Arial" panose="020B0604020202020204" pitchFamily="34" charset="0"/>
                  <a:ea typeface="Calibri" panose="020F0502020204030204" pitchFamily="34" charset="0"/>
                </a:endParaRPr>
              </a:p>
            </p:txBody>
          </p:sp>
          <p:sp>
            <p:nvSpPr>
              <p:cNvPr id="18" name="TextBox 17">
                <a:extLst>
                  <a:ext uri="{FF2B5EF4-FFF2-40B4-BE49-F238E27FC236}">
                    <a16:creationId xmlns:a16="http://schemas.microsoft.com/office/drawing/2014/main" id="{1915C46A-DB44-431E-B8D1-94DA8C2F5F95}"/>
                  </a:ext>
                </a:extLst>
              </p:cNvPr>
              <p:cNvSpPr txBox="1"/>
              <p:nvPr/>
            </p:nvSpPr>
            <p:spPr>
              <a:xfrm>
                <a:off x="1316005" y="2245504"/>
                <a:ext cx="4033469" cy="2769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US" sz="1350" dirty="0">
                    <a:solidFill>
                      <a:schemeClr val="tx2"/>
                    </a:solidFill>
                    <a:latin typeface="Arial" panose="020B0604020202020204" pitchFamily="34" charset="0"/>
                  </a:rPr>
                  <a:t>Patient experience with the health system</a:t>
                </a:r>
                <a:r>
                  <a:rPr lang="en-US" sz="1350" baseline="30000" dirty="0">
                    <a:solidFill>
                      <a:schemeClr val="tx2"/>
                    </a:solidFill>
                    <a:latin typeface="Arial" panose="020B0604020202020204" pitchFamily="34" charset="0"/>
                  </a:rPr>
                  <a:t>2</a:t>
                </a:r>
                <a:endParaRPr lang="en-US" sz="1350" dirty="0">
                  <a:solidFill>
                    <a:schemeClr val="tx2"/>
                  </a:solidFill>
                  <a:latin typeface="Arial" panose="020B0604020202020204" pitchFamily="34" charset="0"/>
                </a:endParaRPr>
              </a:p>
            </p:txBody>
          </p:sp>
        </p:grpSp>
        <p:pic>
          <p:nvPicPr>
            <p:cNvPr id="30" name="Graphic 29" descr="Hurdle with solid fill">
              <a:extLst>
                <a:ext uri="{FF2B5EF4-FFF2-40B4-BE49-F238E27FC236}">
                  <a16:creationId xmlns:a16="http://schemas.microsoft.com/office/drawing/2014/main" id="{379129AD-6C47-ACE2-A79C-1747E1C7784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5848" y="3041591"/>
              <a:ext cx="413060" cy="413060"/>
            </a:xfrm>
            <a:prstGeom prst="rect">
              <a:avLst/>
            </a:prstGeom>
          </p:spPr>
        </p:pic>
        <p:pic>
          <p:nvPicPr>
            <p:cNvPr id="37" name="Graphic 36" descr="Medical with solid fill">
              <a:extLst>
                <a:ext uri="{FF2B5EF4-FFF2-40B4-BE49-F238E27FC236}">
                  <a16:creationId xmlns:a16="http://schemas.microsoft.com/office/drawing/2014/main" id="{384C5B68-3BB2-A1DF-7ED7-D09E83D0FB7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7499" y="3669560"/>
              <a:ext cx="469759" cy="469759"/>
            </a:xfrm>
            <a:prstGeom prst="rect">
              <a:avLst/>
            </a:prstGeom>
          </p:spPr>
        </p:pic>
        <p:pic>
          <p:nvPicPr>
            <p:cNvPr id="39" name="Graphic 38" descr="Hospital with solid fill">
              <a:extLst>
                <a:ext uri="{FF2B5EF4-FFF2-40B4-BE49-F238E27FC236}">
                  <a16:creationId xmlns:a16="http://schemas.microsoft.com/office/drawing/2014/main" id="{C6190466-0920-9E09-DEA6-04689E76028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75848" y="2414778"/>
              <a:ext cx="413060" cy="413060"/>
            </a:xfrm>
            <a:prstGeom prst="rect">
              <a:avLst/>
            </a:prstGeom>
          </p:spPr>
        </p:pic>
      </p:grpSp>
      <p:sp>
        <p:nvSpPr>
          <p:cNvPr id="7" name="TextBox 6">
            <a:extLst>
              <a:ext uri="{FF2B5EF4-FFF2-40B4-BE49-F238E27FC236}">
                <a16:creationId xmlns:a16="http://schemas.microsoft.com/office/drawing/2014/main" id="{2E5200D2-076D-E109-716E-714EFF915B4F}"/>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2704574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Arrow: Down 114">
            <a:extLst>
              <a:ext uri="{FF2B5EF4-FFF2-40B4-BE49-F238E27FC236}">
                <a16:creationId xmlns:a16="http://schemas.microsoft.com/office/drawing/2014/main" id="{79F23CD6-83B5-A413-8199-FE911B91E619}"/>
              </a:ext>
            </a:extLst>
          </p:cNvPr>
          <p:cNvSpPr/>
          <p:nvPr/>
        </p:nvSpPr>
        <p:spPr>
          <a:xfrm>
            <a:off x="8082134" y="1703366"/>
            <a:ext cx="54000" cy="205740"/>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9" name="Title 8"/>
          <p:cNvSpPr>
            <a:spLocks noGrp="1"/>
          </p:cNvSpPr>
          <p:nvPr>
            <p:ph type="title"/>
          </p:nvPr>
        </p:nvSpPr>
        <p:spPr>
          <a:xfrm>
            <a:off x="373711" y="489572"/>
            <a:ext cx="11194252" cy="48474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50" dirty="0">
                <a:solidFill>
                  <a:srgbClr val="00004E"/>
                </a:solidFill>
              </a:rPr>
              <a:t>A Qualitative </a:t>
            </a:r>
            <a:r>
              <a:rPr lang="en-US" sz="2250" dirty="0" err="1">
                <a:solidFill>
                  <a:srgbClr val="00004E"/>
                </a:solidFill>
              </a:rPr>
              <a:t>Netnographic</a:t>
            </a:r>
            <a:r>
              <a:rPr lang="en-US" sz="2250" dirty="0">
                <a:solidFill>
                  <a:srgbClr val="00004E"/>
                </a:solidFill>
              </a:rPr>
              <a:t> Social Media Listening Study</a:t>
            </a:r>
            <a:r>
              <a:rPr lang="en-US" sz="2250" baseline="30000" dirty="0">
                <a:solidFill>
                  <a:srgbClr val="00004E"/>
                </a:solidFill>
              </a:rPr>
              <a:t>1</a:t>
            </a:r>
          </a:p>
        </p:txBody>
      </p:sp>
      <p:sp>
        <p:nvSpPr>
          <p:cNvPr id="7" name="TextBox 6">
            <a:extLst>
              <a:ext uri="{FF2B5EF4-FFF2-40B4-BE49-F238E27FC236}">
                <a16:creationId xmlns:a16="http://schemas.microsoft.com/office/drawing/2014/main" id="{71348B93-5ED2-ECC3-AA8B-EA4E6D2A594A}"/>
              </a:ext>
            </a:extLst>
          </p:cNvPr>
          <p:cNvSpPr txBox="1"/>
          <p:nvPr/>
        </p:nvSpPr>
        <p:spPr>
          <a:xfrm>
            <a:off x="432527" y="1656365"/>
            <a:ext cx="2943000" cy="1662708"/>
          </a:xfrm>
          <a:prstGeom prst="roundRect">
            <a:avLst>
              <a:gd name="adj" fmla="val 5271"/>
            </a:avLst>
          </a:prstGeom>
          <a:solidFill>
            <a:schemeClr val="accent3">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3350" defTabSz="914378">
              <a:buClrTx/>
              <a:defRPr/>
            </a:pPr>
            <a:r>
              <a:rPr lang="en-US" sz="1200" b="1" dirty="0">
                <a:solidFill>
                  <a:prstClr val="black"/>
                </a:solidFill>
                <a:latin typeface="Arial" panose="020B0604020202020204" pitchFamily="34" charset="0"/>
                <a:cs typeface="Arial" panose="020B0604020202020204" pitchFamily="34" charset="0"/>
              </a:rPr>
              <a:t>Search term syntax </a:t>
            </a:r>
            <a:r>
              <a:rPr lang="en-US" sz="1200" dirty="0">
                <a:solidFill>
                  <a:prstClr val="black"/>
                </a:solidFill>
                <a:latin typeface="Arial" panose="020B0604020202020204" pitchFamily="34" charset="0"/>
                <a:cs typeface="Arial" panose="020B0604020202020204" pitchFamily="34" charset="0"/>
              </a:rPr>
              <a:t>including: </a:t>
            </a:r>
          </a:p>
          <a:p>
            <a:pPr marL="265510" indent="-133350" defTabSz="914378">
              <a:buFont typeface="Arial" panose="020B0604020202020204" pitchFamily="34" charset="0"/>
              <a:buChar char="•"/>
              <a:defRPr/>
            </a:pPr>
            <a:r>
              <a:rPr lang="en-US" sz="1200" dirty="0">
                <a:solidFill>
                  <a:schemeClr val="tx1"/>
                </a:solidFill>
                <a:latin typeface="Arial" panose="020B0604020202020204" pitchFamily="34" charset="0"/>
                <a:cs typeface="Arial" panose="020B0604020202020204" pitchFamily="34" charset="0"/>
              </a:rPr>
              <a:t>Hashtags, e.g., </a:t>
            </a:r>
            <a:r>
              <a:rPr lang="en-US" sz="1200" dirty="0">
                <a:solidFill>
                  <a:prstClr val="black"/>
                </a:solidFill>
                <a:latin typeface="Arial" panose="020B0604020202020204" pitchFamily="34" charset="0"/>
                <a:cs typeface="Arial" panose="020B0604020202020204" pitchFamily="34" charset="0"/>
              </a:rPr>
              <a:t>#SickleCellDisease</a:t>
            </a:r>
          </a:p>
          <a:p>
            <a:pPr marL="265510" indent="-133350" defTabSz="914378">
              <a:buFont typeface="Arial" panose="020B0604020202020204" pitchFamily="34" charset="0"/>
              <a:buChar char="•"/>
              <a:defRPr/>
            </a:pPr>
            <a:r>
              <a:rPr lang="en-US" sz="1200" dirty="0">
                <a:solidFill>
                  <a:prstClr val="black"/>
                </a:solidFill>
                <a:latin typeface="Arial" panose="020B0604020202020204" pitchFamily="34" charset="0"/>
                <a:cs typeface="Arial" panose="020B0604020202020204" pitchFamily="34" charset="0"/>
              </a:rPr>
              <a:t>Terms anchored to SCD/SCT/SCC, </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e.g., Transfusions </a:t>
            </a:r>
          </a:p>
          <a:p>
            <a:pPr marL="265510" indent="-133350" defTabSz="914378">
              <a:spcAft>
                <a:spcPts val="450"/>
              </a:spcAft>
              <a:buFont typeface="Arial" panose="020B0604020202020204" pitchFamily="34" charset="0"/>
              <a:buChar char="•"/>
              <a:defRPr/>
            </a:pPr>
            <a:r>
              <a:rPr lang="en-GB" sz="1200" dirty="0">
                <a:solidFill>
                  <a:prstClr val="black"/>
                </a:solidFill>
                <a:latin typeface="Arial" panose="020B0604020202020204" pitchFamily="34" charset="0"/>
                <a:cs typeface="Arial" panose="020B0604020202020204" pitchFamily="34" charset="0"/>
              </a:rPr>
              <a:t>Sickle Cell UK Facebook group</a:t>
            </a:r>
            <a:endParaRPr lang="en-US" sz="1200" dirty="0">
              <a:solidFill>
                <a:prstClr val="black"/>
              </a:solidFill>
              <a:latin typeface="Arial" panose="020B0604020202020204" pitchFamily="34" charset="0"/>
              <a:cs typeface="Arial" panose="020B0604020202020204" pitchFamily="34" charset="0"/>
            </a:endParaRPr>
          </a:p>
          <a:p>
            <a:pPr marL="671513" lvl="2" defTabSz="914378">
              <a:spcBef>
                <a:spcPts val="225"/>
              </a:spcBef>
              <a:defRPr/>
            </a:pPr>
            <a:endParaRPr lang="en-US" sz="1050" i="1" dirty="0">
              <a:solidFill>
                <a:prstClr val="black"/>
              </a:solidFill>
              <a:latin typeface="Arial" panose="020B0604020202020204" pitchFamily="34" charset="0"/>
              <a:cs typeface="Arial" panose="020B0604020202020204" pitchFamily="34" charset="0"/>
            </a:endParaRPr>
          </a:p>
          <a:p>
            <a:pPr marL="671513" lvl="2" defTabSz="914378">
              <a:spcBef>
                <a:spcPts val="225"/>
              </a:spcBef>
              <a:defRPr/>
            </a:pPr>
            <a:r>
              <a:rPr lang="en-US" sz="1050" i="1" dirty="0">
                <a:solidFill>
                  <a:prstClr val="black"/>
                </a:solidFill>
                <a:latin typeface="Arial" panose="020B0604020202020204" pitchFamily="34" charset="0"/>
                <a:cs typeface="Arial" panose="020B0604020202020204" pitchFamily="34" charset="0"/>
              </a:rPr>
              <a:t>Patient involvement in search term syntax development</a:t>
            </a:r>
          </a:p>
        </p:txBody>
      </p:sp>
      <p:sp>
        <p:nvSpPr>
          <p:cNvPr id="11" name="TextBox 10">
            <a:extLst>
              <a:ext uri="{FF2B5EF4-FFF2-40B4-BE49-F238E27FC236}">
                <a16:creationId xmlns:a16="http://schemas.microsoft.com/office/drawing/2014/main" id="{41490743-0A40-AC61-F779-304198081E9F}"/>
              </a:ext>
            </a:extLst>
          </p:cNvPr>
          <p:cNvSpPr txBox="1"/>
          <p:nvPr/>
        </p:nvSpPr>
        <p:spPr>
          <a:xfrm>
            <a:off x="434366" y="1205252"/>
            <a:ext cx="2943000" cy="306467"/>
          </a:xfrm>
          <a:prstGeom prst="roundRect">
            <a:avLst/>
          </a:prstGeom>
          <a:solidFill>
            <a:schemeClr val="accent3"/>
          </a:solidFill>
          <a:ln>
            <a:noFill/>
          </a:ln>
          <a:effectLst>
            <a:outerShdw blurRad="50800" dist="38100" dir="2700000" algn="tl" rotWithShape="0">
              <a:prstClr val="black">
                <a:alpha val="40000"/>
              </a:prstClr>
            </a:outerShdw>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ClrTx/>
              <a:defRPr/>
            </a:pPr>
            <a:r>
              <a:rPr lang="en-US" sz="1200" b="1" dirty="0">
                <a:solidFill>
                  <a:schemeClr val="bg1"/>
                </a:solidFill>
                <a:latin typeface="Arial" panose="020B0604020202020204" pitchFamily="34" charset="0"/>
                <a:cs typeface="Arial" panose="020B0604020202020204" pitchFamily="34" charset="0"/>
              </a:rPr>
              <a:t>Search design and data collection</a:t>
            </a:r>
          </a:p>
        </p:txBody>
      </p:sp>
      <p:sp>
        <p:nvSpPr>
          <p:cNvPr id="13" name="TextBox 12">
            <a:extLst>
              <a:ext uri="{FF2B5EF4-FFF2-40B4-BE49-F238E27FC236}">
                <a16:creationId xmlns:a16="http://schemas.microsoft.com/office/drawing/2014/main" id="{E1FD32EA-121D-91B7-9846-38AFF8E3F2F2}"/>
              </a:ext>
            </a:extLst>
          </p:cNvPr>
          <p:cNvSpPr txBox="1"/>
          <p:nvPr/>
        </p:nvSpPr>
        <p:spPr>
          <a:xfrm>
            <a:off x="3683456" y="1710773"/>
            <a:ext cx="2632623" cy="863144"/>
          </a:xfrm>
          <a:prstGeom prst="roundRect">
            <a:avLst>
              <a:gd name="adj" fmla="val 7407"/>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ClrTx/>
              <a:defRPr/>
            </a:pPr>
            <a:r>
              <a:rPr lang="en-US" sz="1200" dirty="0">
                <a:solidFill>
                  <a:prstClr val="black"/>
                </a:solidFill>
                <a:latin typeface="Arial" panose="020B0604020202020204" pitchFamily="34" charset="0"/>
                <a:cs typeface="Arial" panose="020B0604020202020204" pitchFamily="34" charset="0"/>
              </a:rPr>
              <a:t>Data were </a:t>
            </a:r>
            <a:r>
              <a:rPr lang="en-US" sz="1200" b="1" dirty="0">
                <a:solidFill>
                  <a:prstClr val="black"/>
                </a:solidFill>
                <a:latin typeface="Arial" panose="020B0604020202020204" pitchFamily="34" charset="0"/>
                <a:cs typeface="Arial" panose="020B0604020202020204" pitchFamily="34" charset="0"/>
              </a:rPr>
              <a:t>sifted </a:t>
            </a:r>
            <a:r>
              <a:rPr lang="en-US" sz="1200" dirty="0">
                <a:solidFill>
                  <a:prstClr val="black"/>
                </a:solidFill>
                <a:latin typeface="Arial" panose="020B0604020202020204" pitchFamily="34" charset="0"/>
                <a:cs typeface="Arial" panose="020B0604020202020204" pitchFamily="34" charset="0"/>
              </a:rPr>
              <a:t>through keyword filtering and manual reading to isolate posts referencing the patient or caregiver experience</a:t>
            </a:r>
          </a:p>
        </p:txBody>
      </p:sp>
      <p:sp>
        <p:nvSpPr>
          <p:cNvPr id="14" name="TextBox 13">
            <a:extLst>
              <a:ext uri="{FF2B5EF4-FFF2-40B4-BE49-F238E27FC236}">
                <a16:creationId xmlns:a16="http://schemas.microsoft.com/office/drawing/2014/main" id="{5CF5BF58-692F-5DB9-1127-3F5C4CBE7E56}"/>
              </a:ext>
            </a:extLst>
          </p:cNvPr>
          <p:cNvSpPr txBox="1"/>
          <p:nvPr/>
        </p:nvSpPr>
        <p:spPr>
          <a:xfrm>
            <a:off x="3683456" y="2756970"/>
            <a:ext cx="2632623" cy="492919"/>
          </a:xfrm>
          <a:prstGeom prst="roundRect">
            <a:avLst>
              <a:gd name="adj" fmla="val 12146"/>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ClrTx/>
              <a:defRPr/>
            </a:pPr>
            <a:r>
              <a:rPr lang="en-US" sz="1200" b="1" dirty="0">
                <a:solidFill>
                  <a:prstClr val="black"/>
                </a:solidFill>
                <a:latin typeface="Arial" panose="020B0604020202020204" pitchFamily="34" charset="0"/>
                <a:cs typeface="Arial" panose="020B0604020202020204" pitchFamily="34" charset="0"/>
              </a:rPr>
              <a:t>AI-powered NLP</a:t>
            </a:r>
            <a:r>
              <a:rPr lang="en-US" sz="1200" dirty="0">
                <a:solidFill>
                  <a:prstClr val="black"/>
                </a:solidFill>
                <a:latin typeface="Arial" panose="020B0604020202020204" pitchFamily="34" charset="0"/>
                <a:cs typeface="Arial" panose="020B0604020202020204" pitchFamily="34" charset="0"/>
              </a:rPr>
              <a:t> was used to analyze and measure the topics</a:t>
            </a:r>
          </a:p>
        </p:txBody>
      </p:sp>
      <p:sp>
        <p:nvSpPr>
          <p:cNvPr id="15" name="TextBox 14">
            <a:extLst>
              <a:ext uri="{FF2B5EF4-FFF2-40B4-BE49-F238E27FC236}">
                <a16:creationId xmlns:a16="http://schemas.microsoft.com/office/drawing/2014/main" id="{53F2AE38-3838-368C-8F2C-6C3F41279FDC}"/>
              </a:ext>
            </a:extLst>
          </p:cNvPr>
          <p:cNvSpPr txBox="1"/>
          <p:nvPr/>
        </p:nvSpPr>
        <p:spPr>
          <a:xfrm>
            <a:off x="3683456" y="3432271"/>
            <a:ext cx="2632623" cy="863144"/>
          </a:xfrm>
          <a:prstGeom prst="roundRect">
            <a:avLst>
              <a:gd name="adj" fmla="val 7458"/>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ClrTx/>
              <a:defRPr/>
            </a:pPr>
            <a:r>
              <a:rPr lang="en-US" sz="1200" dirty="0">
                <a:solidFill>
                  <a:prstClr val="black"/>
                </a:solidFill>
                <a:latin typeface="Arial" panose="020B0604020202020204" pitchFamily="34" charset="0"/>
                <a:cs typeface="Arial" panose="020B0604020202020204" pitchFamily="34" charset="0"/>
              </a:rPr>
              <a:t>Topics were explored manually to group into broader </a:t>
            </a:r>
            <a:r>
              <a:rPr lang="en-US" sz="1200" b="1" dirty="0">
                <a:solidFill>
                  <a:prstClr val="black"/>
                </a:solidFill>
                <a:latin typeface="Arial" panose="020B0604020202020204" pitchFamily="34" charset="0"/>
                <a:cs typeface="Arial" panose="020B0604020202020204" pitchFamily="34" charset="0"/>
              </a:rPr>
              <a:t>common themes </a:t>
            </a:r>
            <a:r>
              <a:rPr lang="en-US" sz="1200" dirty="0">
                <a:solidFill>
                  <a:prstClr val="black"/>
                </a:solidFill>
                <a:latin typeface="Arial" panose="020B0604020202020204" pitchFamily="34" charset="0"/>
                <a:cs typeface="Arial" panose="020B0604020202020204" pitchFamily="34" charset="0"/>
              </a:rPr>
              <a:t>and quantified for prevalence and </a:t>
            </a:r>
            <a:r>
              <a:rPr lang="en-US" sz="1200" b="1" dirty="0">
                <a:solidFill>
                  <a:prstClr val="black"/>
                </a:solidFill>
                <a:latin typeface="Arial" panose="020B0604020202020204" pitchFamily="34" charset="0"/>
                <a:cs typeface="Arial" panose="020B0604020202020204" pitchFamily="34" charset="0"/>
              </a:rPr>
              <a:t>sentiment</a:t>
            </a:r>
            <a:r>
              <a:rPr lang="en-US" sz="1200" dirty="0">
                <a:solidFill>
                  <a:prstClr val="black"/>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757ED3A2-78CC-7A5B-EA91-5BE58F7DC8EC}"/>
              </a:ext>
            </a:extLst>
          </p:cNvPr>
          <p:cNvSpPr txBox="1"/>
          <p:nvPr/>
        </p:nvSpPr>
        <p:spPr>
          <a:xfrm>
            <a:off x="6829357" y="1924418"/>
            <a:ext cx="2172855" cy="919401"/>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ClrTx/>
              <a:defRPr/>
            </a:pPr>
            <a:r>
              <a:rPr lang="en-US" sz="1200" dirty="0">
                <a:solidFill>
                  <a:prstClr val="black"/>
                </a:solidFill>
                <a:latin typeface="Arial" panose="020B0604020202020204" pitchFamily="34" charset="0"/>
                <a:cs typeface="Arial" panose="020B0604020202020204" pitchFamily="34" charset="0"/>
              </a:rPr>
              <a:t>Human-led qualitative analysis and further manual trawling </a:t>
            </a:r>
            <a:r>
              <a:rPr lang="en-US" sz="1200" b="1" dirty="0">
                <a:solidFill>
                  <a:prstClr val="black"/>
                </a:solidFill>
                <a:latin typeface="Arial" panose="020B0604020202020204" pitchFamily="34" charset="0"/>
                <a:cs typeface="Arial" panose="020B0604020202020204" pitchFamily="34" charset="0"/>
              </a:rPr>
              <a:t>contextualized and validated findings</a:t>
            </a:r>
          </a:p>
        </p:txBody>
      </p:sp>
      <p:sp>
        <p:nvSpPr>
          <p:cNvPr id="20" name="TextBox 19">
            <a:extLst>
              <a:ext uri="{FF2B5EF4-FFF2-40B4-BE49-F238E27FC236}">
                <a16:creationId xmlns:a16="http://schemas.microsoft.com/office/drawing/2014/main" id="{D207C8FD-56AB-59D4-E88A-FE9831196C5F}"/>
              </a:ext>
            </a:extLst>
          </p:cNvPr>
          <p:cNvSpPr txBox="1"/>
          <p:nvPr/>
        </p:nvSpPr>
        <p:spPr>
          <a:xfrm>
            <a:off x="3680793" y="1205252"/>
            <a:ext cx="2637950" cy="306467"/>
          </a:xfrm>
          <a:prstGeom prst="roundRect">
            <a:avLst/>
          </a:prstGeom>
          <a:solidFill>
            <a:schemeClr val="accent4"/>
          </a:solidFill>
          <a:ln>
            <a:noFill/>
          </a:ln>
          <a:effectLst>
            <a:outerShdw blurRad="50800" dist="38100" dir="2700000" algn="tl" rotWithShape="0">
              <a:prstClr val="black">
                <a:alpha val="40000"/>
              </a:prstClr>
            </a:outerShdw>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ClrTx/>
              <a:defRPr/>
            </a:pPr>
            <a:r>
              <a:rPr lang="en-US" sz="1200" b="1" dirty="0">
                <a:solidFill>
                  <a:schemeClr val="bg1"/>
                </a:solidFill>
                <a:latin typeface="Arial" panose="020B0604020202020204" pitchFamily="34" charset="0"/>
                <a:cs typeface="Arial" panose="020B0604020202020204" pitchFamily="34" charset="0"/>
              </a:rPr>
              <a:t>Data segmentation and sifting</a:t>
            </a:r>
          </a:p>
        </p:txBody>
      </p:sp>
      <p:cxnSp>
        <p:nvCxnSpPr>
          <p:cNvPr id="90" name="Connector: Elbow 89">
            <a:extLst>
              <a:ext uri="{FF2B5EF4-FFF2-40B4-BE49-F238E27FC236}">
                <a16:creationId xmlns:a16="http://schemas.microsoft.com/office/drawing/2014/main" id="{46686AA7-D6FD-8BCE-46B2-33E3E47C0B75}"/>
              </a:ext>
            </a:extLst>
          </p:cNvPr>
          <p:cNvCxnSpPr>
            <a:cxnSpLocks/>
            <a:stCxn id="15" idx="3"/>
            <a:endCxn id="21" idx="1"/>
          </p:cNvCxnSpPr>
          <p:nvPr/>
        </p:nvCxnSpPr>
        <p:spPr>
          <a:xfrm flipV="1">
            <a:off x="6316079" y="1460640"/>
            <a:ext cx="743416" cy="2403203"/>
          </a:xfrm>
          <a:prstGeom prst="bentConnector3">
            <a:avLst>
              <a:gd name="adj1" fmla="val 50000"/>
            </a:avLst>
          </a:prstGeom>
          <a:ln w="19050">
            <a:solidFill>
              <a:schemeClr val="tx1"/>
            </a:solidFill>
            <a:prstDash val="dash"/>
            <a:tailEnd type="triangle"/>
          </a:ln>
          <a:effectLst/>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24B3BF52-8B59-EF4F-66AF-E03179904D09}"/>
              </a:ext>
            </a:extLst>
          </p:cNvPr>
          <p:cNvSpPr txBox="1"/>
          <p:nvPr/>
        </p:nvSpPr>
        <p:spPr>
          <a:xfrm>
            <a:off x="373711" y="4778839"/>
            <a:ext cx="8282765" cy="36420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675" dirty="0">
                <a:latin typeface="+mn-lt"/>
                <a:ea typeface="Geneva"/>
              </a:rPr>
              <a:t>AI, artificial intelligence; NLP, natural language processing; SCC, sickle cell crisis; SCD, sickle cell disease; SCT, sickle cell trait; SML, social media listening; UK, United Kingdom.</a:t>
            </a:r>
          </a:p>
          <a:p>
            <a:pPr algn="l">
              <a:spcBef>
                <a:spcPts val="450"/>
              </a:spcBef>
            </a:pPr>
            <a:r>
              <a:rPr lang="en-US" sz="675" dirty="0">
                <a:latin typeface="+mn-lt"/>
                <a:ea typeface="Geneva"/>
              </a:rPr>
              <a:t>1. Shastri O, et al. Abstract #1057. ASH 2023 Annual Meeting. https://ash.confex.com/ash/2023/webprogram/Paper179151.html (Accessed November 2023); 2. Crema C, et al. </a:t>
            </a:r>
            <a:r>
              <a:rPr lang="en-US" sz="675" i="1" dirty="0">
                <a:latin typeface="+mn-lt"/>
                <a:ea typeface="Geneva"/>
              </a:rPr>
              <a:t>Front Psychiatry</a:t>
            </a:r>
            <a:r>
              <a:rPr lang="en-US" sz="675" dirty="0">
                <a:latin typeface="+mn-lt"/>
                <a:ea typeface="Geneva"/>
              </a:rPr>
              <a:t>. 2022;13:946387. </a:t>
            </a:r>
          </a:p>
        </p:txBody>
      </p:sp>
      <p:sp>
        <p:nvSpPr>
          <p:cNvPr id="62" name="TextBox 61">
            <a:extLst>
              <a:ext uri="{FF2B5EF4-FFF2-40B4-BE49-F238E27FC236}">
                <a16:creationId xmlns:a16="http://schemas.microsoft.com/office/drawing/2014/main" id="{14E33A98-0F0D-FD37-9018-DDB523A8AAE1}"/>
              </a:ext>
            </a:extLst>
          </p:cNvPr>
          <p:cNvSpPr txBox="1"/>
          <p:nvPr/>
        </p:nvSpPr>
        <p:spPr>
          <a:xfrm>
            <a:off x="7177335" y="3899314"/>
            <a:ext cx="1859272" cy="23083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900" b="1" dirty="0">
                <a:solidFill>
                  <a:schemeClr val="accent1"/>
                </a:solidFill>
                <a:ea typeface="Geneva" pitchFamily="37" charset="-128"/>
              </a:rPr>
              <a:t>(Jun 1, 2022–Jun 1, 2023) </a:t>
            </a:r>
          </a:p>
        </p:txBody>
      </p:sp>
      <p:sp>
        <p:nvSpPr>
          <p:cNvPr id="147" name="Rectangle: Rounded Corners 146">
            <a:extLst>
              <a:ext uri="{FF2B5EF4-FFF2-40B4-BE49-F238E27FC236}">
                <a16:creationId xmlns:a16="http://schemas.microsoft.com/office/drawing/2014/main" id="{FC00A520-160F-CA35-42E4-D92BD2426935}"/>
              </a:ext>
            </a:extLst>
          </p:cNvPr>
          <p:cNvSpPr/>
          <p:nvPr/>
        </p:nvSpPr>
        <p:spPr>
          <a:xfrm>
            <a:off x="297351" y="4406884"/>
            <a:ext cx="8704860" cy="236354"/>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dirty="0">
                <a:solidFill>
                  <a:schemeClr val="bg1"/>
                </a:solidFill>
              </a:rPr>
              <a:t>     Natural language processing</a:t>
            </a:r>
            <a:r>
              <a:rPr lang="en-US" sz="1200" b="1" dirty="0"/>
              <a:t> (NLP) </a:t>
            </a:r>
            <a:r>
              <a:rPr lang="en-US" sz="1200" dirty="0"/>
              <a:t>is a form of AI that can automatically process human language</a:t>
            </a:r>
            <a:r>
              <a:rPr lang="en-US" sz="1200" baseline="30000" dirty="0"/>
              <a:t>2  </a:t>
            </a:r>
            <a:endParaRPr lang="en-US" sz="1200" dirty="0"/>
          </a:p>
        </p:txBody>
      </p:sp>
      <p:pic>
        <p:nvPicPr>
          <p:cNvPr id="183" name="Graphic 182" descr="Information with solid fill">
            <a:extLst>
              <a:ext uri="{FF2B5EF4-FFF2-40B4-BE49-F238E27FC236}">
                <a16:creationId xmlns:a16="http://schemas.microsoft.com/office/drawing/2014/main" id="{A6001711-0110-D0E4-7770-9A1F554FE2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281" y="4393900"/>
            <a:ext cx="273206" cy="273206"/>
          </a:xfrm>
          <a:prstGeom prst="rect">
            <a:avLst/>
          </a:prstGeom>
        </p:spPr>
      </p:pic>
      <p:sp>
        <p:nvSpPr>
          <p:cNvPr id="201" name="Oval 200">
            <a:extLst>
              <a:ext uri="{FF2B5EF4-FFF2-40B4-BE49-F238E27FC236}">
                <a16:creationId xmlns:a16="http://schemas.microsoft.com/office/drawing/2014/main" id="{33572F94-C904-5782-CB27-EF2DE8A57467}"/>
              </a:ext>
            </a:extLst>
          </p:cNvPr>
          <p:cNvSpPr/>
          <p:nvPr/>
        </p:nvSpPr>
        <p:spPr>
          <a:xfrm>
            <a:off x="436907" y="2936781"/>
            <a:ext cx="60960" cy="85810"/>
          </a:xfrm>
          <a:prstGeom prst="ellipse">
            <a:avLst/>
          </a:prstGeom>
          <a:solidFill>
            <a:srgbClr val="C5FB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a:p>
            <a:pPr algn="ctr"/>
            <a:endParaRPr lang="en-US" sz="1050" dirty="0"/>
          </a:p>
        </p:txBody>
      </p:sp>
      <p:grpSp>
        <p:nvGrpSpPr>
          <p:cNvPr id="22" name="Group 21">
            <a:extLst>
              <a:ext uri="{FF2B5EF4-FFF2-40B4-BE49-F238E27FC236}">
                <a16:creationId xmlns:a16="http://schemas.microsoft.com/office/drawing/2014/main" id="{D1E18010-B1FD-0DC3-96D4-E8C01FCF32A3}"/>
              </a:ext>
            </a:extLst>
          </p:cNvPr>
          <p:cNvGrpSpPr/>
          <p:nvPr/>
        </p:nvGrpSpPr>
        <p:grpSpPr>
          <a:xfrm>
            <a:off x="3545499" y="1052631"/>
            <a:ext cx="270000" cy="275108"/>
            <a:chOff x="5207495" y="1149916"/>
            <a:chExt cx="360000" cy="366810"/>
          </a:xfrm>
        </p:grpSpPr>
        <p:sp>
          <p:nvSpPr>
            <p:cNvPr id="33" name="Oval 32">
              <a:extLst>
                <a:ext uri="{FF2B5EF4-FFF2-40B4-BE49-F238E27FC236}">
                  <a16:creationId xmlns:a16="http://schemas.microsoft.com/office/drawing/2014/main" id="{4233F032-CB8F-BD72-83DF-CC0D000684F3}"/>
                </a:ext>
              </a:extLst>
            </p:cNvPr>
            <p:cNvSpPr/>
            <p:nvPr/>
          </p:nvSpPr>
          <p:spPr>
            <a:xfrm>
              <a:off x="5210904" y="1149916"/>
              <a:ext cx="353183" cy="366810"/>
            </a:xfrm>
            <a:prstGeom prst="ellipse">
              <a:avLst/>
            </a:prstGeom>
            <a:solidFill>
              <a:schemeClr val="bg1"/>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pic>
          <p:nvPicPr>
            <p:cNvPr id="4" name="Graphic 3" descr="Network outline">
              <a:extLst>
                <a:ext uri="{FF2B5EF4-FFF2-40B4-BE49-F238E27FC236}">
                  <a16:creationId xmlns:a16="http://schemas.microsoft.com/office/drawing/2014/main" id="{E1438D8F-42CB-3933-1B26-9B037DEB9D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7495" y="1153321"/>
              <a:ext cx="360000" cy="360000"/>
            </a:xfrm>
            <a:prstGeom prst="rect">
              <a:avLst/>
            </a:prstGeom>
          </p:spPr>
        </p:pic>
      </p:grpSp>
      <p:grpSp>
        <p:nvGrpSpPr>
          <p:cNvPr id="51" name="Group 50">
            <a:extLst>
              <a:ext uri="{FF2B5EF4-FFF2-40B4-BE49-F238E27FC236}">
                <a16:creationId xmlns:a16="http://schemas.microsoft.com/office/drawing/2014/main" id="{2F55ACCB-A668-2AF4-3D4B-B3273639347E}"/>
              </a:ext>
            </a:extLst>
          </p:cNvPr>
          <p:cNvGrpSpPr/>
          <p:nvPr/>
        </p:nvGrpSpPr>
        <p:grpSpPr>
          <a:xfrm>
            <a:off x="7762252" y="0"/>
            <a:ext cx="1381748" cy="305166"/>
            <a:chOff x="10374594" y="-21811"/>
            <a:chExt cx="1842330" cy="406888"/>
          </a:xfrm>
        </p:grpSpPr>
        <p:sp>
          <p:nvSpPr>
            <p:cNvPr id="52" name="Rectangle: Top Corners Rounded 51">
              <a:extLst>
                <a:ext uri="{FF2B5EF4-FFF2-40B4-BE49-F238E27FC236}">
                  <a16:creationId xmlns:a16="http://schemas.microsoft.com/office/drawing/2014/main" id="{D6DB3E07-1528-D6BF-6077-393AA48F02B5}"/>
                </a:ext>
              </a:extLst>
            </p:cNvPr>
            <p:cNvSpPr/>
            <p:nvPr/>
          </p:nvSpPr>
          <p:spPr>
            <a:xfrm rot="10800000">
              <a:off x="10374594" y="-21811"/>
              <a:ext cx="1842330" cy="406888"/>
            </a:xfrm>
            <a:prstGeom prst="round2Same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53" name="TextBox 52">
              <a:extLst>
                <a:ext uri="{FF2B5EF4-FFF2-40B4-BE49-F238E27FC236}">
                  <a16:creationId xmlns:a16="http://schemas.microsoft.com/office/drawing/2014/main" id="{D3959374-0F85-E39C-8CB8-22B330C88439}"/>
                </a:ext>
              </a:extLst>
            </p:cNvPr>
            <p:cNvSpPr txBox="1"/>
            <p:nvPr/>
          </p:nvSpPr>
          <p:spPr>
            <a:xfrm>
              <a:off x="10458271" y="1882"/>
              <a:ext cx="1674976" cy="359502"/>
            </a:xfrm>
            <a:prstGeom prst="rect">
              <a:avLst/>
            </a:prstGeom>
          </p:spPr>
          <p:txBody>
            <a:bodyPr vert="horz" wrap="squar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dirty="0">
                  <a:solidFill>
                    <a:schemeClr val="bg1"/>
                  </a:solidFill>
                </a:rPr>
                <a:t>Methods</a:t>
              </a:r>
            </a:p>
          </p:txBody>
        </p:sp>
      </p:grpSp>
      <p:sp>
        <p:nvSpPr>
          <p:cNvPr id="21" name="TextBox 20">
            <a:extLst>
              <a:ext uri="{FF2B5EF4-FFF2-40B4-BE49-F238E27FC236}">
                <a16:creationId xmlns:a16="http://schemas.microsoft.com/office/drawing/2014/main" id="{3148C23C-4C97-D57B-A42B-5C6890E02900}"/>
              </a:ext>
            </a:extLst>
          </p:cNvPr>
          <p:cNvSpPr txBox="1"/>
          <p:nvPr/>
        </p:nvSpPr>
        <p:spPr>
          <a:xfrm>
            <a:off x="7059495" y="1205251"/>
            <a:ext cx="1705261" cy="510778"/>
          </a:xfrm>
          <a:prstGeom prst="roundRect">
            <a:avLst/>
          </a:prstGeom>
          <a:solidFill>
            <a:schemeClr val="accent6"/>
          </a:solidFill>
          <a:ln>
            <a:noFill/>
          </a:ln>
          <a:effectLst>
            <a:outerShdw blurRad="50800" dist="38100" dir="2700000" algn="tl" rotWithShape="0">
              <a:prstClr val="black">
                <a:alpha val="40000"/>
              </a:prstClr>
            </a:outerShdw>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ClrTx/>
              <a:defRPr/>
            </a:pPr>
            <a:r>
              <a:rPr lang="en-US" sz="1200" b="1" dirty="0">
                <a:solidFill>
                  <a:schemeClr val="bg1"/>
                </a:solidFill>
                <a:latin typeface="Arial" panose="020B0604020202020204" pitchFamily="34" charset="0"/>
                <a:cs typeface="Arial" panose="020B0604020202020204" pitchFamily="34" charset="0"/>
              </a:rPr>
              <a:t>Analysis and consolidation</a:t>
            </a:r>
          </a:p>
        </p:txBody>
      </p:sp>
      <p:grpSp>
        <p:nvGrpSpPr>
          <p:cNvPr id="47" name="Group 46">
            <a:extLst>
              <a:ext uri="{FF2B5EF4-FFF2-40B4-BE49-F238E27FC236}">
                <a16:creationId xmlns:a16="http://schemas.microsoft.com/office/drawing/2014/main" id="{3D5096DA-7E69-605B-A59D-41DF0C3DB781}"/>
              </a:ext>
            </a:extLst>
          </p:cNvPr>
          <p:cNvGrpSpPr/>
          <p:nvPr/>
        </p:nvGrpSpPr>
        <p:grpSpPr>
          <a:xfrm>
            <a:off x="239332" y="1052631"/>
            <a:ext cx="264887" cy="275108"/>
            <a:chOff x="585635" y="1203359"/>
            <a:chExt cx="353183" cy="366810"/>
          </a:xfrm>
        </p:grpSpPr>
        <p:sp>
          <p:nvSpPr>
            <p:cNvPr id="27" name="Oval 26">
              <a:extLst>
                <a:ext uri="{FF2B5EF4-FFF2-40B4-BE49-F238E27FC236}">
                  <a16:creationId xmlns:a16="http://schemas.microsoft.com/office/drawing/2014/main" id="{80E66C65-C409-B507-5CCA-EF33EB46772A}"/>
                </a:ext>
              </a:extLst>
            </p:cNvPr>
            <p:cNvSpPr/>
            <p:nvPr/>
          </p:nvSpPr>
          <p:spPr>
            <a:xfrm>
              <a:off x="585635" y="1203359"/>
              <a:ext cx="353183" cy="366810"/>
            </a:xfrm>
            <a:prstGeom prst="ellipse">
              <a:avLst/>
            </a:prstGeom>
            <a:solidFill>
              <a:schemeClr val="bg1"/>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pic>
          <p:nvPicPr>
            <p:cNvPr id="3" name="Graphic 2" descr="Magnifying glass with solid fill">
              <a:extLst>
                <a:ext uri="{FF2B5EF4-FFF2-40B4-BE49-F238E27FC236}">
                  <a16:creationId xmlns:a16="http://schemas.microsoft.com/office/drawing/2014/main" id="{928AB9CA-6581-9D89-2350-5B0598CC88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3632" y="1238170"/>
              <a:ext cx="297188" cy="297188"/>
            </a:xfrm>
            <a:prstGeom prst="rect">
              <a:avLst/>
            </a:prstGeom>
          </p:spPr>
        </p:pic>
      </p:grpSp>
      <p:grpSp>
        <p:nvGrpSpPr>
          <p:cNvPr id="40" name="Group 39">
            <a:extLst>
              <a:ext uri="{FF2B5EF4-FFF2-40B4-BE49-F238E27FC236}">
                <a16:creationId xmlns:a16="http://schemas.microsoft.com/office/drawing/2014/main" id="{CD0330EC-CAB5-881D-5480-0D71AF17BD58}"/>
              </a:ext>
            </a:extLst>
          </p:cNvPr>
          <p:cNvGrpSpPr/>
          <p:nvPr/>
        </p:nvGrpSpPr>
        <p:grpSpPr>
          <a:xfrm>
            <a:off x="6932467" y="1052631"/>
            <a:ext cx="264887" cy="275108"/>
            <a:chOff x="9669931" y="1184682"/>
            <a:chExt cx="353183" cy="366810"/>
          </a:xfrm>
        </p:grpSpPr>
        <p:sp>
          <p:nvSpPr>
            <p:cNvPr id="37" name="Oval 36">
              <a:extLst>
                <a:ext uri="{FF2B5EF4-FFF2-40B4-BE49-F238E27FC236}">
                  <a16:creationId xmlns:a16="http://schemas.microsoft.com/office/drawing/2014/main" id="{A9F6F4E6-7FDC-CFE3-784C-D5BE3DA16756}"/>
                </a:ext>
              </a:extLst>
            </p:cNvPr>
            <p:cNvSpPr/>
            <p:nvPr/>
          </p:nvSpPr>
          <p:spPr>
            <a:xfrm>
              <a:off x="9669931" y="1184682"/>
              <a:ext cx="353183" cy="366810"/>
            </a:xfrm>
            <a:prstGeom prst="ellipse">
              <a:avLst/>
            </a:prstGeom>
            <a:solidFill>
              <a:schemeClr val="bg1"/>
            </a:solidFill>
            <a:ln w="63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pic>
          <p:nvPicPr>
            <p:cNvPr id="35" name="Graphic 34" descr="Bar chart with solid fill">
              <a:extLst>
                <a:ext uri="{FF2B5EF4-FFF2-40B4-BE49-F238E27FC236}">
                  <a16:creationId xmlns:a16="http://schemas.microsoft.com/office/drawing/2014/main" id="{6CC9F019-D3BB-23AF-93D9-996E3C3670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95563" y="1217128"/>
              <a:ext cx="301918" cy="301918"/>
            </a:xfrm>
            <a:prstGeom prst="rect">
              <a:avLst/>
            </a:prstGeom>
          </p:spPr>
        </p:pic>
      </p:grpSp>
      <p:cxnSp>
        <p:nvCxnSpPr>
          <p:cNvPr id="49" name="Connector: Elbow 48">
            <a:extLst>
              <a:ext uri="{FF2B5EF4-FFF2-40B4-BE49-F238E27FC236}">
                <a16:creationId xmlns:a16="http://schemas.microsoft.com/office/drawing/2014/main" id="{B2317B81-70C4-F4FB-286F-36EE8B0BA7AD}"/>
              </a:ext>
            </a:extLst>
          </p:cNvPr>
          <p:cNvCxnSpPr>
            <a:cxnSpLocks/>
            <a:stCxn id="8" idx="3"/>
            <a:endCxn id="20" idx="1"/>
          </p:cNvCxnSpPr>
          <p:nvPr/>
        </p:nvCxnSpPr>
        <p:spPr>
          <a:xfrm flipV="1">
            <a:off x="3375529" y="1358486"/>
            <a:ext cx="305264" cy="2602267"/>
          </a:xfrm>
          <a:prstGeom prst="bentConnector3">
            <a:avLst>
              <a:gd name="adj1" fmla="val 50000"/>
            </a:avLst>
          </a:prstGeom>
          <a:ln w="19050">
            <a:solidFill>
              <a:schemeClr val="tx1"/>
            </a:solidFill>
            <a:prstDash val="dash"/>
            <a:tailEnd type="triangle"/>
          </a:ln>
          <a:effectLst/>
        </p:spPr>
        <p:style>
          <a:lnRef idx="1">
            <a:schemeClr val="dk1"/>
          </a:lnRef>
          <a:fillRef idx="0">
            <a:schemeClr val="dk1"/>
          </a:fillRef>
          <a:effectRef idx="0">
            <a:schemeClr val="dk1"/>
          </a:effectRef>
          <a:fontRef idx="minor">
            <a:schemeClr val="tx1"/>
          </a:fontRef>
        </p:style>
      </p:cxnSp>
      <p:pic>
        <p:nvPicPr>
          <p:cNvPr id="1026" name="Picture 2">
            <a:extLst>
              <a:ext uri="{FF2B5EF4-FFF2-40B4-BE49-F238E27FC236}">
                <a16:creationId xmlns:a16="http://schemas.microsoft.com/office/drawing/2014/main" id="{1AB21D31-1658-1867-93F5-FF70D00A60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9243" y="3239386"/>
            <a:ext cx="561914" cy="561914"/>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A500DF6F-C0FE-79A1-6D59-4CBAC631512B}"/>
              </a:ext>
            </a:extLst>
          </p:cNvPr>
          <p:cNvSpPr txBox="1"/>
          <p:nvPr/>
        </p:nvSpPr>
        <p:spPr>
          <a:xfrm>
            <a:off x="7772664" y="3174094"/>
            <a:ext cx="1112036" cy="64633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dirty="0">
                <a:solidFill>
                  <a:schemeClr val="tx1"/>
                </a:solidFill>
                <a:ea typeface="Geneva" pitchFamily="37" charset="-128"/>
              </a:rPr>
              <a:t>12-month historical search </a:t>
            </a:r>
          </a:p>
        </p:txBody>
      </p:sp>
      <p:pic>
        <p:nvPicPr>
          <p:cNvPr id="1028" name="Picture 4">
            <a:extLst>
              <a:ext uri="{FF2B5EF4-FFF2-40B4-BE49-F238E27FC236}">
                <a16:creationId xmlns:a16="http://schemas.microsoft.com/office/drawing/2014/main" id="{241B8365-29FF-87AD-785F-1209682344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3676" y="2818279"/>
            <a:ext cx="385607" cy="385607"/>
          </a:xfrm>
          <a:prstGeom prst="rect">
            <a:avLst/>
          </a:prstGeom>
          <a:noFill/>
          <a:extLst>
            <a:ext uri="{909E8E84-426E-40DD-AFC4-6F175D3DCCD1}">
              <a14:hiddenFill xmlns:a14="http://schemas.microsoft.com/office/drawing/2010/main">
                <a:solidFill>
                  <a:srgbClr val="FFFFFF"/>
                </a:solidFill>
              </a14:hiddenFill>
            </a:ext>
          </a:extLst>
        </p:spPr>
      </p:pic>
      <p:sp>
        <p:nvSpPr>
          <p:cNvPr id="109" name="Arrow: Down 108">
            <a:extLst>
              <a:ext uri="{FF2B5EF4-FFF2-40B4-BE49-F238E27FC236}">
                <a16:creationId xmlns:a16="http://schemas.microsoft.com/office/drawing/2014/main" id="{DB3BF935-9696-1813-3C66-BD358B3912E0}"/>
              </a:ext>
            </a:extLst>
          </p:cNvPr>
          <p:cNvSpPr/>
          <p:nvPr/>
        </p:nvSpPr>
        <p:spPr>
          <a:xfrm>
            <a:off x="1881652" y="1522604"/>
            <a:ext cx="54000" cy="109728"/>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112" name="Arrow: Down 111">
            <a:extLst>
              <a:ext uri="{FF2B5EF4-FFF2-40B4-BE49-F238E27FC236}">
                <a16:creationId xmlns:a16="http://schemas.microsoft.com/office/drawing/2014/main" id="{C3F637D1-2488-113E-6DEE-0BEBACBFED22}"/>
              </a:ext>
            </a:extLst>
          </p:cNvPr>
          <p:cNvSpPr/>
          <p:nvPr/>
        </p:nvSpPr>
        <p:spPr>
          <a:xfrm>
            <a:off x="4972767" y="2570387"/>
            <a:ext cx="54000" cy="162000"/>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113" name="Arrow: Down 112">
            <a:extLst>
              <a:ext uri="{FF2B5EF4-FFF2-40B4-BE49-F238E27FC236}">
                <a16:creationId xmlns:a16="http://schemas.microsoft.com/office/drawing/2014/main" id="{39E51E02-9986-E6FD-3949-69E72EA88643}"/>
              </a:ext>
            </a:extLst>
          </p:cNvPr>
          <p:cNvSpPr/>
          <p:nvPr/>
        </p:nvSpPr>
        <p:spPr>
          <a:xfrm>
            <a:off x="4972767" y="3239385"/>
            <a:ext cx="54000" cy="167354"/>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8" name="TextBox 7">
            <a:extLst>
              <a:ext uri="{FF2B5EF4-FFF2-40B4-BE49-F238E27FC236}">
                <a16:creationId xmlns:a16="http://schemas.microsoft.com/office/drawing/2014/main" id="{BBF3D210-36D5-B5E1-C3EA-97E4FA4A3693}"/>
              </a:ext>
            </a:extLst>
          </p:cNvPr>
          <p:cNvSpPr txBox="1"/>
          <p:nvPr/>
        </p:nvSpPr>
        <p:spPr>
          <a:xfrm>
            <a:off x="432529" y="3428365"/>
            <a:ext cx="2943000" cy="1064776"/>
          </a:xfrm>
          <a:prstGeom prst="roundRect">
            <a:avLst>
              <a:gd name="adj" fmla="val 9139"/>
            </a:avLst>
          </a:prstGeom>
          <a:solidFill>
            <a:schemeClr val="accent3">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ClrTx/>
              <a:defRPr/>
            </a:pPr>
            <a:r>
              <a:rPr lang="en-US" sz="1200" dirty="0">
                <a:solidFill>
                  <a:prstClr val="black"/>
                </a:solidFill>
                <a:latin typeface="Arial" panose="020B0604020202020204" pitchFamily="34" charset="0"/>
                <a:cs typeface="Arial" panose="020B0604020202020204" pitchFamily="34" charset="0"/>
              </a:rPr>
              <a:t>The syntax and a third-party SML tool (</a:t>
            </a:r>
            <a:r>
              <a:rPr lang="en-US" sz="1200" b="1" dirty="0">
                <a:solidFill>
                  <a:prstClr val="black"/>
                </a:solidFill>
                <a:latin typeface="Arial" panose="020B0604020202020204" pitchFamily="34" charset="0"/>
                <a:cs typeface="Arial" panose="020B0604020202020204" pitchFamily="34" charset="0"/>
              </a:rPr>
              <a:t>TalkWalker</a:t>
            </a:r>
            <a:r>
              <a:rPr lang="en-US" sz="1200" dirty="0">
                <a:solidFill>
                  <a:prstClr val="black"/>
                </a:solidFill>
                <a:latin typeface="Arial" panose="020B0604020202020204" pitchFamily="34" charset="0"/>
                <a:cs typeface="Arial" panose="020B0604020202020204" pitchFamily="34" charset="0"/>
              </a:rPr>
              <a:t>) captured all SCD-related conversations across publicly accessible social media channels in the UK</a:t>
            </a:r>
          </a:p>
        </p:txBody>
      </p:sp>
      <p:sp>
        <p:nvSpPr>
          <p:cNvPr id="110" name="Arrow: Down 109">
            <a:extLst>
              <a:ext uri="{FF2B5EF4-FFF2-40B4-BE49-F238E27FC236}">
                <a16:creationId xmlns:a16="http://schemas.microsoft.com/office/drawing/2014/main" id="{210030D2-1065-935D-5907-0ABEE6393CDB}"/>
              </a:ext>
            </a:extLst>
          </p:cNvPr>
          <p:cNvSpPr/>
          <p:nvPr/>
        </p:nvSpPr>
        <p:spPr>
          <a:xfrm>
            <a:off x="1881652" y="3319376"/>
            <a:ext cx="54000" cy="89154"/>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41" name="Arrow: Down 40">
            <a:extLst>
              <a:ext uri="{FF2B5EF4-FFF2-40B4-BE49-F238E27FC236}">
                <a16:creationId xmlns:a16="http://schemas.microsoft.com/office/drawing/2014/main" id="{44293000-8C4E-F5AE-A799-699D52EBB8F8}"/>
              </a:ext>
            </a:extLst>
          </p:cNvPr>
          <p:cNvSpPr/>
          <p:nvPr/>
        </p:nvSpPr>
        <p:spPr>
          <a:xfrm>
            <a:off x="4972767" y="1524309"/>
            <a:ext cx="54000" cy="162000"/>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2" name="TextBox 1">
            <a:extLst>
              <a:ext uri="{FF2B5EF4-FFF2-40B4-BE49-F238E27FC236}">
                <a16:creationId xmlns:a16="http://schemas.microsoft.com/office/drawing/2014/main" id="{FD58F775-3789-AA50-1244-A52806671EDC}"/>
              </a:ext>
            </a:extLst>
          </p:cNvPr>
          <p:cNvSpPr txBox="1"/>
          <p:nvPr/>
        </p:nvSpPr>
        <p:spPr>
          <a:xfrm>
            <a:off x="28874" y="18666"/>
            <a:ext cx="685800" cy="685800"/>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endParaRPr lang="en-US" sz="1050" b="1" i="1" dirty="0">
              <a:highlight>
                <a:srgbClr val="FFFF00"/>
              </a:highlight>
            </a:endParaRPr>
          </a:p>
        </p:txBody>
      </p:sp>
      <p:sp>
        <p:nvSpPr>
          <p:cNvPr id="5" name="TextBox 4">
            <a:extLst>
              <a:ext uri="{FF2B5EF4-FFF2-40B4-BE49-F238E27FC236}">
                <a16:creationId xmlns:a16="http://schemas.microsoft.com/office/drawing/2014/main" id="{59E419DF-8FB6-0F2B-56E0-565FC0EDB264}"/>
              </a:ext>
            </a:extLst>
          </p:cNvPr>
          <p:cNvSpPr txBox="1"/>
          <p:nvPr/>
        </p:nvSpPr>
        <p:spPr>
          <a:xfrm>
            <a:off x="3507546" y="15216"/>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392077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3" grpId="0" animBg="1"/>
      <p:bldP spid="14" grpId="0" animBg="1"/>
      <p:bldP spid="15" grpId="0" animBg="1"/>
      <p:bldP spid="16" grpId="0" animBg="1"/>
      <p:bldP spid="20" grpId="0" animBg="1"/>
      <p:bldP spid="62" grpId="0"/>
      <p:bldP spid="147" grpId="0" animBg="1"/>
      <p:bldP spid="21" grpId="0" animBg="1"/>
      <p:bldP spid="87" grpId="0"/>
      <p:bldP spid="112" grpId="0" animBg="1"/>
      <p:bldP spid="113"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D54D48-70FB-4A2E-1014-D891B17D45D2}"/>
              </a:ext>
            </a:extLst>
          </p:cNvPr>
          <p:cNvSpPr/>
          <p:nvPr/>
        </p:nvSpPr>
        <p:spPr>
          <a:xfrm>
            <a:off x="5456446" y="2190342"/>
            <a:ext cx="3371786" cy="2468474"/>
          </a:xfrm>
          <a:prstGeom prst="roundRect">
            <a:avLst>
              <a:gd name="adj" fmla="val 907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350" b="1" dirty="0">
              <a:effectLst/>
              <a:latin typeface="Arial" panose="020B0604020202020204" pitchFamily="34" charset="0"/>
            </a:endParaRPr>
          </a:p>
        </p:txBody>
      </p:sp>
      <p:sp>
        <p:nvSpPr>
          <p:cNvPr id="4" name="Rectangle: Rounded Corners 3">
            <a:extLst>
              <a:ext uri="{FF2B5EF4-FFF2-40B4-BE49-F238E27FC236}">
                <a16:creationId xmlns:a16="http://schemas.microsoft.com/office/drawing/2014/main" id="{FE4DB277-8D14-8605-6E79-F1E70DC96E50}"/>
              </a:ext>
            </a:extLst>
          </p:cNvPr>
          <p:cNvSpPr/>
          <p:nvPr/>
        </p:nvSpPr>
        <p:spPr>
          <a:xfrm>
            <a:off x="281831" y="2201041"/>
            <a:ext cx="4948173" cy="2438010"/>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350" b="1" dirty="0">
              <a:effectLst/>
              <a:latin typeface="Arial" panose="020B0604020202020204" pitchFamily="34" charset="0"/>
            </a:endParaRPr>
          </a:p>
        </p:txBody>
      </p:sp>
      <p:sp>
        <p:nvSpPr>
          <p:cNvPr id="9" name="Title 8"/>
          <p:cNvSpPr>
            <a:spLocks noGrp="1"/>
          </p:cNvSpPr>
          <p:nvPr>
            <p:ph type="title"/>
          </p:nvPr>
        </p:nvSpPr>
        <p:spPr>
          <a:xfrm>
            <a:off x="363474" y="490454"/>
            <a:ext cx="11218927" cy="48474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50" dirty="0">
                <a:solidFill>
                  <a:srgbClr val="00004E"/>
                </a:solidFill>
              </a:rPr>
              <a:t>Overview of Online Posts</a:t>
            </a:r>
            <a:r>
              <a:rPr lang="en-US" sz="2250" baseline="30000" dirty="0">
                <a:solidFill>
                  <a:srgbClr val="00004E"/>
                </a:solidFill>
              </a:rPr>
              <a:t>1</a:t>
            </a:r>
          </a:p>
        </p:txBody>
      </p:sp>
      <p:grpSp>
        <p:nvGrpSpPr>
          <p:cNvPr id="18" name="Group 17">
            <a:extLst>
              <a:ext uri="{FF2B5EF4-FFF2-40B4-BE49-F238E27FC236}">
                <a16:creationId xmlns:a16="http://schemas.microsoft.com/office/drawing/2014/main" id="{D9AE67B3-813E-78D7-F4C5-E45871713B16}"/>
              </a:ext>
            </a:extLst>
          </p:cNvPr>
          <p:cNvGrpSpPr/>
          <p:nvPr/>
        </p:nvGrpSpPr>
        <p:grpSpPr>
          <a:xfrm>
            <a:off x="5568658" y="2147293"/>
            <a:ext cx="3183023" cy="2499229"/>
            <a:chOff x="4115795" y="750077"/>
            <a:chExt cx="5872396" cy="3929066"/>
          </a:xfrm>
        </p:grpSpPr>
        <p:graphicFrame>
          <p:nvGraphicFramePr>
            <p:cNvPr id="13" name="Chart 12">
              <a:extLst>
                <a:ext uri="{FF2B5EF4-FFF2-40B4-BE49-F238E27FC236}">
                  <a16:creationId xmlns:a16="http://schemas.microsoft.com/office/drawing/2014/main" id="{1A5A8BBA-BF04-38B9-8671-4DA00AFA810C}"/>
                </a:ext>
              </a:extLst>
            </p:cNvPr>
            <p:cNvGraphicFramePr/>
            <p:nvPr/>
          </p:nvGraphicFramePr>
          <p:xfrm>
            <a:off x="4115795" y="750077"/>
            <a:ext cx="5872396" cy="3722934"/>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6353F935-8A1F-BE4F-7E77-4D5FBEA80F29}"/>
                </a:ext>
              </a:extLst>
            </p:cNvPr>
            <p:cNvPicPr>
              <a:picLocks noChangeAspect="1"/>
            </p:cNvPicPr>
            <p:nvPr/>
          </p:nvPicPr>
          <p:blipFill>
            <a:blip r:embed="rId4"/>
            <a:stretch>
              <a:fillRect/>
            </a:stretch>
          </p:blipFill>
          <p:spPr>
            <a:xfrm>
              <a:off x="5544551" y="4152889"/>
              <a:ext cx="637679" cy="465666"/>
            </a:xfrm>
            <a:prstGeom prst="rect">
              <a:avLst/>
            </a:prstGeom>
          </p:spPr>
        </p:pic>
        <p:pic>
          <p:nvPicPr>
            <p:cNvPr id="7" name="Picture 6">
              <a:extLst>
                <a:ext uri="{FF2B5EF4-FFF2-40B4-BE49-F238E27FC236}">
                  <a16:creationId xmlns:a16="http://schemas.microsoft.com/office/drawing/2014/main" id="{971440CD-8719-38AF-63C7-87F7B66E6BEF}"/>
                </a:ext>
              </a:extLst>
            </p:cNvPr>
            <p:cNvPicPr>
              <a:picLocks noChangeAspect="1"/>
            </p:cNvPicPr>
            <p:nvPr/>
          </p:nvPicPr>
          <p:blipFill>
            <a:blip r:embed="rId5"/>
            <a:stretch>
              <a:fillRect/>
            </a:stretch>
          </p:blipFill>
          <p:spPr>
            <a:xfrm>
              <a:off x="6796868" y="4211151"/>
              <a:ext cx="432047" cy="349142"/>
            </a:xfrm>
            <a:prstGeom prst="rect">
              <a:avLst/>
            </a:prstGeom>
          </p:spPr>
        </p:pic>
        <p:pic>
          <p:nvPicPr>
            <p:cNvPr id="10" name="Picture 9">
              <a:extLst>
                <a:ext uri="{FF2B5EF4-FFF2-40B4-BE49-F238E27FC236}">
                  <a16:creationId xmlns:a16="http://schemas.microsoft.com/office/drawing/2014/main" id="{D554293B-E9E0-DECE-FEEF-AA22EAD6A33B}"/>
                </a:ext>
              </a:extLst>
            </p:cNvPr>
            <p:cNvPicPr>
              <a:picLocks noChangeAspect="1"/>
            </p:cNvPicPr>
            <p:nvPr/>
          </p:nvPicPr>
          <p:blipFill>
            <a:blip r:embed="rId6"/>
            <a:stretch>
              <a:fillRect/>
            </a:stretch>
          </p:blipFill>
          <p:spPr>
            <a:xfrm>
              <a:off x="9000037" y="4211151"/>
              <a:ext cx="427358" cy="349142"/>
            </a:xfrm>
            <a:prstGeom prst="rect">
              <a:avLst/>
            </a:prstGeom>
          </p:spPr>
        </p:pic>
        <p:pic>
          <p:nvPicPr>
            <p:cNvPr id="17" name="Graphic 16" descr="Chat with solid fill">
              <a:extLst>
                <a:ext uri="{FF2B5EF4-FFF2-40B4-BE49-F238E27FC236}">
                  <a16:creationId xmlns:a16="http://schemas.microsoft.com/office/drawing/2014/main" id="{00D72713-F11A-A151-4D31-AF8C23E3D8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55953" y="4092299"/>
              <a:ext cx="726193" cy="586844"/>
            </a:xfrm>
            <a:prstGeom prst="rect">
              <a:avLst/>
            </a:prstGeom>
          </p:spPr>
        </p:pic>
      </p:grpSp>
      <p:sp>
        <p:nvSpPr>
          <p:cNvPr id="20" name="TextBox 19">
            <a:extLst>
              <a:ext uri="{FF2B5EF4-FFF2-40B4-BE49-F238E27FC236}">
                <a16:creationId xmlns:a16="http://schemas.microsoft.com/office/drawing/2014/main" id="{789CC0C0-9E25-B461-2C6D-C56329C6A309}"/>
              </a:ext>
            </a:extLst>
          </p:cNvPr>
          <p:cNvSpPr txBox="1"/>
          <p:nvPr/>
        </p:nvSpPr>
        <p:spPr>
          <a:xfrm>
            <a:off x="281831" y="1166848"/>
            <a:ext cx="4964109" cy="912431"/>
          </a:xfrm>
          <a:prstGeom prst="roundRect">
            <a:avLst>
              <a:gd name="adj" fmla="val 4732"/>
            </a:avLst>
          </a:prstGeom>
          <a:solidFill>
            <a:srgbClr val="D4D4FF"/>
          </a:solidFill>
          <a:ln w="2857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3350" indent="-133350">
              <a:spcBef>
                <a:spcPts val="600"/>
              </a:spcBef>
              <a:buFont typeface="Arial" panose="020B0604020202020204" pitchFamily="34" charset="0"/>
              <a:buChar char="•"/>
            </a:pPr>
            <a:r>
              <a:rPr lang="en-US" sz="1200" dirty="0">
                <a:latin typeface="+mn-lt"/>
              </a:rPr>
              <a:t>A total of </a:t>
            </a:r>
            <a:r>
              <a:rPr lang="en-US" sz="1200" b="1" dirty="0">
                <a:latin typeface="+mn-lt"/>
              </a:rPr>
              <a:t>45,864</a:t>
            </a:r>
            <a:r>
              <a:rPr lang="en-US" sz="1200" dirty="0">
                <a:latin typeface="+mn-lt"/>
              </a:rPr>
              <a:t> posts with </a:t>
            </a:r>
            <a:r>
              <a:rPr lang="en-US" sz="1200" b="1" dirty="0">
                <a:latin typeface="+mn-lt"/>
              </a:rPr>
              <a:t>687,302</a:t>
            </a:r>
            <a:r>
              <a:rPr lang="en-US" sz="1200" dirty="0">
                <a:latin typeface="+mn-lt"/>
              </a:rPr>
              <a:t> engagements (i.e., likes, shares, comments, etc.) were captured</a:t>
            </a:r>
          </a:p>
          <a:p>
            <a:pPr marL="133350" indent="-133350">
              <a:spcBef>
                <a:spcPts val="450"/>
              </a:spcBef>
              <a:buFont typeface="Arial" panose="020B0604020202020204" pitchFamily="34" charset="0"/>
              <a:buChar char="•"/>
            </a:pPr>
            <a:r>
              <a:rPr lang="en-US" sz="1200" dirty="0">
                <a:latin typeface="+mn-lt"/>
              </a:rPr>
              <a:t>The sickle cell conversation volume by mentions mapped out over the year of analysis has </a:t>
            </a:r>
            <a:r>
              <a:rPr lang="en-US" sz="1200" b="1" dirty="0">
                <a:latin typeface="+mn-lt"/>
              </a:rPr>
              <a:t>four</a:t>
            </a:r>
            <a:r>
              <a:rPr lang="en-US" sz="1200" dirty="0">
                <a:latin typeface="+mn-lt"/>
              </a:rPr>
              <a:t> notable peaks </a:t>
            </a:r>
          </a:p>
        </p:txBody>
      </p:sp>
      <p:grpSp>
        <p:nvGrpSpPr>
          <p:cNvPr id="22" name="Group 21">
            <a:extLst>
              <a:ext uri="{FF2B5EF4-FFF2-40B4-BE49-F238E27FC236}">
                <a16:creationId xmlns:a16="http://schemas.microsoft.com/office/drawing/2014/main" id="{7BF1E9ED-84F5-1845-14B8-F73C1C538C62}"/>
              </a:ext>
            </a:extLst>
          </p:cNvPr>
          <p:cNvGrpSpPr/>
          <p:nvPr/>
        </p:nvGrpSpPr>
        <p:grpSpPr>
          <a:xfrm>
            <a:off x="7762252" y="0"/>
            <a:ext cx="1381748" cy="305166"/>
            <a:chOff x="10374594" y="-21811"/>
            <a:chExt cx="1842330" cy="406888"/>
          </a:xfrm>
        </p:grpSpPr>
        <p:sp>
          <p:nvSpPr>
            <p:cNvPr id="24" name="Rectangle: Top Corners Rounded 23">
              <a:extLst>
                <a:ext uri="{FF2B5EF4-FFF2-40B4-BE49-F238E27FC236}">
                  <a16:creationId xmlns:a16="http://schemas.microsoft.com/office/drawing/2014/main" id="{2FB3EBE3-228C-E755-67D1-BCF7D7957E51}"/>
                </a:ext>
              </a:extLst>
            </p:cNvPr>
            <p:cNvSpPr/>
            <p:nvPr/>
          </p:nvSpPr>
          <p:spPr>
            <a:xfrm rot="10800000">
              <a:off x="10374594" y="-21811"/>
              <a:ext cx="1842330" cy="406888"/>
            </a:xfrm>
            <a:prstGeom prst="round2Same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25" name="TextBox 24">
              <a:extLst>
                <a:ext uri="{FF2B5EF4-FFF2-40B4-BE49-F238E27FC236}">
                  <a16:creationId xmlns:a16="http://schemas.microsoft.com/office/drawing/2014/main" id="{00BFA910-52B9-8DC6-2A2C-F4E094A6FF7C}"/>
                </a:ext>
              </a:extLst>
            </p:cNvPr>
            <p:cNvSpPr txBox="1"/>
            <p:nvPr/>
          </p:nvSpPr>
          <p:spPr>
            <a:xfrm>
              <a:off x="10458271" y="1882"/>
              <a:ext cx="1674976" cy="359502"/>
            </a:xfrm>
            <a:prstGeom prst="rect">
              <a:avLst/>
            </a:prstGeom>
          </p:spPr>
          <p:txBody>
            <a:bodyPr vert="horz" wrap="squar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dirty="0">
                  <a:solidFill>
                    <a:schemeClr val="bg1"/>
                  </a:solidFill>
                </a:rPr>
                <a:t>Results</a:t>
              </a:r>
            </a:p>
          </p:txBody>
        </p:sp>
      </p:grpSp>
      <p:sp>
        <p:nvSpPr>
          <p:cNvPr id="44" name="TextBox 43">
            <a:extLst>
              <a:ext uri="{FF2B5EF4-FFF2-40B4-BE49-F238E27FC236}">
                <a16:creationId xmlns:a16="http://schemas.microsoft.com/office/drawing/2014/main" id="{18889370-A678-9FE6-2880-10D5C6CD164F}"/>
              </a:ext>
            </a:extLst>
          </p:cNvPr>
          <p:cNvSpPr txBox="1"/>
          <p:nvPr/>
        </p:nvSpPr>
        <p:spPr>
          <a:xfrm>
            <a:off x="5419196" y="1164529"/>
            <a:ext cx="3442973" cy="912431"/>
          </a:xfrm>
          <a:prstGeom prst="roundRect">
            <a:avLst>
              <a:gd name="adj" fmla="val 4732"/>
            </a:avLst>
          </a:prstGeom>
          <a:solidFill>
            <a:srgbClr val="D4D4FF"/>
          </a:solidFill>
          <a:ln w="2857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3350" indent="-133350">
              <a:spcBef>
                <a:spcPts val="450"/>
              </a:spcBef>
              <a:buFont typeface="Arial" panose="020B0604020202020204" pitchFamily="34" charset="0"/>
              <a:buChar char="•"/>
            </a:pPr>
            <a:r>
              <a:rPr lang="en-US" sz="1200" dirty="0">
                <a:latin typeface="Arial" panose="020B0604020202020204" pitchFamily="34" charset="0"/>
                <a:ea typeface="Calibri" panose="020F0502020204030204" pitchFamily="34" charset="0"/>
              </a:rPr>
              <a:t>From the sifted results*, </a:t>
            </a:r>
            <a:r>
              <a:rPr lang="en-US" sz="1200" b="1" dirty="0">
                <a:latin typeface="Arial" panose="020B0604020202020204" pitchFamily="34" charset="0"/>
                <a:ea typeface="Calibri" panose="020F0502020204030204" pitchFamily="34" charset="0"/>
              </a:rPr>
              <a:t>513 posts (1.1%) </a:t>
            </a:r>
            <a:r>
              <a:rPr lang="en-US" sz="1200" dirty="0">
                <a:latin typeface="Arial" panose="020B0604020202020204" pitchFamily="34" charset="0"/>
                <a:ea typeface="Calibri" panose="020F0502020204030204" pitchFamily="34" charset="0"/>
              </a:rPr>
              <a:t>were obtained:</a:t>
            </a:r>
          </a:p>
          <a:p>
            <a:pPr marL="265510" indent="-146447">
              <a:spcBef>
                <a:spcPts val="450"/>
              </a:spcBef>
              <a:buFont typeface="Arial" panose="020B0604020202020204" pitchFamily="34" charset="0"/>
              <a:buChar char="•"/>
            </a:pPr>
            <a:r>
              <a:rPr lang="en-US" sz="1200" b="1" dirty="0">
                <a:solidFill>
                  <a:schemeClr val="accent4">
                    <a:lumMod val="75000"/>
                  </a:schemeClr>
                </a:solidFill>
                <a:latin typeface="Arial" panose="020B0604020202020204" pitchFamily="34" charset="0"/>
                <a:ea typeface="Calibri" panose="020F0502020204030204" pitchFamily="34" charset="0"/>
              </a:rPr>
              <a:t>93%</a:t>
            </a:r>
            <a:r>
              <a:rPr lang="en-US" sz="1200" dirty="0">
                <a:solidFill>
                  <a:schemeClr val="accent4">
                    <a:lumMod val="75000"/>
                  </a:schemeClr>
                </a:solidFill>
                <a:latin typeface="Arial" panose="020B0604020202020204" pitchFamily="34" charset="0"/>
                <a:ea typeface="Calibri" panose="020F0502020204030204" pitchFamily="34" charset="0"/>
              </a:rPr>
              <a:t> were from patients with SCD</a:t>
            </a:r>
          </a:p>
          <a:p>
            <a:pPr marL="265510" indent="-146447">
              <a:buFont typeface="Arial" panose="020B0604020202020204" pitchFamily="34" charset="0"/>
              <a:buChar char="•"/>
            </a:pPr>
            <a:r>
              <a:rPr lang="en-US" sz="1200" b="1" dirty="0">
                <a:solidFill>
                  <a:schemeClr val="accent5">
                    <a:lumMod val="75000"/>
                  </a:schemeClr>
                </a:solidFill>
                <a:latin typeface="Arial" panose="020B0604020202020204" pitchFamily="34" charset="0"/>
                <a:ea typeface="Calibri" panose="020F0502020204030204" pitchFamily="34" charset="0"/>
              </a:rPr>
              <a:t>7%</a:t>
            </a:r>
            <a:r>
              <a:rPr lang="en-US" sz="1200" dirty="0">
                <a:solidFill>
                  <a:schemeClr val="accent5">
                    <a:lumMod val="75000"/>
                  </a:schemeClr>
                </a:solidFill>
                <a:latin typeface="Arial" panose="020B0604020202020204" pitchFamily="34" charset="0"/>
                <a:ea typeface="Calibri" panose="020F0502020204030204" pitchFamily="34" charset="0"/>
              </a:rPr>
              <a:t> were from caregivers and other sources</a:t>
            </a:r>
          </a:p>
        </p:txBody>
      </p:sp>
      <p:grpSp>
        <p:nvGrpSpPr>
          <p:cNvPr id="57" name="Group 56">
            <a:extLst>
              <a:ext uri="{FF2B5EF4-FFF2-40B4-BE49-F238E27FC236}">
                <a16:creationId xmlns:a16="http://schemas.microsoft.com/office/drawing/2014/main" id="{7231BC79-20F0-203F-BB10-8659F272ECE1}"/>
              </a:ext>
            </a:extLst>
          </p:cNvPr>
          <p:cNvGrpSpPr/>
          <p:nvPr/>
        </p:nvGrpSpPr>
        <p:grpSpPr>
          <a:xfrm>
            <a:off x="64869" y="1723979"/>
            <a:ext cx="5391576" cy="3109233"/>
            <a:chOff x="267318" y="2347445"/>
            <a:chExt cx="7188768" cy="4145644"/>
          </a:xfrm>
        </p:grpSpPr>
        <p:graphicFrame>
          <p:nvGraphicFramePr>
            <p:cNvPr id="3" name="Chart 2">
              <a:extLst>
                <a:ext uri="{FF2B5EF4-FFF2-40B4-BE49-F238E27FC236}">
                  <a16:creationId xmlns:a16="http://schemas.microsoft.com/office/drawing/2014/main" id="{AC06F88C-4650-0AB2-F2C9-DA54ACE91F82}"/>
                </a:ext>
              </a:extLst>
            </p:cNvPr>
            <p:cNvGraphicFramePr/>
            <p:nvPr/>
          </p:nvGraphicFramePr>
          <p:xfrm>
            <a:off x="267318" y="2347445"/>
            <a:ext cx="7188768" cy="4145644"/>
          </p:xfrm>
          <a:graphic>
            <a:graphicData uri="http://schemas.openxmlformats.org/drawingml/2006/chart">
              <c:chart xmlns:c="http://schemas.openxmlformats.org/drawingml/2006/chart" xmlns:r="http://schemas.openxmlformats.org/officeDocument/2006/relationships" r:id="rId9"/>
            </a:graphicData>
          </a:graphic>
        </p:graphicFrame>
        <p:sp>
          <p:nvSpPr>
            <p:cNvPr id="14" name="TextBox 13">
              <a:extLst>
                <a:ext uri="{FF2B5EF4-FFF2-40B4-BE49-F238E27FC236}">
                  <a16:creationId xmlns:a16="http://schemas.microsoft.com/office/drawing/2014/main" id="{9E98392B-509A-719C-E525-9839AA60F4AA}"/>
                </a:ext>
              </a:extLst>
            </p:cNvPr>
            <p:cNvSpPr txBox="1"/>
            <p:nvPr/>
          </p:nvSpPr>
          <p:spPr>
            <a:xfrm>
              <a:off x="599342" y="3376441"/>
              <a:ext cx="1958588" cy="914400"/>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dirty="0">
                  <a:solidFill>
                    <a:schemeClr val="tx1"/>
                  </a:solidFill>
                </a:rPr>
                <a:t>SCD awareness </a:t>
              </a:r>
              <a:br>
                <a:rPr lang="en-US" sz="1050" dirty="0">
                  <a:solidFill>
                    <a:schemeClr val="tx1"/>
                  </a:solidFill>
                </a:rPr>
              </a:br>
              <a:r>
                <a:rPr lang="en-US" sz="1050" dirty="0">
                  <a:solidFill>
                    <a:schemeClr val="tx1"/>
                  </a:solidFill>
                </a:rPr>
                <a:t>campaign</a:t>
              </a:r>
            </a:p>
          </p:txBody>
        </p:sp>
        <p:cxnSp>
          <p:nvCxnSpPr>
            <p:cNvPr id="16" name="Straight Arrow Connector 15">
              <a:extLst>
                <a:ext uri="{FF2B5EF4-FFF2-40B4-BE49-F238E27FC236}">
                  <a16:creationId xmlns:a16="http://schemas.microsoft.com/office/drawing/2014/main" id="{9D071C12-3A22-889F-40C7-347AE860D52C}"/>
                </a:ext>
              </a:extLst>
            </p:cNvPr>
            <p:cNvCxnSpPr>
              <a:cxnSpLocks/>
            </p:cNvCxnSpPr>
            <p:nvPr/>
          </p:nvCxnSpPr>
          <p:spPr>
            <a:xfrm>
              <a:off x="1666416" y="3905099"/>
              <a:ext cx="75873" cy="707592"/>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A0591FD-4BFC-15BD-EA9B-89ACBFCA5411}"/>
                </a:ext>
              </a:extLst>
            </p:cNvPr>
            <p:cNvSpPr txBox="1"/>
            <p:nvPr/>
          </p:nvSpPr>
          <p:spPr>
            <a:xfrm>
              <a:off x="1985536" y="3376441"/>
              <a:ext cx="1958588" cy="914400"/>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dirty="0">
                  <a:solidFill>
                    <a:schemeClr val="tx1"/>
                  </a:solidFill>
                </a:rPr>
                <a:t>NHS calling for </a:t>
              </a:r>
              <a:br>
                <a:rPr lang="en-US" sz="1050" dirty="0">
                  <a:solidFill>
                    <a:schemeClr val="tx1"/>
                  </a:solidFill>
                </a:rPr>
              </a:br>
              <a:r>
                <a:rPr lang="en-US" sz="1050" dirty="0">
                  <a:solidFill>
                    <a:schemeClr val="tx1"/>
                  </a:solidFill>
                </a:rPr>
                <a:t>blood donors</a:t>
              </a:r>
            </a:p>
          </p:txBody>
        </p:sp>
        <p:cxnSp>
          <p:nvCxnSpPr>
            <p:cNvPr id="23" name="Straight Arrow Connector 22">
              <a:extLst>
                <a:ext uri="{FF2B5EF4-FFF2-40B4-BE49-F238E27FC236}">
                  <a16:creationId xmlns:a16="http://schemas.microsoft.com/office/drawing/2014/main" id="{3DBED3DC-86D6-0598-B1F7-79666D130602}"/>
                </a:ext>
              </a:extLst>
            </p:cNvPr>
            <p:cNvCxnSpPr>
              <a:cxnSpLocks/>
            </p:cNvCxnSpPr>
            <p:nvPr/>
          </p:nvCxnSpPr>
          <p:spPr>
            <a:xfrm>
              <a:off x="2994559" y="3953944"/>
              <a:ext cx="81668" cy="182880"/>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7DD95BF-E1FD-9492-B69F-A35EB4F7A253}"/>
                </a:ext>
              </a:extLst>
            </p:cNvPr>
            <p:cNvCxnSpPr>
              <a:cxnSpLocks/>
            </p:cNvCxnSpPr>
            <p:nvPr/>
          </p:nvCxnSpPr>
          <p:spPr>
            <a:xfrm flipH="1">
              <a:off x="3983358" y="3999443"/>
              <a:ext cx="220266" cy="85791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3C5139C-8A20-5353-0BDA-F412E125D52A}"/>
                </a:ext>
              </a:extLst>
            </p:cNvPr>
            <p:cNvCxnSpPr>
              <a:cxnSpLocks/>
            </p:cNvCxnSpPr>
            <p:nvPr/>
          </p:nvCxnSpPr>
          <p:spPr>
            <a:xfrm flipH="1">
              <a:off x="4642036" y="3905099"/>
              <a:ext cx="906754" cy="133885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A586C74-007E-B23F-7CB0-F0020C7EFD6D}"/>
                </a:ext>
              </a:extLst>
            </p:cNvPr>
            <p:cNvSpPr txBox="1"/>
            <p:nvPr/>
          </p:nvSpPr>
          <p:spPr>
            <a:xfrm>
              <a:off x="3756330" y="3376441"/>
              <a:ext cx="1259022" cy="914400"/>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dirty="0">
                  <a:solidFill>
                    <a:schemeClr val="tx1"/>
                  </a:solidFill>
                </a:rPr>
                <a:t>Fundraising </a:t>
              </a:r>
              <a:br>
                <a:rPr lang="en-US" sz="1050" dirty="0">
                  <a:solidFill>
                    <a:schemeClr val="tx1"/>
                  </a:solidFill>
                </a:rPr>
              </a:br>
              <a:r>
                <a:rPr lang="en-US" sz="1050" dirty="0">
                  <a:solidFill>
                    <a:schemeClr val="tx1"/>
                  </a:solidFill>
                </a:rPr>
                <a:t>for SCD</a:t>
              </a:r>
            </a:p>
          </p:txBody>
        </p:sp>
        <p:sp>
          <p:nvSpPr>
            <p:cNvPr id="35" name="TextBox 34">
              <a:extLst>
                <a:ext uri="{FF2B5EF4-FFF2-40B4-BE49-F238E27FC236}">
                  <a16:creationId xmlns:a16="http://schemas.microsoft.com/office/drawing/2014/main" id="{F699DFBC-8569-BB5B-2B31-0101F9A24637}"/>
                </a:ext>
              </a:extLst>
            </p:cNvPr>
            <p:cNvSpPr txBox="1"/>
            <p:nvPr/>
          </p:nvSpPr>
          <p:spPr>
            <a:xfrm>
              <a:off x="5135966" y="3376441"/>
              <a:ext cx="1500655" cy="914400"/>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dirty="0">
                  <a:solidFill>
                    <a:schemeClr val="tx1"/>
                  </a:solidFill>
                </a:rPr>
                <a:t>Genomic research </a:t>
              </a:r>
              <a:br>
                <a:rPr lang="en-US" sz="1050" dirty="0">
                  <a:solidFill>
                    <a:schemeClr val="tx1"/>
                  </a:solidFill>
                </a:rPr>
              </a:br>
              <a:r>
                <a:rPr lang="en-US" sz="1050" dirty="0">
                  <a:solidFill>
                    <a:schemeClr val="tx1"/>
                  </a:solidFill>
                </a:rPr>
                <a:t>and NHS reports</a:t>
              </a:r>
            </a:p>
          </p:txBody>
        </p:sp>
        <p:sp>
          <p:nvSpPr>
            <p:cNvPr id="53" name="TextBox 52">
              <a:extLst>
                <a:ext uri="{FF2B5EF4-FFF2-40B4-BE49-F238E27FC236}">
                  <a16:creationId xmlns:a16="http://schemas.microsoft.com/office/drawing/2014/main" id="{AEF08519-AB20-F548-BD7E-8C5681D21FD0}"/>
                </a:ext>
              </a:extLst>
            </p:cNvPr>
            <p:cNvSpPr txBox="1"/>
            <p:nvPr/>
          </p:nvSpPr>
          <p:spPr>
            <a:xfrm>
              <a:off x="900904" y="2953383"/>
              <a:ext cx="6077243" cy="327184"/>
            </a:xfrm>
            <a:prstGeom prst="roundRect">
              <a:avLst>
                <a:gd name="adj" fmla="val 42578"/>
              </a:avLst>
            </a:prstGeom>
            <a:solidFill>
              <a:srgbClr val="000483"/>
            </a:solidFill>
          </p:spPr>
          <p:txBody>
            <a:bodyPr wrap="square" t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dirty="0">
                  <a:solidFill>
                    <a:schemeClr val="bg1"/>
                  </a:solidFill>
                </a:rPr>
                <a:t>Mentions of SCD online in the UK</a:t>
              </a:r>
            </a:p>
          </p:txBody>
        </p:sp>
      </p:grpSp>
      <p:sp>
        <p:nvSpPr>
          <p:cNvPr id="54" name="TextBox 53">
            <a:extLst>
              <a:ext uri="{FF2B5EF4-FFF2-40B4-BE49-F238E27FC236}">
                <a16:creationId xmlns:a16="http://schemas.microsoft.com/office/drawing/2014/main" id="{DD70E675-B04F-D0E8-0818-27692CC58AA3}"/>
              </a:ext>
            </a:extLst>
          </p:cNvPr>
          <p:cNvSpPr txBox="1"/>
          <p:nvPr/>
        </p:nvSpPr>
        <p:spPr>
          <a:xfrm>
            <a:off x="5472667" y="2205023"/>
            <a:ext cx="3332616" cy="245388"/>
          </a:xfrm>
          <a:prstGeom prst="roundRect">
            <a:avLst>
              <a:gd name="adj" fmla="val 42578"/>
            </a:avLst>
          </a:prstGeom>
          <a:solidFill>
            <a:srgbClr val="000483"/>
          </a:solidFill>
        </p:spPr>
        <p:txBody>
          <a:bodyPr wrap="square" lIns="68580" tIns="0" rIns="6858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dirty="0">
                <a:solidFill>
                  <a:schemeClr val="bg1"/>
                </a:solidFill>
              </a:rPr>
              <a:t>Stakeholder breakdown by channel </a:t>
            </a:r>
          </a:p>
        </p:txBody>
      </p:sp>
      <p:sp>
        <p:nvSpPr>
          <p:cNvPr id="2" name="Footer Placeholder 3">
            <a:extLst>
              <a:ext uri="{FF2B5EF4-FFF2-40B4-BE49-F238E27FC236}">
                <a16:creationId xmlns:a16="http://schemas.microsoft.com/office/drawing/2014/main" id="{1E2E44DE-715F-3A62-0948-41213E940700}"/>
              </a:ext>
            </a:extLst>
          </p:cNvPr>
          <p:cNvSpPr txBox="1">
            <a:spLocks/>
          </p:cNvSpPr>
          <p:nvPr/>
        </p:nvSpPr>
        <p:spPr>
          <a:xfrm>
            <a:off x="363474" y="4658852"/>
            <a:ext cx="8229600" cy="348508"/>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75" dirty="0">
                <a:latin typeface="+mn-lt"/>
                <a:ea typeface="Geneva"/>
              </a:rPr>
              <a:t>*Data were sifted through keyword filtering and manual reading to isolate posts referencing the patient or caregiver experience.</a:t>
            </a:r>
          </a:p>
          <a:p>
            <a:r>
              <a:rPr lang="en-US" sz="675" dirty="0">
                <a:latin typeface="+mn-lt"/>
                <a:ea typeface="Geneva"/>
              </a:rPr>
              <a:t>NHS, National Health Service; SCD, sickle cell disease; UK, United Kingdom.</a:t>
            </a:r>
          </a:p>
          <a:p>
            <a:pPr>
              <a:spcBef>
                <a:spcPts val="450"/>
              </a:spcBef>
            </a:pPr>
            <a:r>
              <a:rPr lang="en-US" sz="675" dirty="0">
                <a:latin typeface="+mn-lt"/>
                <a:ea typeface="Geneva"/>
              </a:rPr>
              <a:t>1. Shastri O, et al. Abstract #1057. ASH 2023 Annual Meeting. https://ash.confex.com/ash/2023/webprogram/Paper179151.html (Accessed November 2023)</a:t>
            </a:r>
          </a:p>
        </p:txBody>
      </p:sp>
      <p:sp>
        <p:nvSpPr>
          <p:cNvPr id="12" name="TextBox 11">
            <a:extLst>
              <a:ext uri="{FF2B5EF4-FFF2-40B4-BE49-F238E27FC236}">
                <a16:creationId xmlns:a16="http://schemas.microsoft.com/office/drawing/2014/main" id="{2288EA69-69DC-3C0D-1285-972947C14435}"/>
              </a:ext>
            </a:extLst>
          </p:cNvPr>
          <p:cNvSpPr txBox="1"/>
          <p:nvPr/>
        </p:nvSpPr>
        <p:spPr>
          <a:xfrm>
            <a:off x="28874" y="18666"/>
            <a:ext cx="685800" cy="685800"/>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endParaRPr lang="en-US" sz="1050" b="1" i="1" dirty="0">
              <a:highlight>
                <a:srgbClr val="FFFF00"/>
              </a:highlight>
            </a:endParaRPr>
          </a:p>
        </p:txBody>
      </p:sp>
      <p:sp>
        <p:nvSpPr>
          <p:cNvPr id="8" name="TextBox 7">
            <a:extLst>
              <a:ext uri="{FF2B5EF4-FFF2-40B4-BE49-F238E27FC236}">
                <a16:creationId xmlns:a16="http://schemas.microsoft.com/office/drawing/2014/main" id="{E3232023-6506-65E5-1686-8718AABA82F8}"/>
              </a:ext>
            </a:extLst>
          </p:cNvPr>
          <p:cNvSpPr txBox="1"/>
          <p:nvPr/>
        </p:nvSpPr>
        <p:spPr>
          <a:xfrm>
            <a:off x="3485015" y="21778"/>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376186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4"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5C20BD4-12E5-6E31-4739-DE775F009C90}"/>
              </a:ext>
            </a:extLst>
          </p:cNvPr>
          <p:cNvGrpSpPr/>
          <p:nvPr/>
        </p:nvGrpSpPr>
        <p:grpSpPr>
          <a:xfrm>
            <a:off x="411481" y="952370"/>
            <a:ext cx="8495945" cy="2271416"/>
            <a:chOff x="740640" y="1527997"/>
            <a:chExt cx="11094720" cy="3183034"/>
          </a:xfrm>
        </p:grpSpPr>
        <p:graphicFrame>
          <p:nvGraphicFramePr>
            <p:cNvPr id="7" name="Chart 6">
              <a:extLst>
                <a:ext uri="{FF2B5EF4-FFF2-40B4-BE49-F238E27FC236}">
                  <a16:creationId xmlns:a16="http://schemas.microsoft.com/office/drawing/2014/main" id="{65E6F163-77AF-3CA8-85D3-0CBB282D1292}"/>
                </a:ext>
              </a:extLst>
            </p:cNvPr>
            <p:cNvGraphicFramePr>
              <a:graphicFrameLocks/>
            </p:cNvGraphicFramePr>
            <p:nvPr/>
          </p:nvGraphicFramePr>
          <p:xfrm>
            <a:off x="740640" y="1575432"/>
            <a:ext cx="11094720" cy="313559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AD0FC3D-BAA9-36A8-E63E-B49AD00039A3}"/>
                </a:ext>
              </a:extLst>
            </p:cNvPr>
            <p:cNvSpPr txBox="1"/>
            <p:nvPr/>
          </p:nvSpPr>
          <p:spPr>
            <a:xfrm>
              <a:off x="1928356" y="1527997"/>
              <a:ext cx="1054100" cy="355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latin typeface="Arial" panose="020B0604020202020204" pitchFamily="34" charset="0"/>
                  <a:cs typeface="Arial" panose="020B0604020202020204" pitchFamily="34" charset="0"/>
                </a:rPr>
                <a:t>72.5%*</a:t>
              </a:r>
              <a:endParaRPr lang="en-US" sz="1200" baseline="30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B80D8EC-8C27-D211-6731-648180477D77}"/>
                </a:ext>
              </a:extLst>
            </p:cNvPr>
            <p:cNvSpPr txBox="1"/>
            <p:nvPr/>
          </p:nvSpPr>
          <p:spPr>
            <a:xfrm>
              <a:off x="3598672" y="1589470"/>
              <a:ext cx="1143000" cy="355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latin typeface="Arial" panose="020B0604020202020204" pitchFamily="34" charset="0"/>
                  <a:cs typeface="Arial" panose="020B0604020202020204" pitchFamily="34" charset="0"/>
                </a:rPr>
                <a:t>70.8%*</a:t>
              </a:r>
            </a:p>
          </p:txBody>
        </p:sp>
        <p:sp>
          <p:nvSpPr>
            <p:cNvPr id="10" name="TextBox 9">
              <a:extLst>
                <a:ext uri="{FF2B5EF4-FFF2-40B4-BE49-F238E27FC236}">
                  <a16:creationId xmlns:a16="http://schemas.microsoft.com/office/drawing/2014/main" id="{6C07A2F8-673D-7756-8C24-A783321D1E59}"/>
                </a:ext>
              </a:extLst>
            </p:cNvPr>
            <p:cNvSpPr txBox="1"/>
            <p:nvPr/>
          </p:nvSpPr>
          <p:spPr>
            <a:xfrm>
              <a:off x="5341934" y="1879718"/>
              <a:ext cx="1092200" cy="355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latin typeface="Arial" panose="020B0604020202020204" pitchFamily="34" charset="0"/>
                  <a:cs typeface="Arial" panose="020B0604020202020204" pitchFamily="34" charset="0"/>
                </a:rPr>
                <a:t>60.6%*</a:t>
              </a:r>
            </a:p>
          </p:txBody>
        </p:sp>
        <p:sp>
          <p:nvSpPr>
            <p:cNvPr id="11" name="TextBox 10">
              <a:extLst>
                <a:ext uri="{FF2B5EF4-FFF2-40B4-BE49-F238E27FC236}">
                  <a16:creationId xmlns:a16="http://schemas.microsoft.com/office/drawing/2014/main" id="{F2CFE5AF-F761-E428-DD00-D924E746D42A}"/>
                </a:ext>
              </a:extLst>
            </p:cNvPr>
            <p:cNvSpPr txBox="1"/>
            <p:nvPr/>
          </p:nvSpPr>
          <p:spPr>
            <a:xfrm>
              <a:off x="6996643" y="2254437"/>
              <a:ext cx="1155700" cy="355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latin typeface="Arial" panose="020B0604020202020204" pitchFamily="34" charset="0"/>
                  <a:cs typeface="Arial" panose="020B0604020202020204" pitchFamily="34" charset="0"/>
                </a:rPr>
                <a:t>45.4%*</a:t>
              </a:r>
            </a:p>
          </p:txBody>
        </p:sp>
        <p:sp>
          <p:nvSpPr>
            <p:cNvPr id="12" name="TextBox 11">
              <a:extLst>
                <a:ext uri="{FF2B5EF4-FFF2-40B4-BE49-F238E27FC236}">
                  <a16:creationId xmlns:a16="http://schemas.microsoft.com/office/drawing/2014/main" id="{980F8B32-61C8-AC6B-5DD6-8B04F290BE4C}"/>
                </a:ext>
              </a:extLst>
            </p:cNvPr>
            <p:cNvSpPr txBox="1"/>
            <p:nvPr/>
          </p:nvSpPr>
          <p:spPr>
            <a:xfrm>
              <a:off x="8587999" y="2387350"/>
              <a:ext cx="1409700" cy="355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latin typeface="Arial" panose="020B0604020202020204" pitchFamily="34" charset="0"/>
                  <a:cs typeface="Arial" panose="020B0604020202020204" pitchFamily="34" charset="0"/>
                </a:rPr>
                <a:t>40.9%*</a:t>
              </a:r>
            </a:p>
          </p:txBody>
        </p:sp>
        <p:sp>
          <p:nvSpPr>
            <p:cNvPr id="13" name="TextBox 12">
              <a:extLst>
                <a:ext uri="{FF2B5EF4-FFF2-40B4-BE49-F238E27FC236}">
                  <a16:creationId xmlns:a16="http://schemas.microsoft.com/office/drawing/2014/main" id="{3CE777EC-20DF-8B2D-27C2-EE74884CDD9C}"/>
                </a:ext>
              </a:extLst>
            </p:cNvPr>
            <p:cNvSpPr txBox="1"/>
            <p:nvPr/>
          </p:nvSpPr>
          <p:spPr>
            <a:xfrm>
              <a:off x="10502054" y="2705267"/>
              <a:ext cx="1104900" cy="355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latin typeface="Arial" panose="020B0604020202020204" pitchFamily="34" charset="0"/>
                  <a:cs typeface="Arial" panose="020B0604020202020204" pitchFamily="34" charset="0"/>
                </a:rPr>
                <a:t>27.1%*</a:t>
              </a:r>
            </a:p>
          </p:txBody>
        </p:sp>
      </p:grpSp>
      <p:sp>
        <p:nvSpPr>
          <p:cNvPr id="2" name="Title 1">
            <a:extLst>
              <a:ext uri="{FF2B5EF4-FFF2-40B4-BE49-F238E27FC236}">
                <a16:creationId xmlns:a16="http://schemas.microsoft.com/office/drawing/2014/main" id="{91353BDC-72E5-1251-CDDA-95991CAED1B3}"/>
              </a:ext>
            </a:extLst>
          </p:cNvPr>
          <p:cNvSpPr>
            <a:spLocks noGrp="1"/>
          </p:cNvSpPr>
          <p:nvPr>
            <p:ph type="title"/>
          </p:nvPr>
        </p:nvSpPr>
        <p:spPr>
          <a:xfrm>
            <a:off x="366712" y="490454"/>
            <a:ext cx="11215688" cy="48474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50" dirty="0">
                <a:solidFill>
                  <a:srgbClr val="00004E"/>
                </a:solidFill>
              </a:rPr>
              <a:t>Emergent Themes and Sentiment Breakdown</a:t>
            </a:r>
            <a:r>
              <a:rPr lang="en-US" sz="2250" baseline="30000" dirty="0">
                <a:solidFill>
                  <a:srgbClr val="00004E"/>
                </a:solidFill>
              </a:rPr>
              <a:t>1</a:t>
            </a:r>
            <a:endParaRPr lang="en-US" sz="2250" dirty="0">
              <a:solidFill>
                <a:srgbClr val="00004E"/>
              </a:solidFill>
            </a:endParaRPr>
          </a:p>
        </p:txBody>
      </p:sp>
      <p:sp>
        <p:nvSpPr>
          <p:cNvPr id="15" name="TextBox 14">
            <a:extLst>
              <a:ext uri="{FF2B5EF4-FFF2-40B4-BE49-F238E27FC236}">
                <a16:creationId xmlns:a16="http://schemas.microsoft.com/office/drawing/2014/main" id="{9E8A9C9F-4136-E960-2B9D-25CFB2EB7855}"/>
              </a:ext>
            </a:extLst>
          </p:cNvPr>
          <p:cNvSpPr txBox="1"/>
          <p:nvPr/>
        </p:nvSpPr>
        <p:spPr>
          <a:xfrm>
            <a:off x="386030" y="4669445"/>
            <a:ext cx="6395662" cy="46807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75" dirty="0">
                <a:latin typeface="+mj-lt"/>
                <a:cs typeface="Calibri" panose="020F0502020204030204" pitchFamily="34" charset="0"/>
              </a:rPr>
              <a:t>*Proportion of posts for the respective theme out of a total of 513 posts. </a:t>
            </a:r>
          </a:p>
          <a:p>
            <a:r>
              <a:rPr lang="en-US" sz="675" dirty="0">
                <a:latin typeface="+mj-lt"/>
                <a:cs typeface="Calibri" panose="020F0502020204030204" pitchFamily="34" charset="0"/>
              </a:rPr>
              <a:t>NHS, National Health Service; SCD, sickle cell disease.</a:t>
            </a:r>
          </a:p>
          <a:p>
            <a:pPr>
              <a:spcBef>
                <a:spcPts val="450"/>
              </a:spcBef>
            </a:pPr>
            <a:r>
              <a:rPr lang="en-US" sz="675" dirty="0">
                <a:latin typeface="+mn-lt"/>
                <a:ea typeface="Geneva"/>
              </a:rPr>
              <a:t>1. Shastri O, et al. Abstract #1057. ASH 2023 Annual Meeting. https://ash.confex.com/ash/2023/webprogram/Paper179151.html (Accessed November 2023)</a:t>
            </a:r>
          </a:p>
        </p:txBody>
      </p:sp>
      <p:grpSp>
        <p:nvGrpSpPr>
          <p:cNvPr id="22" name="Group 21">
            <a:extLst>
              <a:ext uri="{FF2B5EF4-FFF2-40B4-BE49-F238E27FC236}">
                <a16:creationId xmlns:a16="http://schemas.microsoft.com/office/drawing/2014/main" id="{A9132950-57B3-7683-F1C0-FE1DE79B399E}"/>
              </a:ext>
            </a:extLst>
          </p:cNvPr>
          <p:cNvGrpSpPr/>
          <p:nvPr/>
        </p:nvGrpSpPr>
        <p:grpSpPr>
          <a:xfrm>
            <a:off x="7762252" y="0"/>
            <a:ext cx="1381748" cy="305166"/>
            <a:chOff x="10374594" y="-21811"/>
            <a:chExt cx="1842330" cy="406888"/>
          </a:xfrm>
        </p:grpSpPr>
        <p:sp>
          <p:nvSpPr>
            <p:cNvPr id="26" name="Rectangle: Top Corners Rounded 25">
              <a:extLst>
                <a:ext uri="{FF2B5EF4-FFF2-40B4-BE49-F238E27FC236}">
                  <a16:creationId xmlns:a16="http://schemas.microsoft.com/office/drawing/2014/main" id="{06F9DAF0-3A0D-D6C4-9B3B-9B8EA4DA33D3}"/>
                </a:ext>
              </a:extLst>
            </p:cNvPr>
            <p:cNvSpPr/>
            <p:nvPr/>
          </p:nvSpPr>
          <p:spPr>
            <a:xfrm rot="10800000">
              <a:off x="10374594" y="-21811"/>
              <a:ext cx="1842330" cy="406888"/>
            </a:xfrm>
            <a:prstGeom prst="round2Same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28" name="TextBox 27">
              <a:extLst>
                <a:ext uri="{FF2B5EF4-FFF2-40B4-BE49-F238E27FC236}">
                  <a16:creationId xmlns:a16="http://schemas.microsoft.com/office/drawing/2014/main" id="{8B4A7B4C-331D-460C-ABA5-BDB7C176414B}"/>
                </a:ext>
              </a:extLst>
            </p:cNvPr>
            <p:cNvSpPr txBox="1"/>
            <p:nvPr/>
          </p:nvSpPr>
          <p:spPr>
            <a:xfrm>
              <a:off x="10458271" y="1882"/>
              <a:ext cx="1674976" cy="359502"/>
            </a:xfrm>
            <a:prstGeom prst="rect">
              <a:avLst/>
            </a:prstGeom>
          </p:spPr>
          <p:txBody>
            <a:bodyPr vert="horz" wrap="squar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dirty="0">
                  <a:solidFill>
                    <a:schemeClr val="bg1"/>
                  </a:solidFill>
                </a:rPr>
                <a:t>Results</a:t>
              </a:r>
            </a:p>
          </p:txBody>
        </p:sp>
      </p:grpSp>
      <p:grpSp>
        <p:nvGrpSpPr>
          <p:cNvPr id="18" name="Group 17">
            <a:extLst>
              <a:ext uri="{FF2B5EF4-FFF2-40B4-BE49-F238E27FC236}">
                <a16:creationId xmlns:a16="http://schemas.microsoft.com/office/drawing/2014/main" id="{1F2CDBD7-995C-60DF-0926-27C867603691}"/>
              </a:ext>
            </a:extLst>
          </p:cNvPr>
          <p:cNvGrpSpPr/>
          <p:nvPr/>
        </p:nvGrpSpPr>
        <p:grpSpPr>
          <a:xfrm>
            <a:off x="22279" y="2820062"/>
            <a:ext cx="9003535" cy="2172462"/>
            <a:chOff x="29705" y="3760082"/>
            <a:chExt cx="12004713" cy="2896616"/>
          </a:xfrm>
        </p:grpSpPr>
        <p:grpSp>
          <p:nvGrpSpPr>
            <p:cNvPr id="23" name="Group 22">
              <a:extLst>
                <a:ext uri="{FF2B5EF4-FFF2-40B4-BE49-F238E27FC236}">
                  <a16:creationId xmlns:a16="http://schemas.microsoft.com/office/drawing/2014/main" id="{DE48AE96-08AC-62AB-BCCE-DA8288ABEEFD}"/>
                </a:ext>
              </a:extLst>
            </p:cNvPr>
            <p:cNvGrpSpPr/>
            <p:nvPr/>
          </p:nvGrpSpPr>
          <p:grpSpPr>
            <a:xfrm>
              <a:off x="29705" y="4202359"/>
              <a:ext cx="5711852" cy="2454339"/>
              <a:chOff x="-112034" y="4130682"/>
              <a:chExt cx="5711852" cy="2359343"/>
            </a:xfrm>
          </p:grpSpPr>
          <p:pic>
            <p:nvPicPr>
              <p:cNvPr id="5" name="Graphic 4" descr="Smiling face with solid fill with solid fill">
                <a:extLst>
                  <a:ext uri="{FF2B5EF4-FFF2-40B4-BE49-F238E27FC236}">
                    <a16:creationId xmlns:a16="http://schemas.microsoft.com/office/drawing/2014/main" id="{8F5A4E71-D942-9D56-CAFD-83B91F98AB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39486" y="4198278"/>
                <a:ext cx="384000" cy="384000"/>
              </a:xfrm>
              <a:prstGeom prst="rect">
                <a:avLst/>
              </a:prstGeom>
            </p:spPr>
          </p:pic>
          <p:sp>
            <p:nvSpPr>
              <p:cNvPr id="6" name="TextBox 1">
                <a:extLst>
                  <a:ext uri="{FF2B5EF4-FFF2-40B4-BE49-F238E27FC236}">
                    <a16:creationId xmlns:a16="http://schemas.microsoft.com/office/drawing/2014/main" id="{75A6718C-72C4-21A2-C7C2-DBB702860787}"/>
                  </a:ext>
                </a:extLst>
              </p:cNvPr>
              <p:cNvSpPr txBox="1"/>
              <p:nvPr/>
            </p:nvSpPr>
            <p:spPr>
              <a:xfrm>
                <a:off x="1890400" y="4261160"/>
                <a:ext cx="1111580" cy="244451"/>
              </a:xfrm>
              <a:prstGeom prst="rect">
                <a:avLst/>
              </a:prstGeom>
            </p:spPr>
            <p:txBody>
              <a:bodyPr wrap="none" rtlCol="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b="1" dirty="0">
                    <a:solidFill>
                      <a:schemeClr val="tx2"/>
                    </a:solidFill>
                  </a:rPr>
                  <a:t>Positive</a:t>
                </a:r>
              </a:p>
            </p:txBody>
          </p:sp>
          <p:graphicFrame>
            <p:nvGraphicFramePr>
              <p:cNvPr id="16" name="Chart 15">
                <a:extLst>
                  <a:ext uri="{FF2B5EF4-FFF2-40B4-BE49-F238E27FC236}">
                    <a16:creationId xmlns:a16="http://schemas.microsoft.com/office/drawing/2014/main" id="{6B809442-83A8-5380-7A7D-B545CE4EE1AC}"/>
                  </a:ext>
                </a:extLst>
              </p:cNvPr>
              <p:cNvGraphicFramePr>
                <a:graphicFrameLocks/>
              </p:cNvGraphicFramePr>
              <p:nvPr/>
            </p:nvGraphicFramePr>
            <p:xfrm>
              <a:off x="-112034" y="4130682"/>
              <a:ext cx="5711852" cy="2359343"/>
            </p:xfrm>
            <a:graphic>
              <a:graphicData uri="http://schemas.openxmlformats.org/drawingml/2006/chart">
                <c:chart xmlns:c="http://schemas.openxmlformats.org/drawingml/2006/chart" xmlns:r="http://schemas.openxmlformats.org/officeDocument/2006/relationships" r:id="rId6"/>
              </a:graphicData>
            </a:graphic>
          </p:graphicFrame>
        </p:grpSp>
        <p:graphicFrame>
          <p:nvGraphicFramePr>
            <p:cNvPr id="14" name="Chart 13">
              <a:extLst>
                <a:ext uri="{FF2B5EF4-FFF2-40B4-BE49-F238E27FC236}">
                  <a16:creationId xmlns:a16="http://schemas.microsoft.com/office/drawing/2014/main" id="{BFF2FDDF-4B63-2302-771D-1BC474261A85}"/>
                </a:ext>
              </a:extLst>
            </p:cNvPr>
            <p:cNvGraphicFramePr>
              <a:graphicFrameLocks/>
            </p:cNvGraphicFramePr>
            <p:nvPr/>
          </p:nvGraphicFramePr>
          <p:xfrm>
            <a:off x="3994016" y="4140015"/>
            <a:ext cx="5599221" cy="2454339"/>
          </p:xfrm>
          <a:graphic>
            <a:graphicData uri="http://schemas.openxmlformats.org/drawingml/2006/chart">
              <c:chart xmlns:c="http://schemas.openxmlformats.org/drawingml/2006/chart" xmlns:r="http://schemas.openxmlformats.org/officeDocument/2006/relationships" r:id="rId7"/>
            </a:graphicData>
          </a:graphic>
        </p:graphicFrame>
        <p:pic>
          <p:nvPicPr>
            <p:cNvPr id="17" name="Graphic 16" descr="Sad face with solid fill with solid fill">
              <a:extLst>
                <a:ext uri="{FF2B5EF4-FFF2-40B4-BE49-F238E27FC236}">
                  <a16:creationId xmlns:a16="http://schemas.microsoft.com/office/drawing/2014/main" id="{90201FD6-165F-110C-9600-DCE3CE4838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77810" y="4302106"/>
              <a:ext cx="384000" cy="395326"/>
            </a:xfrm>
            <a:prstGeom prst="rect">
              <a:avLst/>
            </a:prstGeom>
          </p:spPr>
        </p:pic>
        <p:sp>
          <p:nvSpPr>
            <p:cNvPr id="4" name="TextBox 1">
              <a:extLst>
                <a:ext uri="{FF2B5EF4-FFF2-40B4-BE49-F238E27FC236}">
                  <a16:creationId xmlns:a16="http://schemas.microsoft.com/office/drawing/2014/main" id="{6E90F407-85DF-E36E-FF14-3D6ADAA488C0}"/>
                </a:ext>
              </a:extLst>
            </p:cNvPr>
            <p:cNvSpPr txBox="1"/>
            <p:nvPr/>
          </p:nvSpPr>
          <p:spPr>
            <a:xfrm>
              <a:off x="6196449" y="4350184"/>
              <a:ext cx="1111470" cy="251662"/>
            </a:xfrm>
            <a:prstGeom prst="rect">
              <a:avLst/>
            </a:prstGeom>
          </p:spPr>
          <p:txBody>
            <a:bodyPr wrap="none" rtlCol="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b="1" dirty="0">
                  <a:solidFill>
                    <a:schemeClr val="accent6"/>
                  </a:solidFill>
                </a:rPr>
                <a:t>Negative</a:t>
              </a:r>
            </a:p>
          </p:txBody>
        </p:sp>
        <p:pic>
          <p:nvPicPr>
            <p:cNvPr id="27" name="Graphic 26" descr="Neutral face with solid fill with solid fill">
              <a:extLst>
                <a:ext uri="{FF2B5EF4-FFF2-40B4-BE49-F238E27FC236}">
                  <a16:creationId xmlns:a16="http://schemas.microsoft.com/office/drawing/2014/main" id="{948306A1-3E54-CC26-26B0-710D91AD9E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27790" y="4306918"/>
              <a:ext cx="360153" cy="334046"/>
            </a:xfrm>
            <a:prstGeom prst="rect">
              <a:avLst/>
            </a:prstGeom>
          </p:spPr>
        </p:pic>
        <p:sp>
          <p:nvSpPr>
            <p:cNvPr id="3" name="TextBox 1">
              <a:extLst>
                <a:ext uri="{FF2B5EF4-FFF2-40B4-BE49-F238E27FC236}">
                  <a16:creationId xmlns:a16="http://schemas.microsoft.com/office/drawing/2014/main" id="{708656E9-2DEF-A2AF-DE3D-B52BEC274396}"/>
                </a:ext>
              </a:extLst>
            </p:cNvPr>
            <p:cNvSpPr txBox="1"/>
            <p:nvPr/>
          </p:nvSpPr>
          <p:spPr>
            <a:xfrm>
              <a:off x="9811876" y="4338091"/>
              <a:ext cx="1111469" cy="268817"/>
            </a:xfrm>
            <a:prstGeom prst="rect">
              <a:avLst/>
            </a:prstGeom>
          </p:spPr>
          <p:txBody>
            <a:bodyPr wrap="none" rtlCol="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b="1" dirty="0">
                  <a:solidFill>
                    <a:schemeClr val="accent5"/>
                  </a:solidFill>
                </a:rPr>
                <a:t>Neutral</a:t>
              </a:r>
            </a:p>
          </p:txBody>
        </p:sp>
        <p:graphicFrame>
          <p:nvGraphicFramePr>
            <p:cNvPr id="33" name="Chart 32">
              <a:extLst>
                <a:ext uri="{FF2B5EF4-FFF2-40B4-BE49-F238E27FC236}">
                  <a16:creationId xmlns:a16="http://schemas.microsoft.com/office/drawing/2014/main" id="{06E667AA-381A-F1B6-487D-C01412170075}"/>
                </a:ext>
              </a:extLst>
            </p:cNvPr>
            <p:cNvGraphicFramePr>
              <a:graphicFrameLocks/>
            </p:cNvGraphicFramePr>
            <p:nvPr/>
          </p:nvGraphicFramePr>
          <p:xfrm>
            <a:off x="7966140" y="3760082"/>
            <a:ext cx="4068278" cy="2454339"/>
          </p:xfrm>
          <a:graphic>
            <a:graphicData uri="http://schemas.openxmlformats.org/drawingml/2006/chart">
              <c:chart xmlns:c="http://schemas.openxmlformats.org/drawingml/2006/chart" xmlns:r="http://schemas.openxmlformats.org/officeDocument/2006/relationships" r:id="rId12"/>
            </a:graphicData>
          </a:graphic>
        </p:graphicFrame>
      </p:grpSp>
      <p:cxnSp>
        <p:nvCxnSpPr>
          <p:cNvPr id="20" name="Straight Connector 19">
            <a:extLst>
              <a:ext uri="{FF2B5EF4-FFF2-40B4-BE49-F238E27FC236}">
                <a16:creationId xmlns:a16="http://schemas.microsoft.com/office/drawing/2014/main" id="{1E31AB9B-AE81-FC74-3AFF-68F55C247263}"/>
              </a:ext>
            </a:extLst>
          </p:cNvPr>
          <p:cNvCxnSpPr>
            <a:cxnSpLocks/>
          </p:cNvCxnSpPr>
          <p:nvPr/>
        </p:nvCxnSpPr>
        <p:spPr>
          <a:xfrm flipV="1">
            <a:off x="8591551" y="2512252"/>
            <a:ext cx="50006" cy="4759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AF1DBF3-1140-A48E-D26D-34FFCA01794B}"/>
              </a:ext>
            </a:extLst>
          </p:cNvPr>
          <p:cNvSpPr txBox="1"/>
          <p:nvPr/>
        </p:nvSpPr>
        <p:spPr>
          <a:xfrm>
            <a:off x="3542159" y="38558"/>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141206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66713" y="490454"/>
            <a:ext cx="7395540" cy="48474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50" dirty="0">
                <a:solidFill>
                  <a:srgbClr val="00004E"/>
                </a:solidFill>
              </a:rPr>
              <a:t>Health Inequity in Sickle Cell Disease</a:t>
            </a:r>
          </a:p>
        </p:txBody>
      </p:sp>
      <p:sp>
        <p:nvSpPr>
          <p:cNvPr id="30" name="TextBox 29">
            <a:extLst>
              <a:ext uri="{FF2B5EF4-FFF2-40B4-BE49-F238E27FC236}">
                <a16:creationId xmlns:a16="http://schemas.microsoft.com/office/drawing/2014/main" id="{2D060962-8A04-7A1A-9C67-11D4F8E7EB03}"/>
              </a:ext>
            </a:extLst>
          </p:cNvPr>
          <p:cNvSpPr txBox="1"/>
          <p:nvPr/>
        </p:nvSpPr>
        <p:spPr>
          <a:xfrm>
            <a:off x="421198" y="4641301"/>
            <a:ext cx="6395662" cy="338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300"/>
              </a:spcBef>
            </a:pPr>
            <a:r>
              <a:rPr lang="en-US" sz="675" dirty="0">
                <a:latin typeface="Arial" panose="020B0604020202020204" pitchFamily="34" charset="0"/>
                <a:cs typeface="Arial" panose="020B0604020202020204" pitchFamily="34" charset="0"/>
              </a:rPr>
              <a:t>Note. Positive and negative sentiments, depicted by happy and sad faces respectively, are relevant only to the corresponding underlined text. </a:t>
            </a:r>
          </a:p>
          <a:p>
            <a:pPr>
              <a:spcBef>
                <a:spcPts val="300"/>
              </a:spcBef>
            </a:pPr>
            <a:r>
              <a:rPr lang="en-US" sz="675" dirty="0">
                <a:latin typeface="Arial" panose="020B0604020202020204" pitchFamily="34" charset="0"/>
                <a:cs typeface="Arial" panose="020B0604020202020204" pitchFamily="34" charset="0"/>
              </a:rPr>
              <a:t>HCP, healthcare professional; SCD, sickle cell disease.</a:t>
            </a:r>
          </a:p>
        </p:txBody>
      </p:sp>
      <p:grpSp>
        <p:nvGrpSpPr>
          <p:cNvPr id="2" name="Group 1">
            <a:extLst>
              <a:ext uri="{FF2B5EF4-FFF2-40B4-BE49-F238E27FC236}">
                <a16:creationId xmlns:a16="http://schemas.microsoft.com/office/drawing/2014/main" id="{EB12DD13-1553-BF15-1D8E-2150F63A5658}"/>
              </a:ext>
            </a:extLst>
          </p:cNvPr>
          <p:cNvGrpSpPr/>
          <p:nvPr/>
        </p:nvGrpSpPr>
        <p:grpSpPr>
          <a:xfrm>
            <a:off x="7762252" y="0"/>
            <a:ext cx="1381748" cy="305166"/>
            <a:chOff x="10374594" y="-21811"/>
            <a:chExt cx="1842330" cy="406888"/>
          </a:xfrm>
        </p:grpSpPr>
        <p:sp>
          <p:nvSpPr>
            <p:cNvPr id="4" name="Rectangle: Top Corners Rounded 3">
              <a:extLst>
                <a:ext uri="{FF2B5EF4-FFF2-40B4-BE49-F238E27FC236}">
                  <a16:creationId xmlns:a16="http://schemas.microsoft.com/office/drawing/2014/main" id="{E7A3443D-D8DE-6C00-0CC7-69CEB1BD22B5}"/>
                </a:ext>
              </a:extLst>
            </p:cNvPr>
            <p:cNvSpPr/>
            <p:nvPr/>
          </p:nvSpPr>
          <p:spPr>
            <a:xfrm rot="10800000">
              <a:off x="10374594" y="-21811"/>
              <a:ext cx="1842330" cy="406888"/>
            </a:xfrm>
            <a:prstGeom prst="round2Same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5" name="TextBox 4">
              <a:extLst>
                <a:ext uri="{FF2B5EF4-FFF2-40B4-BE49-F238E27FC236}">
                  <a16:creationId xmlns:a16="http://schemas.microsoft.com/office/drawing/2014/main" id="{9C4F911E-5375-1A5A-373F-AF5AC889717A}"/>
                </a:ext>
              </a:extLst>
            </p:cNvPr>
            <p:cNvSpPr txBox="1"/>
            <p:nvPr/>
          </p:nvSpPr>
          <p:spPr>
            <a:xfrm>
              <a:off x="10458271" y="1882"/>
              <a:ext cx="1674976" cy="359502"/>
            </a:xfrm>
            <a:prstGeom prst="rect">
              <a:avLst/>
            </a:prstGeom>
          </p:spPr>
          <p:txBody>
            <a:bodyPr vert="horz" wrap="squar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dirty="0">
                  <a:solidFill>
                    <a:schemeClr val="bg1"/>
                  </a:solidFill>
                </a:rPr>
                <a:t>Results</a:t>
              </a:r>
            </a:p>
          </p:txBody>
        </p:sp>
      </p:grpSp>
      <p:graphicFrame>
        <p:nvGraphicFramePr>
          <p:cNvPr id="12" name="Diagram 11">
            <a:extLst>
              <a:ext uri="{FF2B5EF4-FFF2-40B4-BE49-F238E27FC236}">
                <a16:creationId xmlns:a16="http://schemas.microsoft.com/office/drawing/2014/main" id="{BA29FE0F-CFC6-41F5-935A-61E737EDDF8D}"/>
              </a:ext>
            </a:extLst>
          </p:cNvPr>
          <p:cNvGraphicFramePr/>
          <p:nvPr/>
        </p:nvGraphicFramePr>
        <p:xfrm>
          <a:off x="818903" y="1393012"/>
          <a:ext cx="4565813" cy="2762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6" name="TextBox 85">
            <a:extLst>
              <a:ext uri="{FF2B5EF4-FFF2-40B4-BE49-F238E27FC236}">
                <a16:creationId xmlns:a16="http://schemas.microsoft.com/office/drawing/2014/main" id="{26E9FDBC-FB5C-2F63-7F57-466743242953}"/>
              </a:ext>
            </a:extLst>
          </p:cNvPr>
          <p:cNvSpPr txBox="1"/>
          <p:nvPr/>
        </p:nvSpPr>
        <p:spPr>
          <a:xfrm>
            <a:off x="1833500" y="937980"/>
            <a:ext cx="1729521" cy="41549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ctr"/>
            <a:r>
              <a:rPr lang="en-US" sz="1050" b="1" dirty="0">
                <a:solidFill>
                  <a:schemeClr val="tx2"/>
                </a:solidFill>
                <a:ea typeface="Calibri" panose="020F0502020204030204" pitchFamily="34" charset="0"/>
              </a:rPr>
              <a:t>Experience with management</a:t>
            </a:r>
          </a:p>
        </p:txBody>
      </p:sp>
      <p:grpSp>
        <p:nvGrpSpPr>
          <p:cNvPr id="95" name="Group 94">
            <a:extLst>
              <a:ext uri="{FF2B5EF4-FFF2-40B4-BE49-F238E27FC236}">
                <a16:creationId xmlns:a16="http://schemas.microsoft.com/office/drawing/2014/main" id="{A0939728-6006-4E2F-BFB3-5D86340E1BD6}"/>
              </a:ext>
            </a:extLst>
          </p:cNvPr>
          <p:cNvGrpSpPr/>
          <p:nvPr/>
        </p:nvGrpSpPr>
        <p:grpSpPr>
          <a:xfrm>
            <a:off x="3626248" y="952317"/>
            <a:ext cx="2588662" cy="920048"/>
            <a:chOff x="4825372" y="1181260"/>
            <a:chExt cx="3073879" cy="902375"/>
          </a:xfrm>
        </p:grpSpPr>
        <p:sp>
          <p:nvSpPr>
            <p:cNvPr id="84" name="TextBox 83">
              <a:extLst>
                <a:ext uri="{FF2B5EF4-FFF2-40B4-BE49-F238E27FC236}">
                  <a16:creationId xmlns:a16="http://schemas.microsoft.com/office/drawing/2014/main" id="{2AE6044E-5AEB-549C-0138-B8AF85499B9B}"/>
                </a:ext>
              </a:extLst>
            </p:cNvPr>
            <p:cNvSpPr txBox="1"/>
            <p:nvPr/>
          </p:nvSpPr>
          <p:spPr>
            <a:xfrm>
              <a:off x="4825372" y="1181260"/>
              <a:ext cx="3055416" cy="902375"/>
            </a:xfrm>
            <a:prstGeom prst="roundRect">
              <a:avLst/>
            </a:prstGeom>
            <a:noFill/>
            <a:ln w="19050">
              <a:solidFill>
                <a:srgbClr val="0095FF"/>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spcAft>
                  <a:spcPts val="450"/>
                </a:spcAft>
              </a:pPr>
              <a:r>
                <a:rPr lang="en-US" sz="1050" dirty="0">
                  <a:solidFill>
                    <a:schemeClr val="tx2"/>
                  </a:solidFill>
                  <a:ea typeface="Calibri" panose="020F0502020204030204" pitchFamily="34" charset="0"/>
                </a:rPr>
                <a:t>Limited access to emergency care</a:t>
              </a:r>
            </a:p>
            <a:p>
              <a:pPr lvl="1"/>
              <a:r>
                <a:rPr lang="en-US" sz="1050" dirty="0">
                  <a:solidFill>
                    <a:schemeClr val="tx2"/>
                  </a:solidFill>
                  <a:ea typeface="Calibri" panose="020F0502020204030204" pitchFamily="34" charset="0"/>
                </a:rPr>
                <a:t>Perceived lack of </a:t>
              </a:r>
              <a:br>
                <a:rPr lang="en-US" sz="1050" dirty="0">
                  <a:solidFill>
                    <a:schemeClr val="tx2"/>
                  </a:solidFill>
                  <a:ea typeface="Calibri" panose="020F0502020204030204" pitchFamily="34" charset="0"/>
                </a:rPr>
              </a:br>
              <a:r>
                <a:rPr lang="en-US" sz="1050" dirty="0">
                  <a:solidFill>
                    <a:schemeClr val="tx2"/>
                  </a:solidFill>
                  <a:ea typeface="Calibri" panose="020F0502020204030204" pitchFamily="34" charset="0"/>
                </a:rPr>
                <a:t>empathy from </a:t>
              </a:r>
              <a:r>
                <a:rPr lang="en-US" sz="1050" b="1" u="sng" dirty="0">
                  <a:solidFill>
                    <a:schemeClr val="tx2"/>
                  </a:solidFill>
                  <a:ea typeface="Calibri" panose="020F0502020204030204" pitchFamily="34" charset="0"/>
                </a:rPr>
                <a:t>HCPs</a:t>
              </a:r>
            </a:p>
          </p:txBody>
        </p:sp>
        <p:grpSp>
          <p:nvGrpSpPr>
            <p:cNvPr id="91" name="Group 90">
              <a:extLst>
                <a:ext uri="{FF2B5EF4-FFF2-40B4-BE49-F238E27FC236}">
                  <a16:creationId xmlns:a16="http://schemas.microsoft.com/office/drawing/2014/main" id="{A63F9021-71D9-9F61-EAA2-5F119D82E4D1}"/>
                </a:ext>
              </a:extLst>
            </p:cNvPr>
            <p:cNvGrpSpPr/>
            <p:nvPr/>
          </p:nvGrpSpPr>
          <p:grpSpPr>
            <a:xfrm>
              <a:off x="6946812" y="1510525"/>
              <a:ext cx="952439" cy="564619"/>
              <a:chOff x="5413569" y="3097948"/>
              <a:chExt cx="952439" cy="564619"/>
            </a:xfrm>
          </p:grpSpPr>
          <p:pic>
            <p:nvPicPr>
              <p:cNvPr id="87" name="Graphic 86" descr="Smiling face with solid fill with solid fill">
                <a:extLst>
                  <a:ext uri="{FF2B5EF4-FFF2-40B4-BE49-F238E27FC236}">
                    <a16:creationId xmlns:a16="http://schemas.microsoft.com/office/drawing/2014/main" id="{7ACB5F0D-5B22-2614-A8C4-3FAABCD867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4500" y="3106720"/>
                <a:ext cx="297100" cy="297100"/>
              </a:xfrm>
              <a:prstGeom prst="rect">
                <a:avLst/>
              </a:prstGeom>
            </p:spPr>
          </p:pic>
          <p:pic>
            <p:nvPicPr>
              <p:cNvPr id="88" name="Graphic 87" descr="Sad face with solid fill with solid fill">
                <a:extLst>
                  <a:ext uri="{FF2B5EF4-FFF2-40B4-BE49-F238E27FC236}">
                    <a16:creationId xmlns:a16="http://schemas.microsoft.com/office/drawing/2014/main" id="{941D8640-26BD-30AB-E672-49D8D139A3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95924" y="3097948"/>
                <a:ext cx="285314" cy="285314"/>
              </a:xfrm>
              <a:prstGeom prst="rect">
                <a:avLst/>
              </a:prstGeom>
            </p:spPr>
          </p:pic>
          <p:sp>
            <p:nvSpPr>
              <p:cNvPr id="89" name="TextBox 88">
                <a:extLst>
                  <a:ext uri="{FF2B5EF4-FFF2-40B4-BE49-F238E27FC236}">
                    <a16:creationId xmlns:a16="http://schemas.microsoft.com/office/drawing/2014/main" id="{4E94D29E-EDF7-4D64-A376-5DC3D08FD5AC}"/>
                  </a:ext>
                </a:extLst>
              </p:cNvPr>
              <p:cNvSpPr txBox="1"/>
              <p:nvPr/>
            </p:nvSpPr>
            <p:spPr>
              <a:xfrm>
                <a:off x="5783136" y="3383262"/>
                <a:ext cx="582872" cy="279305"/>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900" dirty="0">
                    <a:solidFill>
                      <a:schemeClr val="accent6"/>
                    </a:solidFill>
                  </a:rPr>
                  <a:t>31.3%</a:t>
                </a:r>
              </a:p>
            </p:txBody>
          </p:sp>
          <p:sp>
            <p:nvSpPr>
              <p:cNvPr id="90" name="TextBox 89">
                <a:extLst>
                  <a:ext uri="{FF2B5EF4-FFF2-40B4-BE49-F238E27FC236}">
                    <a16:creationId xmlns:a16="http://schemas.microsoft.com/office/drawing/2014/main" id="{C85C7D28-ECA3-C0F1-66B3-C756605E8378}"/>
                  </a:ext>
                </a:extLst>
              </p:cNvPr>
              <p:cNvSpPr txBox="1"/>
              <p:nvPr/>
            </p:nvSpPr>
            <p:spPr>
              <a:xfrm>
                <a:off x="5413569" y="3391758"/>
                <a:ext cx="456696" cy="213661"/>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900" dirty="0">
                    <a:solidFill>
                      <a:schemeClr val="tx2"/>
                    </a:solidFill>
                  </a:rPr>
                  <a:t>6.3%</a:t>
                </a:r>
              </a:p>
            </p:txBody>
          </p:sp>
        </p:grpSp>
      </p:grpSp>
      <p:sp>
        <p:nvSpPr>
          <p:cNvPr id="96" name="TextBox 95">
            <a:extLst>
              <a:ext uri="{FF2B5EF4-FFF2-40B4-BE49-F238E27FC236}">
                <a16:creationId xmlns:a16="http://schemas.microsoft.com/office/drawing/2014/main" id="{EF546BC7-EC72-4B9B-9F9D-3BD164AACBE4}"/>
              </a:ext>
            </a:extLst>
          </p:cNvPr>
          <p:cNvSpPr txBox="1"/>
          <p:nvPr/>
        </p:nvSpPr>
        <p:spPr>
          <a:xfrm>
            <a:off x="3912066" y="1956363"/>
            <a:ext cx="2008979" cy="25391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ctr"/>
            <a:r>
              <a:rPr lang="en-US" sz="1050" b="1" dirty="0">
                <a:solidFill>
                  <a:srgbClr val="000483"/>
                </a:solidFill>
                <a:ea typeface="Calibri" panose="020F0502020204030204" pitchFamily="34" charset="0"/>
              </a:rPr>
              <a:t>Living with SCD</a:t>
            </a:r>
          </a:p>
        </p:txBody>
      </p:sp>
      <p:sp>
        <p:nvSpPr>
          <p:cNvPr id="98" name="TextBox 97">
            <a:extLst>
              <a:ext uri="{FF2B5EF4-FFF2-40B4-BE49-F238E27FC236}">
                <a16:creationId xmlns:a16="http://schemas.microsoft.com/office/drawing/2014/main" id="{93878ACD-61CA-65E6-A877-2A2D8CB68F8B}"/>
              </a:ext>
            </a:extLst>
          </p:cNvPr>
          <p:cNvSpPr txBox="1"/>
          <p:nvPr/>
        </p:nvSpPr>
        <p:spPr>
          <a:xfrm>
            <a:off x="4343394" y="2218204"/>
            <a:ext cx="1871515" cy="805866"/>
          </a:xfrm>
          <a:prstGeom prst="roundRect">
            <a:avLst/>
          </a:prstGeom>
          <a:noFill/>
          <a:ln w="19050">
            <a:solidFill>
              <a:srgbClr val="000483"/>
            </a:solidFill>
          </a:ln>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US" sz="1050" b="1" u="sng" dirty="0">
                <a:solidFill>
                  <a:schemeClr val="accent2"/>
                </a:solidFill>
                <a:ea typeface="Calibri" panose="020F0502020204030204" pitchFamily="34" charset="0"/>
              </a:rPr>
              <a:t>Pain</a:t>
            </a:r>
            <a:r>
              <a:rPr lang="en-US" sz="1050" dirty="0">
                <a:solidFill>
                  <a:schemeClr val="accent2"/>
                </a:solidFill>
                <a:ea typeface="Calibri" panose="020F0502020204030204" pitchFamily="34" charset="0"/>
              </a:rPr>
              <a:t> is often dismissed</a:t>
            </a:r>
          </a:p>
        </p:txBody>
      </p:sp>
      <p:sp>
        <p:nvSpPr>
          <p:cNvPr id="104" name="TextBox 103">
            <a:extLst>
              <a:ext uri="{FF2B5EF4-FFF2-40B4-BE49-F238E27FC236}">
                <a16:creationId xmlns:a16="http://schemas.microsoft.com/office/drawing/2014/main" id="{41E180A6-37C8-27A8-6BF5-FF9580B33A66}"/>
              </a:ext>
            </a:extLst>
          </p:cNvPr>
          <p:cNvSpPr txBox="1"/>
          <p:nvPr/>
        </p:nvSpPr>
        <p:spPr>
          <a:xfrm>
            <a:off x="4343395" y="3202377"/>
            <a:ext cx="1996631" cy="25391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US" sz="1050" b="1" dirty="0">
                <a:solidFill>
                  <a:schemeClr val="accent3">
                    <a:lumMod val="75000"/>
                  </a:schemeClr>
                </a:solidFill>
                <a:ea typeface="Calibri" panose="020F0502020204030204" pitchFamily="34" charset="0"/>
              </a:rPr>
              <a:t>Importance of community </a:t>
            </a:r>
          </a:p>
        </p:txBody>
      </p:sp>
      <p:sp>
        <p:nvSpPr>
          <p:cNvPr id="106" name="TextBox 105">
            <a:extLst>
              <a:ext uri="{FF2B5EF4-FFF2-40B4-BE49-F238E27FC236}">
                <a16:creationId xmlns:a16="http://schemas.microsoft.com/office/drawing/2014/main" id="{00939774-596C-8FBE-929B-9BB9D84367C8}"/>
              </a:ext>
            </a:extLst>
          </p:cNvPr>
          <p:cNvSpPr txBox="1"/>
          <p:nvPr/>
        </p:nvSpPr>
        <p:spPr>
          <a:xfrm>
            <a:off x="4024332" y="3627078"/>
            <a:ext cx="2355213" cy="1045571"/>
          </a:xfrm>
          <a:prstGeom prst="roundRect">
            <a:avLst/>
          </a:prstGeom>
          <a:noFill/>
          <a:ln w="19050">
            <a:solidFill>
              <a:srgbClr val="0DBDBA"/>
            </a:solidFill>
          </a:ln>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450"/>
              </a:spcAft>
            </a:pPr>
            <a:r>
              <a:rPr lang="en-US" sz="1050" dirty="0">
                <a:solidFill>
                  <a:schemeClr val="accent3">
                    <a:lumMod val="75000"/>
                  </a:schemeClr>
                </a:solidFill>
                <a:ea typeface="Calibri" panose="020F0502020204030204" pitchFamily="34" charset="0"/>
              </a:rPr>
              <a:t>Struggle to find a place </a:t>
            </a:r>
            <a:br>
              <a:rPr lang="en-US" sz="1050" dirty="0">
                <a:solidFill>
                  <a:schemeClr val="accent3">
                    <a:lumMod val="75000"/>
                  </a:schemeClr>
                </a:solidFill>
                <a:ea typeface="Calibri" panose="020F0502020204030204" pitchFamily="34" charset="0"/>
              </a:rPr>
            </a:br>
            <a:r>
              <a:rPr lang="en-US" sz="1050" dirty="0">
                <a:solidFill>
                  <a:schemeClr val="accent3">
                    <a:lumMod val="75000"/>
                  </a:schemeClr>
                </a:solidFill>
                <a:ea typeface="Calibri" panose="020F0502020204030204" pitchFamily="34" charset="0"/>
              </a:rPr>
              <a:t>in society </a:t>
            </a:r>
          </a:p>
          <a:p>
            <a:r>
              <a:rPr lang="en-US" sz="1050" dirty="0">
                <a:solidFill>
                  <a:schemeClr val="accent3">
                    <a:lumMod val="75000"/>
                  </a:schemeClr>
                </a:solidFill>
                <a:ea typeface="Calibri" panose="020F0502020204030204" pitchFamily="34" charset="0"/>
              </a:rPr>
              <a:t>Support of community through </a:t>
            </a:r>
            <a:r>
              <a:rPr lang="en-US" sz="1050" b="1" u="sng" dirty="0">
                <a:solidFill>
                  <a:schemeClr val="accent3">
                    <a:lumMod val="75000"/>
                  </a:schemeClr>
                </a:solidFill>
                <a:ea typeface="Calibri" panose="020F0502020204030204" pitchFamily="34" charset="0"/>
              </a:rPr>
              <a:t>blood donations</a:t>
            </a:r>
          </a:p>
        </p:txBody>
      </p:sp>
      <p:sp>
        <p:nvSpPr>
          <p:cNvPr id="128" name="TextBox 127">
            <a:extLst>
              <a:ext uri="{FF2B5EF4-FFF2-40B4-BE49-F238E27FC236}">
                <a16:creationId xmlns:a16="http://schemas.microsoft.com/office/drawing/2014/main" id="{36E443FA-67E8-1969-DD61-793EEBD0A0BF}"/>
              </a:ext>
            </a:extLst>
          </p:cNvPr>
          <p:cNvSpPr txBox="1"/>
          <p:nvPr/>
        </p:nvSpPr>
        <p:spPr>
          <a:xfrm>
            <a:off x="726986" y="3653698"/>
            <a:ext cx="1971275" cy="25391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r"/>
            <a:r>
              <a:rPr lang="en-US" sz="1050" b="1" dirty="0">
                <a:solidFill>
                  <a:schemeClr val="accent5">
                    <a:lumMod val="75000"/>
                  </a:schemeClr>
                </a:solidFill>
                <a:ea typeface="Calibri" panose="020F0502020204030204" pitchFamily="34" charset="0"/>
              </a:rPr>
              <a:t>Lack of awareness</a:t>
            </a:r>
          </a:p>
        </p:txBody>
      </p:sp>
      <p:sp>
        <p:nvSpPr>
          <p:cNvPr id="136" name="TextBox 135">
            <a:extLst>
              <a:ext uri="{FF2B5EF4-FFF2-40B4-BE49-F238E27FC236}">
                <a16:creationId xmlns:a16="http://schemas.microsoft.com/office/drawing/2014/main" id="{4CF72C8E-20BC-651D-5727-5B20732DE264}"/>
              </a:ext>
            </a:extLst>
          </p:cNvPr>
          <p:cNvSpPr txBox="1"/>
          <p:nvPr/>
        </p:nvSpPr>
        <p:spPr>
          <a:xfrm>
            <a:off x="609470" y="2142481"/>
            <a:ext cx="1386003" cy="25391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ctr"/>
            <a:r>
              <a:rPr lang="en-US" sz="1050" b="1" dirty="0">
                <a:solidFill>
                  <a:schemeClr val="accent6">
                    <a:lumMod val="75000"/>
                  </a:schemeClr>
                </a:solidFill>
                <a:ea typeface="Calibri" panose="020F0502020204030204" pitchFamily="34" charset="0"/>
              </a:rPr>
              <a:t>Treatment</a:t>
            </a:r>
          </a:p>
        </p:txBody>
      </p:sp>
      <p:grpSp>
        <p:nvGrpSpPr>
          <p:cNvPr id="154" name="Group 153">
            <a:extLst>
              <a:ext uri="{FF2B5EF4-FFF2-40B4-BE49-F238E27FC236}">
                <a16:creationId xmlns:a16="http://schemas.microsoft.com/office/drawing/2014/main" id="{7AE28062-00CD-95CE-12DE-509F02541E1C}"/>
              </a:ext>
            </a:extLst>
          </p:cNvPr>
          <p:cNvGrpSpPr/>
          <p:nvPr/>
        </p:nvGrpSpPr>
        <p:grpSpPr>
          <a:xfrm>
            <a:off x="6340026" y="781940"/>
            <a:ext cx="2755413" cy="3616511"/>
            <a:chOff x="8462748" y="1333919"/>
            <a:chExt cx="3673884" cy="4822016"/>
          </a:xfrm>
        </p:grpSpPr>
        <p:grpSp>
          <p:nvGrpSpPr>
            <p:cNvPr id="144" name="Group 143">
              <a:extLst>
                <a:ext uri="{FF2B5EF4-FFF2-40B4-BE49-F238E27FC236}">
                  <a16:creationId xmlns:a16="http://schemas.microsoft.com/office/drawing/2014/main" id="{1325B823-7297-3A00-9367-A87FA581997E}"/>
                </a:ext>
              </a:extLst>
            </p:cNvPr>
            <p:cNvGrpSpPr/>
            <p:nvPr/>
          </p:nvGrpSpPr>
          <p:grpSpPr>
            <a:xfrm>
              <a:off x="8603331" y="4903102"/>
              <a:ext cx="3495869" cy="1252833"/>
              <a:chOff x="7985039" y="5378604"/>
              <a:chExt cx="3740708" cy="939959"/>
            </a:xfrm>
          </p:grpSpPr>
          <p:sp>
            <p:nvSpPr>
              <p:cNvPr id="145" name="Speech Bubble: Rectangle with Corners Rounded 144">
                <a:extLst>
                  <a:ext uri="{FF2B5EF4-FFF2-40B4-BE49-F238E27FC236}">
                    <a16:creationId xmlns:a16="http://schemas.microsoft.com/office/drawing/2014/main" id="{325CDFC5-3D78-600E-ED99-2C9F28602428}"/>
                  </a:ext>
                </a:extLst>
              </p:cNvPr>
              <p:cNvSpPr/>
              <p:nvPr/>
            </p:nvSpPr>
            <p:spPr>
              <a:xfrm>
                <a:off x="7985039" y="5378604"/>
                <a:ext cx="3733751" cy="939959"/>
              </a:xfrm>
              <a:prstGeom prst="wedgeRoundRectCallout">
                <a:avLst>
                  <a:gd name="adj1" fmla="val -33323"/>
                  <a:gd name="adj2" fmla="val 68022"/>
                  <a:gd name="adj3" fmla="val 1666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146" name="TextBox 145">
                <a:extLst>
                  <a:ext uri="{FF2B5EF4-FFF2-40B4-BE49-F238E27FC236}">
                    <a16:creationId xmlns:a16="http://schemas.microsoft.com/office/drawing/2014/main" id="{7EB5188F-DDD2-ECFA-3D54-D0EA14D6F974}"/>
                  </a:ext>
                </a:extLst>
              </p:cNvPr>
              <p:cNvSpPr txBox="1"/>
              <p:nvPr/>
            </p:nvSpPr>
            <p:spPr>
              <a:xfrm>
                <a:off x="7985040" y="5409845"/>
                <a:ext cx="3740707" cy="87747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“I just turned 40, and having sickle cell anemia, getting here hasn't been simple: </a:t>
                </a:r>
                <a:r>
                  <a:rPr lang="en-US" sz="1050" i="1" dirty="0">
                    <a:solidFill>
                      <a:schemeClr val="tx1"/>
                    </a:solidFill>
                    <a:latin typeface="Arial" panose="020B0604020202020204" pitchFamily="34" charset="0"/>
                    <a:ea typeface="Arial" panose="020B0604020202020204" pitchFamily="34" charset="0"/>
                    <a:cs typeface="Times New Roman" panose="02020603050405020304" pitchFamily="18" charset="0"/>
                  </a:rPr>
                  <a:t>t</a:t>
                </a:r>
                <a:r>
                  <a:rPr lang="en-US" sz="1050" i="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he suffering, the hospital stays, the operations, the tears, the difficulties, and the close calls with death.”</a:t>
                </a:r>
                <a:endParaRPr lang="en-US" sz="1050" dirty="0">
                  <a:solidFill>
                    <a:schemeClr val="tx1"/>
                  </a:solidFill>
                </a:endParaRPr>
              </a:p>
            </p:txBody>
          </p:sp>
        </p:grpSp>
        <p:grpSp>
          <p:nvGrpSpPr>
            <p:cNvPr id="147" name="Group 146">
              <a:extLst>
                <a:ext uri="{FF2B5EF4-FFF2-40B4-BE49-F238E27FC236}">
                  <a16:creationId xmlns:a16="http://schemas.microsoft.com/office/drawing/2014/main" id="{D347B9B1-907A-1DFA-FB3F-BC7AFFF21BB9}"/>
                </a:ext>
              </a:extLst>
            </p:cNvPr>
            <p:cNvGrpSpPr/>
            <p:nvPr/>
          </p:nvGrpSpPr>
          <p:grpSpPr>
            <a:xfrm>
              <a:off x="8609831" y="3412351"/>
              <a:ext cx="3489367" cy="1226701"/>
              <a:chOff x="4103938" y="5317771"/>
              <a:chExt cx="3733751" cy="920353"/>
            </a:xfrm>
          </p:grpSpPr>
          <p:sp>
            <p:nvSpPr>
              <p:cNvPr id="148" name="Speech Bubble: Rectangle with Corners Rounded 147">
                <a:extLst>
                  <a:ext uri="{FF2B5EF4-FFF2-40B4-BE49-F238E27FC236}">
                    <a16:creationId xmlns:a16="http://schemas.microsoft.com/office/drawing/2014/main" id="{AB6A5CC9-3885-F5D2-0097-5600367369CC}"/>
                  </a:ext>
                </a:extLst>
              </p:cNvPr>
              <p:cNvSpPr/>
              <p:nvPr/>
            </p:nvSpPr>
            <p:spPr>
              <a:xfrm>
                <a:off x="4103938" y="5317771"/>
                <a:ext cx="3733751" cy="920353"/>
              </a:xfrm>
              <a:prstGeom prst="wedgeRoundRectCallout">
                <a:avLst>
                  <a:gd name="adj1" fmla="val -33568"/>
                  <a:gd name="adj2" fmla="val 64709"/>
                  <a:gd name="adj3" fmla="val 1666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149" name="TextBox 148">
                <a:extLst>
                  <a:ext uri="{FF2B5EF4-FFF2-40B4-BE49-F238E27FC236}">
                    <a16:creationId xmlns:a16="http://schemas.microsoft.com/office/drawing/2014/main" id="{3AE18591-FAC4-9B77-8BB0-29A896D99583}"/>
                  </a:ext>
                </a:extLst>
              </p:cNvPr>
              <p:cNvSpPr txBox="1"/>
              <p:nvPr/>
            </p:nvSpPr>
            <p:spPr>
              <a:xfrm>
                <a:off x="4118830" y="5339209"/>
                <a:ext cx="3711903" cy="87747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solidFill>
                      <a:schemeClr val="tx1"/>
                    </a:solidFill>
                    <a:effectLst/>
                    <a:latin typeface="Arial" panose="020B0604020202020204" pitchFamily="34" charset="0"/>
                    <a:ea typeface="Arial" panose="020B0604020202020204" pitchFamily="34" charset="0"/>
                  </a:rPr>
                  <a:t>“I've learned that the best strategy is to educate others as I've matured with this sickness. Each person's experience with sickle cell disease is unique, thus we rarely share the same circumstances.” </a:t>
                </a:r>
                <a:endParaRPr lang="en-US" sz="1050" dirty="0">
                  <a:solidFill>
                    <a:schemeClr val="tx1"/>
                  </a:solidFill>
                </a:endParaRPr>
              </a:p>
            </p:txBody>
          </p:sp>
        </p:grpSp>
        <p:grpSp>
          <p:nvGrpSpPr>
            <p:cNvPr id="150" name="Group 149">
              <a:extLst>
                <a:ext uri="{FF2B5EF4-FFF2-40B4-BE49-F238E27FC236}">
                  <a16:creationId xmlns:a16="http://schemas.microsoft.com/office/drawing/2014/main" id="{37D693B0-8598-F2AE-7D3E-B8DBDE4E8042}"/>
                </a:ext>
              </a:extLst>
            </p:cNvPr>
            <p:cNvGrpSpPr/>
            <p:nvPr/>
          </p:nvGrpSpPr>
          <p:grpSpPr>
            <a:xfrm>
              <a:off x="8573228" y="2037102"/>
              <a:ext cx="3563404" cy="1103566"/>
              <a:chOff x="265176" y="5322834"/>
              <a:chExt cx="3812973" cy="827969"/>
            </a:xfrm>
          </p:grpSpPr>
          <p:sp>
            <p:nvSpPr>
              <p:cNvPr id="151" name="Speech Bubble: Rectangle with Corners Rounded 150">
                <a:extLst>
                  <a:ext uri="{FF2B5EF4-FFF2-40B4-BE49-F238E27FC236}">
                    <a16:creationId xmlns:a16="http://schemas.microsoft.com/office/drawing/2014/main" id="{21487763-79F9-8239-D7D0-CF3841578740}"/>
                  </a:ext>
                </a:extLst>
              </p:cNvPr>
              <p:cNvSpPr/>
              <p:nvPr/>
            </p:nvSpPr>
            <p:spPr>
              <a:xfrm>
                <a:off x="265176" y="5322834"/>
                <a:ext cx="3733751" cy="827969"/>
              </a:xfrm>
              <a:prstGeom prst="wedgeRoundRectCallout">
                <a:avLst>
                  <a:gd name="adj1" fmla="val -33323"/>
                  <a:gd name="adj2" fmla="val 63604"/>
                  <a:gd name="adj3" fmla="val 1666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152" name="TextBox 151">
                <a:extLst>
                  <a:ext uri="{FF2B5EF4-FFF2-40B4-BE49-F238E27FC236}">
                    <a16:creationId xmlns:a16="http://schemas.microsoft.com/office/drawing/2014/main" id="{55127E71-B1AE-6656-2F7A-A10226107FDE}"/>
                  </a:ext>
                </a:extLst>
              </p:cNvPr>
              <p:cNvSpPr txBox="1"/>
              <p:nvPr/>
            </p:nvSpPr>
            <p:spPr>
              <a:xfrm>
                <a:off x="345060" y="5378901"/>
                <a:ext cx="3733089" cy="71583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“I am hoping and praying that we will experience a future where there is a greater level of sickle cell awareness and that this number starts to drop.”</a:t>
                </a:r>
                <a:endParaRPr lang="en-US" sz="1050" dirty="0">
                  <a:solidFill>
                    <a:schemeClr val="tx1"/>
                  </a:solidFill>
                </a:endParaRPr>
              </a:p>
            </p:txBody>
          </p:sp>
        </p:grpSp>
        <p:sp>
          <p:nvSpPr>
            <p:cNvPr id="153" name="TextBox 152">
              <a:extLst>
                <a:ext uri="{FF2B5EF4-FFF2-40B4-BE49-F238E27FC236}">
                  <a16:creationId xmlns:a16="http://schemas.microsoft.com/office/drawing/2014/main" id="{9DD82FBB-566D-F1D3-309C-E18C47346196}"/>
                </a:ext>
              </a:extLst>
            </p:cNvPr>
            <p:cNvSpPr txBox="1"/>
            <p:nvPr/>
          </p:nvSpPr>
          <p:spPr>
            <a:xfrm>
              <a:off x="8462748" y="1333919"/>
              <a:ext cx="2935703" cy="33855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ctr"/>
              <a:r>
                <a:rPr lang="en-US" sz="1200" b="1" dirty="0">
                  <a:solidFill>
                    <a:schemeClr val="accent2"/>
                  </a:solidFill>
                  <a:ea typeface="Calibri" panose="020F0502020204030204" pitchFamily="34" charset="0"/>
                </a:rPr>
                <a:t>Example quotes:</a:t>
              </a:r>
            </a:p>
          </p:txBody>
        </p:sp>
      </p:grpSp>
      <p:grpSp>
        <p:nvGrpSpPr>
          <p:cNvPr id="160" name="Group 159">
            <a:extLst>
              <a:ext uri="{FF2B5EF4-FFF2-40B4-BE49-F238E27FC236}">
                <a16:creationId xmlns:a16="http://schemas.microsoft.com/office/drawing/2014/main" id="{F8A34B43-B9DF-9D63-163B-82954E0EED8C}"/>
              </a:ext>
            </a:extLst>
          </p:cNvPr>
          <p:cNvGrpSpPr/>
          <p:nvPr/>
        </p:nvGrpSpPr>
        <p:grpSpPr>
          <a:xfrm>
            <a:off x="4870269" y="2600468"/>
            <a:ext cx="764225" cy="395902"/>
            <a:chOff x="8947413" y="552304"/>
            <a:chExt cx="1018967" cy="527869"/>
          </a:xfrm>
        </p:grpSpPr>
        <p:pic>
          <p:nvPicPr>
            <p:cNvPr id="161" name="Graphic 160" descr="Smiling face with solid fill with solid fill">
              <a:extLst>
                <a:ext uri="{FF2B5EF4-FFF2-40B4-BE49-F238E27FC236}">
                  <a16:creationId xmlns:a16="http://schemas.microsoft.com/office/drawing/2014/main" id="{9DFB3356-B326-07EC-32BF-123BEDBB68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57533" y="552304"/>
              <a:ext cx="297100" cy="297100"/>
            </a:xfrm>
            <a:prstGeom prst="rect">
              <a:avLst/>
            </a:prstGeom>
          </p:spPr>
        </p:pic>
        <p:pic>
          <p:nvPicPr>
            <p:cNvPr id="162" name="Graphic 161" descr="Sad face with solid fill with solid fill">
              <a:extLst>
                <a:ext uri="{FF2B5EF4-FFF2-40B4-BE49-F238E27FC236}">
                  <a16:creationId xmlns:a16="http://schemas.microsoft.com/office/drawing/2014/main" id="{3D47A77F-99DD-1E60-49F1-94C069D906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09984" y="552305"/>
              <a:ext cx="285314" cy="285314"/>
            </a:xfrm>
            <a:prstGeom prst="rect">
              <a:avLst/>
            </a:prstGeom>
          </p:spPr>
        </p:pic>
        <p:sp>
          <p:nvSpPr>
            <p:cNvPr id="163" name="TextBox 162">
              <a:extLst>
                <a:ext uri="{FF2B5EF4-FFF2-40B4-BE49-F238E27FC236}">
                  <a16:creationId xmlns:a16="http://schemas.microsoft.com/office/drawing/2014/main" id="{CEDAF822-DE00-E478-DAA4-D30B257165DA}"/>
                </a:ext>
              </a:extLst>
            </p:cNvPr>
            <p:cNvSpPr txBox="1"/>
            <p:nvPr/>
          </p:nvSpPr>
          <p:spPr>
            <a:xfrm>
              <a:off x="9383508" y="800868"/>
              <a:ext cx="582872" cy="279305"/>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900" dirty="0">
                  <a:solidFill>
                    <a:schemeClr val="accent6"/>
                  </a:solidFill>
                </a:rPr>
                <a:t>88.0%</a:t>
              </a:r>
            </a:p>
          </p:txBody>
        </p:sp>
        <p:sp>
          <p:nvSpPr>
            <p:cNvPr id="164" name="TextBox 163">
              <a:extLst>
                <a:ext uri="{FF2B5EF4-FFF2-40B4-BE49-F238E27FC236}">
                  <a16:creationId xmlns:a16="http://schemas.microsoft.com/office/drawing/2014/main" id="{5FFC618A-BC79-F0EE-9DC2-4BA790985698}"/>
                </a:ext>
              </a:extLst>
            </p:cNvPr>
            <p:cNvSpPr txBox="1"/>
            <p:nvPr/>
          </p:nvSpPr>
          <p:spPr>
            <a:xfrm>
              <a:off x="8947413" y="796498"/>
              <a:ext cx="456696" cy="213661"/>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900" dirty="0">
                  <a:solidFill>
                    <a:schemeClr val="tx2"/>
                  </a:solidFill>
                </a:rPr>
                <a:t>2.0%</a:t>
              </a:r>
            </a:p>
          </p:txBody>
        </p:sp>
      </p:grpSp>
      <p:grpSp>
        <p:nvGrpSpPr>
          <p:cNvPr id="165" name="Group 164">
            <a:extLst>
              <a:ext uri="{FF2B5EF4-FFF2-40B4-BE49-F238E27FC236}">
                <a16:creationId xmlns:a16="http://schemas.microsoft.com/office/drawing/2014/main" id="{66706571-3445-3D33-F533-8323B71FAD23}"/>
              </a:ext>
            </a:extLst>
          </p:cNvPr>
          <p:cNvGrpSpPr/>
          <p:nvPr/>
        </p:nvGrpSpPr>
        <p:grpSpPr>
          <a:xfrm>
            <a:off x="5260966" y="4276182"/>
            <a:ext cx="804344" cy="388667"/>
            <a:chOff x="8947413" y="552304"/>
            <a:chExt cx="1072458" cy="518223"/>
          </a:xfrm>
        </p:grpSpPr>
        <p:pic>
          <p:nvPicPr>
            <p:cNvPr id="166" name="Graphic 165" descr="Smiling face with solid fill with solid fill">
              <a:extLst>
                <a:ext uri="{FF2B5EF4-FFF2-40B4-BE49-F238E27FC236}">
                  <a16:creationId xmlns:a16="http://schemas.microsoft.com/office/drawing/2014/main" id="{2A0E15DE-F2B8-F359-78AA-4BA222CFA2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57533" y="552304"/>
              <a:ext cx="297100" cy="297100"/>
            </a:xfrm>
            <a:prstGeom prst="rect">
              <a:avLst/>
            </a:prstGeom>
          </p:spPr>
        </p:pic>
        <p:pic>
          <p:nvPicPr>
            <p:cNvPr id="167" name="Graphic 166" descr="Sad face with solid fill with solid fill">
              <a:extLst>
                <a:ext uri="{FF2B5EF4-FFF2-40B4-BE49-F238E27FC236}">
                  <a16:creationId xmlns:a16="http://schemas.microsoft.com/office/drawing/2014/main" id="{F652F828-5843-39EA-6FF5-5DC9981CD3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09984" y="552305"/>
              <a:ext cx="285314" cy="285314"/>
            </a:xfrm>
            <a:prstGeom prst="rect">
              <a:avLst/>
            </a:prstGeom>
          </p:spPr>
        </p:pic>
        <p:sp>
          <p:nvSpPr>
            <p:cNvPr id="168" name="TextBox 167">
              <a:extLst>
                <a:ext uri="{FF2B5EF4-FFF2-40B4-BE49-F238E27FC236}">
                  <a16:creationId xmlns:a16="http://schemas.microsoft.com/office/drawing/2014/main" id="{ED28E9A2-E6A6-C142-4D63-CE54965AADD7}"/>
                </a:ext>
              </a:extLst>
            </p:cNvPr>
            <p:cNvSpPr txBox="1"/>
            <p:nvPr/>
          </p:nvSpPr>
          <p:spPr>
            <a:xfrm>
              <a:off x="9436999" y="791222"/>
              <a:ext cx="582872" cy="279305"/>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900" dirty="0">
                  <a:solidFill>
                    <a:schemeClr val="accent6"/>
                  </a:solidFill>
                </a:rPr>
                <a:t>0.9%</a:t>
              </a:r>
            </a:p>
          </p:txBody>
        </p:sp>
        <p:sp>
          <p:nvSpPr>
            <p:cNvPr id="169" name="TextBox 168">
              <a:extLst>
                <a:ext uri="{FF2B5EF4-FFF2-40B4-BE49-F238E27FC236}">
                  <a16:creationId xmlns:a16="http://schemas.microsoft.com/office/drawing/2014/main" id="{312DB953-91E4-8BEF-5B14-61345C52E17D}"/>
                </a:ext>
              </a:extLst>
            </p:cNvPr>
            <p:cNvSpPr txBox="1"/>
            <p:nvPr/>
          </p:nvSpPr>
          <p:spPr>
            <a:xfrm>
              <a:off x="8947413" y="796498"/>
              <a:ext cx="456696" cy="213661"/>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900" dirty="0">
                  <a:solidFill>
                    <a:schemeClr val="tx2"/>
                  </a:solidFill>
                </a:rPr>
                <a:t>33.0%</a:t>
              </a:r>
            </a:p>
          </p:txBody>
        </p:sp>
      </p:grpSp>
      <p:sp>
        <p:nvSpPr>
          <p:cNvPr id="171" name="TextBox 170">
            <a:extLst>
              <a:ext uri="{FF2B5EF4-FFF2-40B4-BE49-F238E27FC236}">
                <a16:creationId xmlns:a16="http://schemas.microsoft.com/office/drawing/2014/main" id="{30A79261-8018-3349-E277-726B562E71DC}"/>
              </a:ext>
            </a:extLst>
          </p:cNvPr>
          <p:cNvSpPr txBox="1"/>
          <p:nvPr/>
        </p:nvSpPr>
        <p:spPr>
          <a:xfrm>
            <a:off x="157866" y="3917077"/>
            <a:ext cx="2464277" cy="666722"/>
          </a:xfrm>
          <a:prstGeom prst="roundRect">
            <a:avLst/>
          </a:prstGeom>
          <a:noFill/>
          <a:ln w="19050">
            <a:solidFill>
              <a:srgbClr val="43964A"/>
            </a:solidFill>
          </a:ln>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US" sz="1050" b="1" u="sng" dirty="0">
                <a:solidFill>
                  <a:schemeClr val="accent4">
                    <a:lumMod val="75000"/>
                  </a:schemeClr>
                </a:solidFill>
                <a:ea typeface="Calibri" panose="020F0502020204030204" pitchFamily="34" charset="0"/>
              </a:rPr>
              <a:t>Life-long</a:t>
            </a:r>
            <a:r>
              <a:rPr lang="en-US" sz="1050" dirty="0">
                <a:solidFill>
                  <a:schemeClr val="accent4">
                    <a:lumMod val="75000"/>
                  </a:schemeClr>
                </a:solidFill>
                <a:ea typeface="Calibri" panose="020F0502020204030204" pitchFamily="34" charset="0"/>
              </a:rPr>
              <a:t> disease </a:t>
            </a:r>
            <a:br>
              <a:rPr lang="en-US" sz="1050" dirty="0">
                <a:solidFill>
                  <a:schemeClr val="accent4">
                    <a:lumMod val="75000"/>
                  </a:schemeClr>
                </a:solidFill>
                <a:ea typeface="Calibri" panose="020F0502020204030204" pitchFamily="34" charset="0"/>
              </a:rPr>
            </a:br>
            <a:r>
              <a:rPr lang="en-US" sz="1050" dirty="0">
                <a:solidFill>
                  <a:schemeClr val="accent4">
                    <a:lumMod val="75000"/>
                  </a:schemeClr>
                </a:solidFill>
                <a:ea typeface="Calibri" panose="020F0502020204030204" pitchFamily="34" charset="0"/>
              </a:rPr>
              <a:t>with a constant and </a:t>
            </a:r>
            <a:br>
              <a:rPr lang="en-US" sz="1050" dirty="0">
                <a:solidFill>
                  <a:schemeClr val="accent4">
                    <a:lumMod val="75000"/>
                  </a:schemeClr>
                </a:solidFill>
                <a:ea typeface="Calibri" panose="020F0502020204030204" pitchFamily="34" charset="0"/>
              </a:rPr>
            </a:br>
            <a:r>
              <a:rPr lang="en-US" sz="1050" dirty="0">
                <a:solidFill>
                  <a:schemeClr val="accent4">
                    <a:lumMod val="75000"/>
                  </a:schemeClr>
                </a:solidFill>
                <a:ea typeface="Calibri" panose="020F0502020204030204" pitchFamily="34" charset="0"/>
              </a:rPr>
              <a:t>repetitive nature</a:t>
            </a:r>
          </a:p>
        </p:txBody>
      </p:sp>
      <p:sp>
        <p:nvSpPr>
          <p:cNvPr id="173" name="TextBox 172">
            <a:extLst>
              <a:ext uri="{FF2B5EF4-FFF2-40B4-BE49-F238E27FC236}">
                <a16:creationId xmlns:a16="http://schemas.microsoft.com/office/drawing/2014/main" id="{E66498B6-8398-514A-66A0-397D5FE479C8}"/>
              </a:ext>
            </a:extLst>
          </p:cNvPr>
          <p:cNvSpPr txBox="1"/>
          <p:nvPr/>
        </p:nvSpPr>
        <p:spPr>
          <a:xfrm>
            <a:off x="2455539" y="4179845"/>
            <a:ext cx="1444672" cy="41549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ctr"/>
            <a:r>
              <a:rPr lang="en-US" sz="1050" b="1" dirty="0">
                <a:solidFill>
                  <a:srgbClr val="43964A"/>
                </a:solidFill>
                <a:ea typeface="Calibri" panose="020F0502020204030204" pitchFamily="34" charset="0"/>
              </a:rPr>
              <a:t>Burden over lifetime</a:t>
            </a:r>
          </a:p>
        </p:txBody>
      </p:sp>
      <p:grpSp>
        <p:nvGrpSpPr>
          <p:cNvPr id="174" name="Group 173">
            <a:extLst>
              <a:ext uri="{FF2B5EF4-FFF2-40B4-BE49-F238E27FC236}">
                <a16:creationId xmlns:a16="http://schemas.microsoft.com/office/drawing/2014/main" id="{58161429-6DF0-EE63-A0E9-B76E75A5161D}"/>
              </a:ext>
            </a:extLst>
          </p:cNvPr>
          <p:cNvGrpSpPr/>
          <p:nvPr/>
        </p:nvGrpSpPr>
        <p:grpSpPr>
          <a:xfrm>
            <a:off x="1860751" y="4077455"/>
            <a:ext cx="764225" cy="395902"/>
            <a:chOff x="8947413" y="552304"/>
            <a:chExt cx="1018967" cy="527869"/>
          </a:xfrm>
        </p:grpSpPr>
        <p:pic>
          <p:nvPicPr>
            <p:cNvPr id="175" name="Graphic 174" descr="Smiling face with solid fill with solid fill">
              <a:extLst>
                <a:ext uri="{FF2B5EF4-FFF2-40B4-BE49-F238E27FC236}">
                  <a16:creationId xmlns:a16="http://schemas.microsoft.com/office/drawing/2014/main" id="{DC937EEA-A0C0-3DD7-D262-C76EDCD41C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57533" y="552304"/>
              <a:ext cx="297100" cy="297100"/>
            </a:xfrm>
            <a:prstGeom prst="rect">
              <a:avLst/>
            </a:prstGeom>
          </p:spPr>
        </p:pic>
        <p:pic>
          <p:nvPicPr>
            <p:cNvPr id="176" name="Graphic 175" descr="Sad face with solid fill with solid fill">
              <a:extLst>
                <a:ext uri="{FF2B5EF4-FFF2-40B4-BE49-F238E27FC236}">
                  <a16:creationId xmlns:a16="http://schemas.microsoft.com/office/drawing/2014/main" id="{66B7B37E-268E-2783-389D-852AF4AA73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09984" y="552305"/>
              <a:ext cx="285314" cy="285314"/>
            </a:xfrm>
            <a:prstGeom prst="rect">
              <a:avLst/>
            </a:prstGeom>
          </p:spPr>
        </p:pic>
        <p:sp>
          <p:nvSpPr>
            <p:cNvPr id="177" name="TextBox 176">
              <a:extLst>
                <a:ext uri="{FF2B5EF4-FFF2-40B4-BE49-F238E27FC236}">
                  <a16:creationId xmlns:a16="http://schemas.microsoft.com/office/drawing/2014/main" id="{F172ECD7-0FB5-7CF4-FE51-CFA36F13CCBC}"/>
                </a:ext>
              </a:extLst>
            </p:cNvPr>
            <p:cNvSpPr txBox="1"/>
            <p:nvPr/>
          </p:nvSpPr>
          <p:spPr>
            <a:xfrm>
              <a:off x="9383508" y="800868"/>
              <a:ext cx="582872" cy="279305"/>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900" dirty="0">
                  <a:solidFill>
                    <a:schemeClr val="accent6"/>
                  </a:solidFill>
                </a:rPr>
                <a:t>34.0%</a:t>
              </a:r>
            </a:p>
          </p:txBody>
        </p:sp>
        <p:sp>
          <p:nvSpPr>
            <p:cNvPr id="178" name="TextBox 177">
              <a:extLst>
                <a:ext uri="{FF2B5EF4-FFF2-40B4-BE49-F238E27FC236}">
                  <a16:creationId xmlns:a16="http://schemas.microsoft.com/office/drawing/2014/main" id="{8E3A4EF4-6D9B-3784-77DB-8D8D6E76327D}"/>
                </a:ext>
              </a:extLst>
            </p:cNvPr>
            <p:cNvSpPr txBox="1"/>
            <p:nvPr/>
          </p:nvSpPr>
          <p:spPr>
            <a:xfrm>
              <a:off x="8947413" y="796498"/>
              <a:ext cx="456696" cy="213661"/>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900" dirty="0">
                  <a:solidFill>
                    <a:schemeClr val="tx2"/>
                  </a:solidFill>
                </a:rPr>
                <a:t>8.5%</a:t>
              </a:r>
            </a:p>
          </p:txBody>
        </p:sp>
      </p:grpSp>
      <p:sp>
        <p:nvSpPr>
          <p:cNvPr id="172" name="TextBox 171">
            <a:extLst>
              <a:ext uri="{FF2B5EF4-FFF2-40B4-BE49-F238E27FC236}">
                <a16:creationId xmlns:a16="http://schemas.microsoft.com/office/drawing/2014/main" id="{00F6987E-94EE-9C16-7284-887C0086DF51}"/>
              </a:ext>
            </a:extLst>
          </p:cNvPr>
          <p:cNvSpPr txBox="1"/>
          <p:nvPr/>
        </p:nvSpPr>
        <p:spPr>
          <a:xfrm>
            <a:off x="157867" y="2506404"/>
            <a:ext cx="1699781" cy="1081911"/>
          </a:xfrm>
          <a:prstGeom prst="roundRect">
            <a:avLst/>
          </a:prstGeom>
          <a:noFill/>
          <a:ln w="19050">
            <a:solidFill>
              <a:srgbClr val="9D73F7"/>
            </a:solidFill>
          </a:ln>
        </p:spPr>
        <p:txBody>
          <a:bodyPr wrap="square" rIns="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US" sz="1050" dirty="0">
                <a:solidFill>
                  <a:schemeClr val="accent5">
                    <a:lumMod val="75000"/>
                  </a:schemeClr>
                </a:solidFill>
                <a:ea typeface="Calibri" panose="020F0502020204030204" pitchFamily="34" charset="0"/>
              </a:rPr>
              <a:t>Need to raise </a:t>
            </a:r>
            <a:r>
              <a:rPr lang="en-US" sz="1050" b="1" u="sng" dirty="0">
                <a:solidFill>
                  <a:schemeClr val="accent5">
                    <a:lumMod val="75000"/>
                  </a:schemeClr>
                </a:solidFill>
                <a:ea typeface="Calibri" panose="020F0502020204030204" pitchFamily="34" charset="0"/>
              </a:rPr>
              <a:t>awareness</a:t>
            </a:r>
            <a:r>
              <a:rPr lang="en-US" sz="1050" dirty="0">
                <a:solidFill>
                  <a:schemeClr val="accent5">
                    <a:lumMod val="75000"/>
                  </a:schemeClr>
                </a:solidFill>
                <a:ea typeface="Calibri" panose="020F0502020204030204" pitchFamily="34" charset="0"/>
              </a:rPr>
              <a:t> through campaigns</a:t>
            </a:r>
          </a:p>
        </p:txBody>
      </p:sp>
      <p:grpSp>
        <p:nvGrpSpPr>
          <p:cNvPr id="179" name="Group 178">
            <a:extLst>
              <a:ext uri="{FF2B5EF4-FFF2-40B4-BE49-F238E27FC236}">
                <a16:creationId xmlns:a16="http://schemas.microsoft.com/office/drawing/2014/main" id="{7B5B265A-0EA5-55B9-A651-D437FD635582}"/>
              </a:ext>
            </a:extLst>
          </p:cNvPr>
          <p:cNvGrpSpPr/>
          <p:nvPr/>
        </p:nvGrpSpPr>
        <p:grpSpPr>
          <a:xfrm>
            <a:off x="709143" y="3223220"/>
            <a:ext cx="762737" cy="396488"/>
            <a:chOff x="8947413" y="552304"/>
            <a:chExt cx="1080495" cy="528651"/>
          </a:xfrm>
        </p:grpSpPr>
        <p:pic>
          <p:nvPicPr>
            <p:cNvPr id="180" name="Graphic 179" descr="Smiling face with solid fill with solid fill">
              <a:extLst>
                <a:ext uri="{FF2B5EF4-FFF2-40B4-BE49-F238E27FC236}">
                  <a16:creationId xmlns:a16="http://schemas.microsoft.com/office/drawing/2014/main" id="{F82FC658-F8D7-D6E4-CD68-1BB1F35948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57533" y="552304"/>
              <a:ext cx="297100" cy="297100"/>
            </a:xfrm>
            <a:prstGeom prst="rect">
              <a:avLst/>
            </a:prstGeom>
          </p:spPr>
        </p:pic>
        <p:pic>
          <p:nvPicPr>
            <p:cNvPr id="181" name="Graphic 180" descr="Sad face with solid fill with solid fill">
              <a:extLst>
                <a:ext uri="{FF2B5EF4-FFF2-40B4-BE49-F238E27FC236}">
                  <a16:creationId xmlns:a16="http://schemas.microsoft.com/office/drawing/2014/main" id="{392E7C41-974F-4300-B16C-A239EECC7F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09984" y="552305"/>
              <a:ext cx="285314" cy="285314"/>
            </a:xfrm>
            <a:prstGeom prst="rect">
              <a:avLst/>
            </a:prstGeom>
          </p:spPr>
        </p:pic>
        <p:sp>
          <p:nvSpPr>
            <p:cNvPr id="182" name="TextBox 181">
              <a:extLst>
                <a:ext uri="{FF2B5EF4-FFF2-40B4-BE49-F238E27FC236}">
                  <a16:creationId xmlns:a16="http://schemas.microsoft.com/office/drawing/2014/main" id="{229BD7C0-F29A-5D7A-D2FC-8AAB706D1FCF}"/>
                </a:ext>
              </a:extLst>
            </p:cNvPr>
            <p:cNvSpPr txBox="1"/>
            <p:nvPr/>
          </p:nvSpPr>
          <p:spPr>
            <a:xfrm>
              <a:off x="9445036" y="801650"/>
              <a:ext cx="582872" cy="279305"/>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900" dirty="0">
                  <a:solidFill>
                    <a:schemeClr val="accent6"/>
                  </a:solidFill>
                </a:rPr>
                <a:t>7.0%</a:t>
              </a:r>
            </a:p>
          </p:txBody>
        </p:sp>
        <p:sp>
          <p:nvSpPr>
            <p:cNvPr id="183" name="TextBox 182">
              <a:extLst>
                <a:ext uri="{FF2B5EF4-FFF2-40B4-BE49-F238E27FC236}">
                  <a16:creationId xmlns:a16="http://schemas.microsoft.com/office/drawing/2014/main" id="{D1B545DF-A363-3502-B805-D48C33326F6D}"/>
                </a:ext>
              </a:extLst>
            </p:cNvPr>
            <p:cNvSpPr txBox="1"/>
            <p:nvPr/>
          </p:nvSpPr>
          <p:spPr>
            <a:xfrm>
              <a:off x="8947413" y="796498"/>
              <a:ext cx="456696" cy="213661"/>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900" dirty="0">
                  <a:solidFill>
                    <a:schemeClr val="tx2"/>
                  </a:solidFill>
                </a:rPr>
                <a:t>13.0%</a:t>
              </a:r>
            </a:p>
          </p:txBody>
        </p:sp>
      </p:grpSp>
      <p:sp>
        <p:nvSpPr>
          <p:cNvPr id="170" name="TextBox 169">
            <a:extLst>
              <a:ext uri="{FF2B5EF4-FFF2-40B4-BE49-F238E27FC236}">
                <a16:creationId xmlns:a16="http://schemas.microsoft.com/office/drawing/2014/main" id="{A9993443-C0D8-753B-C466-2F28B2AD5B07}"/>
              </a:ext>
            </a:extLst>
          </p:cNvPr>
          <p:cNvSpPr txBox="1"/>
          <p:nvPr/>
        </p:nvSpPr>
        <p:spPr>
          <a:xfrm>
            <a:off x="43077" y="1226423"/>
            <a:ext cx="1953404" cy="853597"/>
          </a:xfrm>
          <a:prstGeom prst="roundRect">
            <a:avLst/>
          </a:prstGeom>
          <a:noFill/>
          <a:ln w="19050">
            <a:solidFill>
              <a:srgbClr val="D95776"/>
            </a:solidFill>
          </a:ln>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5" lvl="1"/>
            <a:r>
              <a:rPr lang="en-US" sz="1050" dirty="0">
                <a:solidFill>
                  <a:schemeClr val="accent6">
                    <a:lumMod val="75000"/>
                  </a:schemeClr>
                </a:solidFill>
                <a:ea typeface="Calibri" panose="020F0502020204030204" pitchFamily="34" charset="0"/>
              </a:rPr>
              <a:t>Lack of development and access to </a:t>
            </a:r>
            <a:r>
              <a:rPr lang="en-US" sz="1050" b="1" u="sng" dirty="0">
                <a:solidFill>
                  <a:schemeClr val="accent6">
                    <a:lumMod val="75000"/>
                  </a:schemeClr>
                </a:solidFill>
                <a:ea typeface="Calibri" panose="020F0502020204030204" pitchFamily="34" charset="0"/>
              </a:rPr>
              <a:t>treatment</a:t>
            </a:r>
          </a:p>
        </p:txBody>
      </p:sp>
      <p:grpSp>
        <p:nvGrpSpPr>
          <p:cNvPr id="184" name="Group 183">
            <a:extLst>
              <a:ext uri="{FF2B5EF4-FFF2-40B4-BE49-F238E27FC236}">
                <a16:creationId xmlns:a16="http://schemas.microsoft.com/office/drawing/2014/main" id="{03965176-4FE7-281B-A5B0-52EB317C2251}"/>
              </a:ext>
            </a:extLst>
          </p:cNvPr>
          <p:cNvGrpSpPr/>
          <p:nvPr/>
        </p:nvGrpSpPr>
        <p:grpSpPr>
          <a:xfrm>
            <a:off x="613244" y="1689220"/>
            <a:ext cx="810371" cy="396488"/>
            <a:chOff x="8947413" y="552304"/>
            <a:chExt cx="1080495" cy="528651"/>
          </a:xfrm>
        </p:grpSpPr>
        <p:pic>
          <p:nvPicPr>
            <p:cNvPr id="185" name="Graphic 184" descr="Smiling face with solid fill with solid fill">
              <a:extLst>
                <a:ext uri="{FF2B5EF4-FFF2-40B4-BE49-F238E27FC236}">
                  <a16:creationId xmlns:a16="http://schemas.microsoft.com/office/drawing/2014/main" id="{BA50C42A-31EB-383C-241F-147FE70154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57533" y="552304"/>
              <a:ext cx="297100" cy="297100"/>
            </a:xfrm>
            <a:prstGeom prst="rect">
              <a:avLst/>
            </a:prstGeom>
          </p:spPr>
        </p:pic>
        <p:pic>
          <p:nvPicPr>
            <p:cNvPr id="186" name="Graphic 185" descr="Sad face with solid fill with solid fill">
              <a:extLst>
                <a:ext uri="{FF2B5EF4-FFF2-40B4-BE49-F238E27FC236}">
                  <a16:creationId xmlns:a16="http://schemas.microsoft.com/office/drawing/2014/main" id="{A3B83FB8-E4C4-AF76-B980-2369C46524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09984" y="552305"/>
              <a:ext cx="285314" cy="285314"/>
            </a:xfrm>
            <a:prstGeom prst="rect">
              <a:avLst/>
            </a:prstGeom>
          </p:spPr>
        </p:pic>
        <p:sp>
          <p:nvSpPr>
            <p:cNvPr id="187" name="TextBox 186">
              <a:extLst>
                <a:ext uri="{FF2B5EF4-FFF2-40B4-BE49-F238E27FC236}">
                  <a16:creationId xmlns:a16="http://schemas.microsoft.com/office/drawing/2014/main" id="{B825F40E-593C-D11A-209F-8BBDA002A06E}"/>
                </a:ext>
              </a:extLst>
            </p:cNvPr>
            <p:cNvSpPr txBox="1"/>
            <p:nvPr/>
          </p:nvSpPr>
          <p:spPr>
            <a:xfrm>
              <a:off x="9445036" y="801650"/>
              <a:ext cx="582872" cy="279305"/>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900" dirty="0">
                  <a:solidFill>
                    <a:schemeClr val="accent6"/>
                  </a:solidFill>
                </a:rPr>
                <a:t>36.4%</a:t>
              </a:r>
            </a:p>
          </p:txBody>
        </p:sp>
        <p:sp>
          <p:nvSpPr>
            <p:cNvPr id="188" name="TextBox 187">
              <a:extLst>
                <a:ext uri="{FF2B5EF4-FFF2-40B4-BE49-F238E27FC236}">
                  <a16:creationId xmlns:a16="http://schemas.microsoft.com/office/drawing/2014/main" id="{D72A996E-A00F-4153-6692-83872DB191C5}"/>
                </a:ext>
              </a:extLst>
            </p:cNvPr>
            <p:cNvSpPr txBox="1"/>
            <p:nvPr/>
          </p:nvSpPr>
          <p:spPr>
            <a:xfrm>
              <a:off x="8947413" y="796498"/>
              <a:ext cx="456696" cy="213661"/>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900" dirty="0">
                  <a:solidFill>
                    <a:schemeClr val="tx2"/>
                  </a:solidFill>
                </a:rPr>
                <a:t>6.1%</a:t>
              </a:r>
            </a:p>
          </p:txBody>
        </p:sp>
      </p:grpSp>
      <p:sp>
        <p:nvSpPr>
          <p:cNvPr id="3" name="TextBox 2">
            <a:extLst>
              <a:ext uri="{FF2B5EF4-FFF2-40B4-BE49-F238E27FC236}">
                <a16:creationId xmlns:a16="http://schemas.microsoft.com/office/drawing/2014/main" id="{96D10ADD-31DD-7926-6251-BC7C51900BD4}"/>
              </a:ext>
            </a:extLst>
          </p:cNvPr>
          <p:cNvSpPr txBox="1"/>
          <p:nvPr/>
        </p:nvSpPr>
        <p:spPr>
          <a:xfrm>
            <a:off x="3510784" y="1102"/>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20896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Box 1027">
            <a:extLst>
              <a:ext uri="{FF2B5EF4-FFF2-40B4-BE49-F238E27FC236}">
                <a16:creationId xmlns:a16="http://schemas.microsoft.com/office/drawing/2014/main" id="{B2CC9631-16ED-6786-0DD9-1FB1B01CE4BD}"/>
              </a:ext>
            </a:extLst>
          </p:cNvPr>
          <p:cNvSpPr txBox="1"/>
          <p:nvPr/>
        </p:nvSpPr>
        <p:spPr>
          <a:xfrm>
            <a:off x="846702" y="4099990"/>
            <a:ext cx="7829383" cy="510778"/>
          </a:xfrm>
          <a:prstGeom prst="roundRect">
            <a:avLst/>
          </a:prstGeom>
          <a:solidFill>
            <a:schemeClr val="accent2"/>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43" indent="-285743">
              <a:buFont typeface="Arial" panose="020B0604020202020204" pitchFamily="34" charset="0"/>
              <a:buChar char="•"/>
            </a:pPr>
            <a:r>
              <a:rPr lang="en-US" sz="1200" dirty="0">
                <a:solidFill>
                  <a:schemeClr val="bg1"/>
                </a:solidFill>
              </a:rPr>
              <a:t>By identifying and overcoming health inequity, improvements to the quality of life of patients and their caregivers can be achieved</a:t>
            </a:r>
          </a:p>
        </p:txBody>
      </p:sp>
      <p:sp>
        <p:nvSpPr>
          <p:cNvPr id="6" name="Content Placeholder 5"/>
          <p:cNvSpPr>
            <a:spLocks noGrp="1"/>
          </p:cNvSpPr>
          <p:nvPr>
            <p:ph sz="half" idx="1"/>
          </p:nvPr>
        </p:nvSpPr>
        <p:spPr>
          <a:xfrm>
            <a:off x="453117" y="1008108"/>
            <a:ext cx="5012913" cy="2869039"/>
          </a:xfrm>
          <a:prstGeom prst="roundRect">
            <a:avLst>
              <a:gd name="adj" fmla="val 8107"/>
            </a:avLst>
          </a:prstGeom>
          <a:noFill/>
          <a:ln w="12700">
            <a:solidFill>
              <a:schemeClr val="tx1"/>
            </a:solidFill>
          </a:ln>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tx1"/>
              </a:buClr>
            </a:pPr>
            <a:r>
              <a:rPr lang="en-US" sz="1200" dirty="0">
                <a:solidFill>
                  <a:schemeClr val="tx1"/>
                </a:solidFill>
                <a:latin typeface="Arial" panose="020B0604020202020204" pitchFamily="34" charset="0"/>
                <a:ea typeface="Calibri" panose="020F0502020204030204" pitchFamily="34" charset="0"/>
              </a:rPr>
              <a:t>SML is a </a:t>
            </a:r>
            <a:r>
              <a:rPr lang="en-US" sz="1200" b="1" dirty="0">
                <a:solidFill>
                  <a:schemeClr val="tx1"/>
                </a:solidFill>
                <a:latin typeface="Arial" panose="020B0604020202020204" pitchFamily="34" charset="0"/>
                <a:ea typeface="Calibri" panose="020F0502020204030204" pitchFamily="34" charset="0"/>
              </a:rPr>
              <a:t>valuable, novel, </a:t>
            </a:r>
            <a:r>
              <a:rPr lang="en-US" sz="1200" dirty="0">
                <a:solidFill>
                  <a:schemeClr val="tx1"/>
                </a:solidFill>
                <a:latin typeface="Arial" panose="020B0604020202020204" pitchFamily="34" charset="0"/>
                <a:ea typeface="Calibri" panose="020F0502020204030204" pitchFamily="34" charset="0"/>
              </a:rPr>
              <a:t>and </a:t>
            </a:r>
            <a:r>
              <a:rPr lang="en-US" sz="1200" b="1" dirty="0">
                <a:solidFill>
                  <a:schemeClr val="tx1"/>
                </a:solidFill>
                <a:latin typeface="Arial" panose="020B0604020202020204" pitchFamily="34" charset="0"/>
                <a:ea typeface="Calibri" panose="020F0502020204030204" pitchFamily="34" charset="0"/>
              </a:rPr>
              <a:t>quantifiable method </a:t>
            </a:r>
            <a:r>
              <a:rPr lang="en-US" sz="1200" dirty="0">
                <a:solidFill>
                  <a:schemeClr val="tx1"/>
                </a:solidFill>
                <a:latin typeface="Arial" panose="020B0604020202020204" pitchFamily="34" charset="0"/>
                <a:ea typeface="Calibri" panose="020F0502020204030204" pitchFamily="34" charset="0"/>
              </a:rPr>
              <a:t>for adding insights to the evidence base in this under-researched area, and can identify challenges, unmet needs, and capture the patient’s digital voice in SCD</a:t>
            </a:r>
            <a:r>
              <a:rPr lang="en-US" sz="1200" baseline="30000" dirty="0">
                <a:solidFill>
                  <a:schemeClr val="tx1"/>
                </a:solidFill>
                <a:latin typeface="Arial" panose="020B0604020202020204" pitchFamily="34" charset="0"/>
                <a:ea typeface="Calibri" panose="020F0502020204030204" pitchFamily="34" charset="0"/>
              </a:rPr>
              <a:t>1</a:t>
            </a:r>
          </a:p>
          <a:p>
            <a:pPr>
              <a:buClr>
                <a:schemeClr val="tx1"/>
              </a:buClr>
            </a:pPr>
            <a:r>
              <a:rPr lang="en-US" sz="1200" dirty="0">
                <a:solidFill>
                  <a:schemeClr val="tx1"/>
                </a:solidFill>
                <a:latin typeface="Arial" panose="020B0604020202020204" pitchFamily="34" charset="0"/>
              </a:rPr>
              <a:t>The insights gained here may help </a:t>
            </a:r>
            <a:r>
              <a:rPr lang="en-US" sz="1200" b="1" dirty="0">
                <a:solidFill>
                  <a:schemeClr val="tx1"/>
                </a:solidFill>
                <a:latin typeface="Arial" panose="020B0604020202020204" pitchFamily="34" charset="0"/>
              </a:rPr>
              <a:t>inform where resources should be focused</a:t>
            </a:r>
            <a:r>
              <a:rPr lang="en-US" sz="1200" dirty="0">
                <a:solidFill>
                  <a:schemeClr val="tx1"/>
                </a:solidFill>
                <a:latin typeface="Arial" panose="020B0604020202020204" pitchFamily="34" charset="0"/>
              </a:rPr>
              <a:t>,</a:t>
            </a:r>
            <a:r>
              <a:rPr lang="en-US" sz="1200" b="1" dirty="0">
                <a:solidFill>
                  <a:schemeClr val="tx1"/>
                </a:solidFill>
                <a:latin typeface="Arial" panose="020B0604020202020204" pitchFamily="34" charset="0"/>
              </a:rPr>
              <a:t> </a:t>
            </a:r>
            <a:r>
              <a:rPr lang="en-US" sz="1200" dirty="0">
                <a:solidFill>
                  <a:schemeClr val="tx1"/>
                </a:solidFill>
                <a:latin typeface="Arial" panose="020B0604020202020204" pitchFamily="34" charset="0"/>
              </a:rPr>
              <a:t>for example:</a:t>
            </a:r>
            <a:endParaRPr lang="en-US" sz="1200" strike="sngStrike" dirty="0">
              <a:solidFill>
                <a:schemeClr val="tx1"/>
              </a:solidFill>
            </a:endParaRPr>
          </a:p>
        </p:txBody>
      </p:sp>
      <p:sp>
        <p:nvSpPr>
          <p:cNvPr id="9" name="Title 8"/>
          <p:cNvSpPr>
            <a:spLocks noGrp="1"/>
          </p:cNvSpPr>
          <p:nvPr>
            <p:ph type="title"/>
          </p:nvPr>
        </p:nvSpPr>
        <p:spPr>
          <a:xfrm>
            <a:off x="366713" y="488868"/>
            <a:ext cx="8320088" cy="48474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50" dirty="0">
                <a:solidFill>
                  <a:srgbClr val="00004E"/>
                </a:solidFill>
              </a:rPr>
              <a:t>Conclusions</a:t>
            </a:r>
          </a:p>
        </p:txBody>
      </p:sp>
      <p:grpSp>
        <p:nvGrpSpPr>
          <p:cNvPr id="2" name="Group 1">
            <a:extLst>
              <a:ext uri="{FF2B5EF4-FFF2-40B4-BE49-F238E27FC236}">
                <a16:creationId xmlns:a16="http://schemas.microsoft.com/office/drawing/2014/main" id="{BDDE7BF3-CFAE-F325-3FA1-DDC1F2C8F8EA}"/>
              </a:ext>
            </a:extLst>
          </p:cNvPr>
          <p:cNvGrpSpPr/>
          <p:nvPr/>
        </p:nvGrpSpPr>
        <p:grpSpPr>
          <a:xfrm>
            <a:off x="385943" y="4084578"/>
            <a:ext cx="713118" cy="536317"/>
            <a:chOff x="514591" y="5421372"/>
            <a:chExt cx="950824" cy="714621"/>
          </a:xfrm>
        </p:grpSpPr>
        <p:sp>
          <p:nvSpPr>
            <p:cNvPr id="8" name="Rectangle: Rounded Corners 7">
              <a:extLst>
                <a:ext uri="{FF2B5EF4-FFF2-40B4-BE49-F238E27FC236}">
                  <a16:creationId xmlns:a16="http://schemas.microsoft.com/office/drawing/2014/main" id="{DA5603A7-9684-8C39-33F8-7F0764C42561}"/>
                </a:ext>
              </a:extLst>
            </p:cNvPr>
            <p:cNvSpPr/>
            <p:nvPr/>
          </p:nvSpPr>
          <p:spPr>
            <a:xfrm>
              <a:off x="613208" y="5421372"/>
              <a:ext cx="730536" cy="696452"/>
            </a:xfrm>
            <a:prstGeom prst="roundRect">
              <a:avLst/>
            </a:prstGeom>
            <a:solidFill>
              <a:schemeClr val="accent2"/>
            </a:solidFill>
            <a:ln>
              <a:solidFill>
                <a:srgbClr val="000483"/>
              </a:solid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67" dirty="0"/>
            </a:p>
          </p:txBody>
        </p:sp>
        <p:pic>
          <p:nvPicPr>
            <p:cNvPr id="7" name="Graphic 6" descr="Protecting hand with solid fill">
              <a:extLst>
                <a:ext uri="{FF2B5EF4-FFF2-40B4-BE49-F238E27FC236}">
                  <a16:creationId xmlns:a16="http://schemas.microsoft.com/office/drawing/2014/main" id="{34E76E40-3E53-6087-F8CF-743B26AF46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901589" flipH="1">
              <a:off x="498479" y="5573654"/>
              <a:ext cx="576000" cy="543776"/>
            </a:xfrm>
            <a:prstGeom prst="rect">
              <a:avLst/>
            </a:prstGeom>
          </p:spPr>
        </p:pic>
        <p:pic>
          <p:nvPicPr>
            <p:cNvPr id="5" name="Graphic 4" descr="Open hand with solid fill">
              <a:extLst>
                <a:ext uri="{FF2B5EF4-FFF2-40B4-BE49-F238E27FC236}">
                  <a16:creationId xmlns:a16="http://schemas.microsoft.com/office/drawing/2014/main" id="{8AF51108-048C-7388-B4BF-3187E55226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616225">
              <a:off x="889415" y="5559993"/>
              <a:ext cx="576000" cy="576000"/>
            </a:xfrm>
            <a:prstGeom prst="rect">
              <a:avLst/>
            </a:prstGeom>
          </p:spPr>
        </p:pic>
        <p:pic>
          <p:nvPicPr>
            <p:cNvPr id="12" name="Graphic 11" descr="Heart with solid fill">
              <a:extLst>
                <a:ext uri="{FF2B5EF4-FFF2-40B4-BE49-F238E27FC236}">
                  <a16:creationId xmlns:a16="http://schemas.microsoft.com/office/drawing/2014/main" id="{E2813129-C614-1EEC-2EE3-D1795F6087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7802" y="5542530"/>
              <a:ext cx="341349" cy="341349"/>
            </a:xfrm>
            <a:prstGeom prst="rect">
              <a:avLst/>
            </a:prstGeom>
          </p:spPr>
        </p:pic>
      </p:grpSp>
      <p:sp>
        <p:nvSpPr>
          <p:cNvPr id="13" name="TextBox 12">
            <a:extLst>
              <a:ext uri="{FF2B5EF4-FFF2-40B4-BE49-F238E27FC236}">
                <a16:creationId xmlns:a16="http://schemas.microsoft.com/office/drawing/2014/main" id="{791ED8F9-71B2-6F7C-543F-9E8689A21656}"/>
              </a:ext>
            </a:extLst>
          </p:cNvPr>
          <p:cNvSpPr txBox="1"/>
          <p:nvPr/>
        </p:nvSpPr>
        <p:spPr>
          <a:xfrm>
            <a:off x="382012" y="4782450"/>
            <a:ext cx="6395662" cy="338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300"/>
              </a:spcBef>
            </a:pPr>
            <a:r>
              <a:rPr lang="en-US" sz="675" dirty="0">
                <a:latin typeface="+mn-lt"/>
                <a:ea typeface="Geneva"/>
              </a:rPr>
              <a:t>NLP, natural language processing; </a:t>
            </a:r>
            <a:r>
              <a:rPr lang="en-US" sz="675" dirty="0">
                <a:latin typeface="+mj-lt"/>
                <a:cs typeface="Arial" panose="020B0604020202020204" pitchFamily="34" charset="0"/>
              </a:rPr>
              <a:t>SCD, sickle cell disease;</a:t>
            </a:r>
            <a:r>
              <a:rPr lang="en-US" sz="675" dirty="0">
                <a:latin typeface="+mj-lt"/>
                <a:ea typeface="Geneva"/>
              </a:rPr>
              <a:t> SML, social media listening; UK, United Kingdom</a:t>
            </a:r>
            <a:r>
              <a:rPr lang="en-US" sz="675" dirty="0">
                <a:latin typeface="+mj-lt"/>
                <a:cs typeface="Arial" panose="020B0604020202020204" pitchFamily="34" charset="0"/>
              </a:rPr>
              <a:t>.</a:t>
            </a:r>
          </a:p>
          <a:p>
            <a:pPr>
              <a:spcBef>
                <a:spcPts val="300"/>
              </a:spcBef>
            </a:pPr>
            <a:r>
              <a:rPr lang="en-US" sz="675" b="0" i="0" u="none" strike="noStrike" baseline="0" dirty="0">
                <a:latin typeface="Arial" panose="020B0604020202020204" pitchFamily="34" charset="0"/>
              </a:rPr>
              <a:t>1. </a:t>
            </a:r>
            <a:r>
              <a:rPr lang="en-US" sz="675" dirty="0">
                <a:latin typeface="+mn-lt"/>
                <a:ea typeface="Geneva"/>
              </a:rPr>
              <a:t>Shastri O, et al. Abstract #1057. ASH 2023 Annual Meeting. https://ash.confex.com/ash/2023/webprogram/Paper179151.html (Accessed November 2023)</a:t>
            </a:r>
            <a:endParaRPr lang="en-US" sz="675" dirty="0">
              <a:latin typeface="+mj-lt"/>
              <a:cs typeface="Arial" panose="020B0604020202020204" pitchFamily="34" charset="0"/>
            </a:endParaRPr>
          </a:p>
        </p:txBody>
      </p:sp>
      <p:sp>
        <p:nvSpPr>
          <p:cNvPr id="35" name="TextBox 34">
            <a:extLst>
              <a:ext uri="{FF2B5EF4-FFF2-40B4-BE49-F238E27FC236}">
                <a16:creationId xmlns:a16="http://schemas.microsoft.com/office/drawing/2014/main" id="{F451E3ED-D7A5-8E0B-DFC5-AEA3DB0D0933}"/>
              </a:ext>
            </a:extLst>
          </p:cNvPr>
          <p:cNvSpPr txBox="1"/>
          <p:nvPr/>
        </p:nvSpPr>
        <p:spPr>
          <a:xfrm>
            <a:off x="766482" y="2485175"/>
            <a:ext cx="4412737" cy="1289483"/>
          </a:xfrm>
          <a:prstGeom prst="roundRect">
            <a:avLst>
              <a:gd name="adj" fmla="val 11404"/>
            </a:avLst>
          </a:prstGeom>
          <a:solidFill>
            <a:schemeClr val="accent2">
              <a:lumMod val="20000"/>
              <a:lumOff val="80000"/>
            </a:schemeClr>
          </a:solidFill>
          <a:ln>
            <a:noFill/>
          </a:ln>
        </p:spPr>
        <p:txBody>
          <a:bodyPr vert="horz" wrap="square" lIns="68580" tIns="34290" rIns="54000" bIns="3429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05000" lvl="8">
              <a:spcAft>
                <a:spcPts val="900"/>
              </a:spcAft>
            </a:pPr>
            <a:r>
              <a:rPr lang="en-US" sz="1200" b="1" dirty="0"/>
              <a:t>Proactive education </a:t>
            </a:r>
            <a:r>
              <a:rPr lang="en-US" sz="1200" dirty="0"/>
              <a:t>around SCD pain crises to non-SCD healthcare professionals</a:t>
            </a:r>
          </a:p>
          <a:p>
            <a:pPr marL="405000" lvl="5">
              <a:spcAft>
                <a:spcPts val="900"/>
              </a:spcAft>
            </a:pPr>
            <a:r>
              <a:rPr lang="en-US" sz="1200" b="1" dirty="0"/>
              <a:t>Tailored materials </a:t>
            </a:r>
            <a:r>
              <a:rPr lang="en-US" sz="1200" dirty="0"/>
              <a:t>to educate and support patients</a:t>
            </a:r>
          </a:p>
          <a:p>
            <a:pPr marL="405000" lvl="6"/>
            <a:r>
              <a:rPr lang="en-US" sz="1200" dirty="0"/>
              <a:t>Support and </a:t>
            </a:r>
            <a:r>
              <a:rPr lang="en-US" sz="1200" b="1" dirty="0"/>
              <a:t>empowerment of patient advocacy groups</a:t>
            </a:r>
          </a:p>
        </p:txBody>
      </p:sp>
      <p:sp>
        <p:nvSpPr>
          <p:cNvPr id="36" name="TextBox 35">
            <a:extLst>
              <a:ext uri="{FF2B5EF4-FFF2-40B4-BE49-F238E27FC236}">
                <a16:creationId xmlns:a16="http://schemas.microsoft.com/office/drawing/2014/main" id="{10B79095-2C6A-C136-2CB5-1F92B9C7218E}"/>
              </a:ext>
            </a:extLst>
          </p:cNvPr>
          <p:cNvSpPr txBox="1"/>
          <p:nvPr/>
        </p:nvSpPr>
        <p:spPr>
          <a:xfrm>
            <a:off x="7691718" y="2434614"/>
            <a:ext cx="685800" cy="685800"/>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endParaRPr lang="en-US" sz="1050" dirty="0"/>
          </a:p>
        </p:txBody>
      </p:sp>
      <p:sp>
        <p:nvSpPr>
          <p:cNvPr id="41" name="TextBox 40">
            <a:extLst>
              <a:ext uri="{FF2B5EF4-FFF2-40B4-BE49-F238E27FC236}">
                <a16:creationId xmlns:a16="http://schemas.microsoft.com/office/drawing/2014/main" id="{05B87FFE-5C35-50DC-E29E-2857D2259BC4}"/>
              </a:ext>
            </a:extLst>
          </p:cNvPr>
          <p:cNvSpPr txBox="1"/>
          <p:nvPr/>
        </p:nvSpPr>
        <p:spPr>
          <a:xfrm>
            <a:off x="7161430" y="2204908"/>
            <a:ext cx="1524638" cy="685800"/>
          </a:xfrm>
          <a:prstGeom prst="rect">
            <a:avLst/>
          </a:prstGeom>
        </p:spPr>
        <p:txBody>
          <a:bodyPr vert="horz" wrap="non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endParaRPr lang="en-US" sz="1200" dirty="0"/>
          </a:p>
        </p:txBody>
      </p:sp>
      <p:grpSp>
        <p:nvGrpSpPr>
          <p:cNvPr id="31" name="Group 30">
            <a:extLst>
              <a:ext uri="{FF2B5EF4-FFF2-40B4-BE49-F238E27FC236}">
                <a16:creationId xmlns:a16="http://schemas.microsoft.com/office/drawing/2014/main" id="{0EA54652-9443-2736-4745-A77CE3D52CBF}"/>
              </a:ext>
            </a:extLst>
          </p:cNvPr>
          <p:cNvGrpSpPr/>
          <p:nvPr/>
        </p:nvGrpSpPr>
        <p:grpSpPr>
          <a:xfrm>
            <a:off x="7762252" y="0"/>
            <a:ext cx="1381748" cy="305166"/>
            <a:chOff x="10374594" y="-21811"/>
            <a:chExt cx="1842330" cy="406888"/>
          </a:xfrm>
        </p:grpSpPr>
        <p:sp>
          <p:nvSpPr>
            <p:cNvPr id="38" name="Rectangle: Top Corners Rounded 37">
              <a:extLst>
                <a:ext uri="{FF2B5EF4-FFF2-40B4-BE49-F238E27FC236}">
                  <a16:creationId xmlns:a16="http://schemas.microsoft.com/office/drawing/2014/main" id="{ABD14B20-BC43-6F06-39C6-EDC2E8C07C6D}"/>
                </a:ext>
              </a:extLst>
            </p:cNvPr>
            <p:cNvSpPr/>
            <p:nvPr/>
          </p:nvSpPr>
          <p:spPr>
            <a:xfrm rot="10800000">
              <a:off x="10374594" y="-21811"/>
              <a:ext cx="1842330" cy="406888"/>
            </a:xfrm>
            <a:prstGeom prst="round2Same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050" dirty="0"/>
            </a:p>
          </p:txBody>
        </p:sp>
        <p:sp>
          <p:nvSpPr>
            <p:cNvPr id="43" name="TextBox 42">
              <a:extLst>
                <a:ext uri="{FF2B5EF4-FFF2-40B4-BE49-F238E27FC236}">
                  <a16:creationId xmlns:a16="http://schemas.microsoft.com/office/drawing/2014/main" id="{B2C315A7-9BBE-4F08-DBBB-3417E41025D3}"/>
                </a:ext>
              </a:extLst>
            </p:cNvPr>
            <p:cNvSpPr txBox="1"/>
            <p:nvPr/>
          </p:nvSpPr>
          <p:spPr>
            <a:xfrm>
              <a:off x="10458271" y="1882"/>
              <a:ext cx="1674976" cy="359502"/>
            </a:xfrm>
            <a:prstGeom prst="rect">
              <a:avLst/>
            </a:prstGeom>
          </p:spPr>
          <p:txBody>
            <a:bodyPr vert="horz" wrap="square"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dirty="0">
                  <a:solidFill>
                    <a:schemeClr val="bg1"/>
                  </a:solidFill>
                </a:rPr>
                <a:t>Conclusions</a:t>
              </a:r>
            </a:p>
          </p:txBody>
        </p:sp>
      </p:grpSp>
      <p:sp>
        <p:nvSpPr>
          <p:cNvPr id="47" name="Rectangle: Rounded Corners 46">
            <a:extLst>
              <a:ext uri="{FF2B5EF4-FFF2-40B4-BE49-F238E27FC236}">
                <a16:creationId xmlns:a16="http://schemas.microsoft.com/office/drawing/2014/main" id="{0F6E670D-7DDE-8028-F59F-F3899B91C0AC}"/>
              </a:ext>
            </a:extLst>
          </p:cNvPr>
          <p:cNvSpPr/>
          <p:nvPr/>
        </p:nvSpPr>
        <p:spPr>
          <a:xfrm>
            <a:off x="5652158" y="998145"/>
            <a:ext cx="3023927" cy="2879002"/>
          </a:xfrm>
          <a:prstGeom prst="roundRect">
            <a:avLst>
              <a:gd name="adj" fmla="val 7705"/>
            </a:avLst>
          </a:prstGeom>
          <a:solidFill>
            <a:schemeClr val="accent3">
              <a:lumMod val="7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lIns="67500" rIns="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450"/>
              </a:spcAft>
            </a:pPr>
            <a:r>
              <a:rPr lang="en-US" sz="1200" b="1" dirty="0"/>
              <a:t>Limitations</a:t>
            </a:r>
          </a:p>
          <a:p>
            <a:pPr marL="135731" indent="-135731">
              <a:spcAft>
                <a:spcPts val="450"/>
              </a:spcAft>
              <a:buClr>
                <a:schemeClr val="bg1"/>
              </a:buClr>
              <a:buFont typeface="Arial" panose="020B0604020202020204" pitchFamily="34" charset="0"/>
              <a:buChar char="•"/>
            </a:pPr>
            <a:r>
              <a:rPr lang="en-US" sz="1200" dirty="0"/>
              <a:t>Posts were gathered from the </a:t>
            </a:r>
            <a:br>
              <a:rPr lang="en-US" sz="1200" dirty="0"/>
            </a:br>
            <a:r>
              <a:rPr lang="en-US" sz="1200" dirty="0"/>
              <a:t>UK only, identifying the specific needs in this region</a:t>
            </a:r>
          </a:p>
          <a:p>
            <a:pPr marL="135731" indent="-135731">
              <a:spcAft>
                <a:spcPts val="450"/>
              </a:spcAft>
              <a:buClr>
                <a:schemeClr val="bg1"/>
              </a:buClr>
              <a:buFont typeface="Arial" panose="020B0604020202020204" pitchFamily="34" charset="0"/>
              <a:buChar char="•"/>
            </a:pPr>
            <a:r>
              <a:rPr lang="en-US" sz="1200"/>
              <a:t>Some popular </a:t>
            </a:r>
            <a:r>
              <a:rPr lang="en-US" sz="1200" dirty="0"/>
              <a:t>social media sites (e.g., Facebook), were not included in the NLP analysis due to technical limitations </a:t>
            </a:r>
          </a:p>
          <a:p>
            <a:pPr marL="135731" indent="-135731">
              <a:spcAft>
                <a:spcPts val="450"/>
              </a:spcAft>
              <a:buClr>
                <a:schemeClr val="bg1"/>
              </a:buClr>
              <a:buFont typeface="Arial" panose="020B0604020202020204" pitchFamily="34" charset="0"/>
              <a:buChar char="•"/>
            </a:pPr>
            <a:r>
              <a:rPr lang="en-US" sz="1200" dirty="0"/>
              <a:t>The vast majority of social media users are within the younger demographic, so results may not fully reflect the SCD population</a:t>
            </a:r>
          </a:p>
        </p:txBody>
      </p:sp>
      <p:pic>
        <p:nvPicPr>
          <p:cNvPr id="11" name="Graphic 10" descr="Remote learning language outline">
            <a:extLst>
              <a:ext uri="{FF2B5EF4-FFF2-40B4-BE49-F238E27FC236}">
                <a16:creationId xmlns:a16="http://schemas.microsoft.com/office/drawing/2014/main" id="{EBA0AC45-6BC1-7AFA-1DA8-F80DA2426D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3401" y="2470175"/>
            <a:ext cx="471401" cy="471401"/>
          </a:xfrm>
          <a:prstGeom prst="rect">
            <a:avLst/>
          </a:prstGeom>
        </p:spPr>
      </p:pic>
      <p:grpSp>
        <p:nvGrpSpPr>
          <p:cNvPr id="21" name="Group 20">
            <a:extLst>
              <a:ext uri="{FF2B5EF4-FFF2-40B4-BE49-F238E27FC236}">
                <a16:creationId xmlns:a16="http://schemas.microsoft.com/office/drawing/2014/main" id="{69102FEF-D9CF-66B0-37FB-23B6699E8975}"/>
              </a:ext>
            </a:extLst>
          </p:cNvPr>
          <p:cNvGrpSpPr/>
          <p:nvPr/>
        </p:nvGrpSpPr>
        <p:grpSpPr>
          <a:xfrm>
            <a:off x="755532" y="2868598"/>
            <a:ext cx="527140" cy="503632"/>
            <a:chOff x="-209453" y="3932280"/>
            <a:chExt cx="1022519" cy="1022519"/>
          </a:xfrm>
        </p:grpSpPr>
        <p:pic>
          <p:nvPicPr>
            <p:cNvPr id="17" name="Graphic 16" descr="User with solid fill">
              <a:extLst>
                <a:ext uri="{FF2B5EF4-FFF2-40B4-BE49-F238E27FC236}">
                  <a16:creationId xmlns:a16="http://schemas.microsoft.com/office/drawing/2014/main" id="{E385F9BB-6426-E9D1-D060-188135553F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956" y="4233415"/>
              <a:ext cx="394487" cy="394487"/>
            </a:xfrm>
            <a:prstGeom prst="rect">
              <a:avLst/>
            </a:prstGeom>
          </p:spPr>
        </p:pic>
        <p:pic>
          <p:nvPicPr>
            <p:cNvPr id="19" name="Graphic 18" descr="Circles with arrows outline">
              <a:extLst>
                <a:ext uri="{FF2B5EF4-FFF2-40B4-BE49-F238E27FC236}">
                  <a16:creationId xmlns:a16="http://schemas.microsoft.com/office/drawing/2014/main" id="{07EDB076-3F5A-F921-73C5-2D1E79D13F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9453" y="3932280"/>
              <a:ext cx="1022519" cy="1022519"/>
            </a:xfrm>
            <a:prstGeom prst="rect">
              <a:avLst/>
            </a:prstGeom>
          </p:spPr>
        </p:pic>
      </p:grpSp>
      <p:pic>
        <p:nvPicPr>
          <p:cNvPr id="23" name="Graphic 22" descr="Clenched Fist outline">
            <a:extLst>
              <a:ext uri="{FF2B5EF4-FFF2-40B4-BE49-F238E27FC236}">
                <a16:creationId xmlns:a16="http://schemas.microsoft.com/office/drawing/2014/main" id="{F695DF11-5683-F8C8-BCC9-48DAD250208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1120" y="3322098"/>
            <a:ext cx="435964" cy="435964"/>
          </a:xfrm>
          <a:prstGeom prst="rect">
            <a:avLst/>
          </a:prstGeom>
        </p:spPr>
      </p:pic>
      <p:sp>
        <p:nvSpPr>
          <p:cNvPr id="3" name="TextBox 2">
            <a:extLst>
              <a:ext uri="{FF2B5EF4-FFF2-40B4-BE49-F238E27FC236}">
                <a16:creationId xmlns:a16="http://schemas.microsoft.com/office/drawing/2014/main" id="{29AA7DF5-1466-F55A-941D-2F430C6B8F71}"/>
              </a:ext>
            </a:extLst>
          </p:cNvPr>
          <p:cNvSpPr txBox="1"/>
          <p:nvPr/>
        </p:nvSpPr>
        <p:spPr>
          <a:xfrm>
            <a:off x="3579843" y="32484"/>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3527461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39017"/>
            <a:ext cx="9144000" cy="179070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b="1" dirty="0">
                <a:latin typeface="Corbel" panose="020B0503020204020204" pitchFamily="34" charset="0"/>
                <a:ea typeface="PMingLiU"/>
              </a:rPr>
              <a:t>An entirely oral regimen of oral-arsenic trioxide/all-trans retinoic acid/ascorbic acid in newly-diagnosed acute </a:t>
            </a:r>
            <a:r>
              <a:rPr lang="en-US" sz="3000" b="1" dirty="0" err="1">
                <a:latin typeface="Corbel" panose="020B0503020204020204" pitchFamily="34" charset="0"/>
                <a:ea typeface="PMingLiU"/>
              </a:rPr>
              <a:t>promyelocytic</a:t>
            </a:r>
            <a:r>
              <a:rPr lang="en-US" sz="3000" b="1" dirty="0">
                <a:latin typeface="Corbel" panose="020B0503020204020204" pitchFamily="34" charset="0"/>
                <a:ea typeface="PMingLiU"/>
              </a:rPr>
              <a:t> </a:t>
            </a:r>
            <a:r>
              <a:rPr lang="en-US" sz="3000" b="1" dirty="0" err="1">
                <a:latin typeface="Corbel" panose="020B0503020204020204" pitchFamily="34" charset="0"/>
                <a:ea typeface="PMingLiU"/>
              </a:rPr>
              <a:t>leukaemia</a:t>
            </a:r>
            <a:r>
              <a:rPr lang="en-US" sz="3000" b="1" dirty="0">
                <a:latin typeface="Corbel" panose="020B0503020204020204" pitchFamily="34" charset="0"/>
                <a:ea typeface="PMingLiU"/>
              </a:rPr>
              <a:t> (APL): updated results of an ongoing </a:t>
            </a:r>
            <a:r>
              <a:rPr lang="en-US" sz="3000" b="1" dirty="0" err="1">
                <a:latin typeface="Corbel" panose="020B0503020204020204" pitchFamily="34" charset="0"/>
                <a:ea typeface="PMingLiU"/>
              </a:rPr>
              <a:t>multicentre</a:t>
            </a:r>
            <a:r>
              <a:rPr lang="en-US" sz="3000" b="1" dirty="0">
                <a:latin typeface="Corbel" panose="020B0503020204020204" pitchFamily="34" charset="0"/>
                <a:ea typeface="PMingLiU"/>
              </a:rPr>
              <a:t> trial</a:t>
            </a:r>
            <a:endParaRPr lang="en-US" sz="3000" b="1" dirty="0">
              <a:latin typeface="Corbel" panose="020B0503020204020204" pitchFamily="34" charset="0"/>
            </a:endParaRPr>
          </a:p>
        </p:txBody>
      </p:sp>
      <p:sp>
        <p:nvSpPr>
          <p:cNvPr id="3" name="Subtitle 2"/>
          <p:cNvSpPr>
            <a:spLocks noGrp="1"/>
          </p:cNvSpPr>
          <p:nvPr>
            <p:ph type="subTitle" idx="1"/>
          </p:nvPr>
        </p:nvSpPr>
        <p:spPr>
          <a:xfrm>
            <a:off x="1143000" y="2872976"/>
            <a:ext cx="7307372" cy="1241822"/>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07000"/>
              </a:lnSpc>
              <a:spcAft>
                <a:spcPts val="600"/>
              </a:spcAft>
            </a:pPr>
            <a:r>
              <a:rPr lang="en-US" sz="1500" b="1" u="sng" dirty="0">
                <a:latin typeface="Corbel" panose="020B0503020204020204" pitchFamily="34" charset="0"/>
                <a:ea typeface="PMingLiU"/>
                <a:cs typeface="Times New Roman" panose="02020603050405020304" pitchFamily="18" charset="0"/>
              </a:rPr>
              <a:t>Harinder Gill</a:t>
            </a:r>
            <a:r>
              <a:rPr lang="en-US" sz="1500" b="1" u="sng" baseline="30000" dirty="0">
                <a:latin typeface="Corbel" panose="020B0503020204020204" pitchFamily="34" charset="0"/>
                <a:ea typeface="PMingLiU"/>
                <a:cs typeface="Times New Roman" panose="02020603050405020304" pitchFamily="18" charset="0"/>
              </a:rPr>
              <a:t>1</a:t>
            </a:r>
            <a:r>
              <a:rPr lang="en-US" sz="1500" dirty="0">
                <a:latin typeface="Corbel" panose="020B0503020204020204" pitchFamily="34" charset="0"/>
                <a:ea typeface="PMingLiU"/>
                <a:cs typeface="Times New Roman" panose="02020603050405020304" pitchFamily="18" charset="0"/>
              </a:rPr>
              <a:t>, Rita Yim</a:t>
            </a:r>
            <a:r>
              <a:rPr lang="en-US" sz="1500" baseline="30000" dirty="0">
                <a:latin typeface="Corbel" panose="020B0503020204020204" pitchFamily="34" charset="0"/>
                <a:ea typeface="PMingLiU"/>
                <a:cs typeface="Times New Roman" panose="02020603050405020304" pitchFamily="18" charset="0"/>
              </a:rPr>
              <a:t>1</a:t>
            </a:r>
            <a:r>
              <a:rPr lang="en-US" sz="1500" dirty="0">
                <a:latin typeface="Corbel" panose="020B0503020204020204" pitchFamily="34" charset="0"/>
                <a:ea typeface="PMingLiU"/>
                <a:cs typeface="Times New Roman" panose="02020603050405020304" pitchFamily="18" charset="0"/>
              </a:rPr>
              <a:t>, Lynn Chin</a:t>
            </a:r>
            <a:r>
              <a:rPr lang="en-US" sz="1500" baseline="30000" dirty="0">
                <a:latin typeface="Corbel" panose="020B0503020204020204" pitchFamily="34" charset="0"/>
                <a:ea typeface="PMingLiU"/>
                <a:cs typeface="Times New Roman" panose="02020603050405020304" pitchFamily="18" charset="0"/>
              </a:rPr>
              <a:t>1</a:t>
            </a:r>
            <a:r>
              <a:rPr lang="en-US" sz="1500" dirty="0">
                <a:latin typeface="Corbel" panose="020B0503020204020204" pitchFamily="34" charset="0"/>
                <a:ea typeface="PMingLiU"/>
                <a:cs typeface="Times New Roman" panose="02020603050405020304" pitchFamily="18" charset="0"/>
              </a:rPr>
              <a:t>, Paul Lee</a:t>
            </a:r>
            <a:r>
              <a:rPr lang="en-US" sz="1500" baseline="30000" dirty="0">
                <a:latin typeface="Corbel" panose="020B0503020204020204" pitchFamily="34" charset="0"/>
                <a:ea typeface="PMingLiU"/>
                <a:cs typeface="Times New Roman" panose="02020603050405020304" pitchFamily="18" charset="0"/>
              </a:rPr>
              <a:t>1</a:t>
            </a:r>
            <a:r>
              <a:rPr lang="en-US" sz="1500" dirty="0">
                <a:latin typeface="Corbel" panose="020B0503020204020204" pitchFamily="34" charset="0"/>
                <a:ea typeface="PMingLiU"/>
                <a:cs typeface="Times New Roman" panose="02020603050405020304" pitchFamily="18" charset="0"/>
              </a:rPr>
              <a:t>, Vivian W.K. Li</a:t>
            </a:r>
            <a:r>
              <a:rPr lang="en-US" sz="1500" baseline="30000" dirty="0">
                <a:latin typeface="Corbel" panose="020B0503020204020204" pitchFamily="34" charset="0"/>
                <a:ea typeface="PMingLiU"/>
                <a:cs typeface="Times New Roman" panose="02020603050405020304" pitchFamily="18" charset="0"/>
              </a:rPr>
              <a:t>1</a:t>
            </a:r>
            <a:r>
              <a:rPr lang="en-US" sz="1500" dirty="0">
                <a:latin typeface="Corbel" panose="020B0503020204020204" pitchFamily="34" charset="0"/>
                <a:ea typeface="PMingLiU"/>
                <a:cs typeface="Times New Roman" panose="02020603050405020304" pitchFamily="18" charset="0"/>
              </a:rPr>
              <a:t>, Lester Au</a:t>
            </a:r>
            <a:r>
              <a:rPr lang="en-US" sz="1500" baseline="30000" dirty="0">
                <a:latin typeface="Corbel" panose="020B0503020204020204" pitchFamily="34" charset="0"/>
                <a:ea typeface="PMingLiU"/>
                <a:cs typeface="Times New Roman" panose="02020603050405020304" pitchFamily="18" charset="0"/>
              </a:rPr>
              <a:t>1</a:t>
            </a:r>
            <a:r>
              <a:rPr lang="en-US" sz="1500" dirty="0">
                <a:latin typeface="Corbel" panose="020B0503020204020204" pitchFamily="34" charset="0"/>
                <a:ea typeface="PMingLiU"/>
                <a:cs typeface="Times New Roman" panose="02020603050405020304" pitchFamily="18" charset="0"/>
              </a:rPr>
              <a:t>, Garret M.K. Leung</a:t>
            </a:r>
            <a:r>
              <a:rPr lang="en-US" sz="1500" baseline="30000" dirty="0">
                <a:latin typeface="Corbel" panose="020B0503020204020204" pitchFamily="34" charset="0"/>
                <a:ea typeface="PMingLiU"/>
                <a:cs typeface="Times New Roman" panose="02020603050405020304" pitchFamily="18" charset="0"/>
              </a:rPr>
              <a:t>1</a:t>
            </a:r>
            <a:r>
              <a:rPr lang="en-US" sz="1500" dirty="0">
                <a:latin typeface="Corbel" panose="020B0503020204020204" pitchFamily="34" charset="0"/>
                <a:ea typeface="PMingLiU"/>
                <a:cs typeface="Times New Roman" panose="02020603050405020304" pitchFamily="18" charset="0"/>
              </a:rPr>
              <a:t>, Daniel K.L. Cheuk</a:t>
            </a:r>
            <a:r>
              <a:rPr lang="en-US" sz="1500" baseline="30000" dirty="0">
                <a:latin typeface="Corbel" panose="020B0503020204020204" pitchFamily="34" charset="0"/>
                <a:ea typeface="PMingLiU"/>
                <a:cs typeface="Times New Roman" panose="02020603050405020304" pitchFamily="18" charset="0"/>
              </a:rPr>
              <a:t>2,3</a:t>
            </a:r>
            <a:r>
              <a:rPr lang="en-US" sz="1500" dirty="0">
                <a:latin typeface="Corbel" panose="020B0503020204020204" pitchFamily="34" charset="0"/>
                <a:ea typeface="PMingLiU"/>
                <a:cs typeface="Times New Roman" panose="02020603050405020304" pitchFamily="18" charset="0"/>
              </a:rPr>
              <a:t>, Shau-Yin Ha</a:t>
            </a:r>
            <a:r>
              <a:rPr lang="en-US" sz="1500" baseline="30000" dirty="0">
                <a:latin typeface="Corbel" panose="020B0503020204020204" pitchFamily="34" charset="0"/>
                <a:ea typeface="PMingLiU"/>
                <a:cs typeface="Times New Roman" panose="02020603050405020304" pitchFamily="18" charset="0"/>
              </a:rPr>
              <a:t>2,3</a:t>
            </a:r>
            <a:r>
              <a:rPr lang="en-US" sz="1500" dirty="0">
                <a:latin typeface="Corbel" panose="020B0503020204020204" pitchFamily="34" charset="0"/>
                <a:ea typeface="PMingLiU"/>
                <a:cs typeface="Times New Roman" panose="02020603050405020304" pitchFamily="18" charset="0"/>
              </a:rPr>
              <a:t>, Chi-Kong Li</a:t>
            </a:r>
            <a:r>
              <a:rPr lang="en-US" sz="1500" baseline="30000" dirty="0">
                <a:latin typeface="Corbel" panose="020B0503020204020204" pitchFamily="34" charset="0"/>
                <a:ea typeface="PMingLiU"/>
                <a:cs typeface="Times New Roman" panose="02020603050405020304" pitchFamily="18" charset="0"/>
              </a:rPr>
              <a:t>3,4</a:t>
            </a:r>
            <a:r>
              <a:rPr lang="en-US" sz="1500" dirty="0">
                <a:latin typeface="Corbel" panose="020B0503020204020204" pitchFamily="34" charset="0"/>
                <a:ea typeface="PMingLiU"/>
                <a:cs typeface="Times New Roman" panose="02020603050405020304" pitchFamily="18" charset="0"/>
              </a:rPr>
              <a:t>, Melissa Ooi</a:t>
            </a:r>
            <a:r>
              <a:rPr lang="en-US" sz="1500" baseline="30000" dirty="0">
                <a:latin typeface="Corbel" panose="020B0503020204020204" pitchFamily="34" charset="0"/>
                <a:ea typeface="PMingLiU"/>
                <a:cs typeface="Times New Roman" panose="02020603050405020304" pitchFamily="18" charset="0"/>
              </a:rPr>
              <a:t>5,6</a:t>
            </a:r>
            <a:r>
              <a:rPr lang="en-US" sz="1500" dirty="0">
                <a:latin typeface="Corbel" panose="020B0503020204020204" pitchFamily="34" charset="0"/>
                <a:ea typeface="PMingLiU"/>
                <a:cs typeface="Times New Roman" panose="02020603050405020304" pitchFamily="18" charset="0"/>
              </a:rPr>
              <a:t>, Wee-Joo Chng</a:t>
            </a:r>
            <a:r>
              <a:rPr lang="en-US" sz="1500" baseline="30000" dirty="0">
                <a:latin typeface="Corbel" panose="020B0503020204020204" pitchFamily="34" charset="0"/>
                <a:ea typeface="PMingLiU"/>
                <a:cs typeface="Times New Roman" panose="02020603050405020304" pitchFamily="18" charset="0"/>
              </a:rPr>
              <a:t>5,6</a:t>
            </a:r>
            <a:r>
              <a:rPr lang="en-US" sz="1500" dirty="0">
                <a:latin typeface="Corbel" panose="020B0503020204020204" pitchFamily="34" charset="0"/>
                <a:ea typeface="PMingLiU"/>
                <a:cs typeface="Times New Roman" panose="02020603050405020304" pitchFamily="18" charset="0"/>
              </a:rPr>
              <a:t>, Patrick C.M. Chu</a:t>
            </a:r>
            <a:r>
              <a:rPr lang="en-US" sz="1500" baseline="30000" dirty="0">
                <a:latin typeface="Corbel" panose="020B0503020204020204" pitchFamily="34" charset="0"/>
                <a:ea typeface="PMingLiU"/>
                <a:cs typeface="Times New Roman" panose="02020603050405020304" pitchFamily="18" charset="0"/>
              </a:rPr>
              <a:t>7</a:t>
            </a:r>
            <a:r>
              <a:rPr lang="en-US" sz="1500" dirty="0">
                <a:latin typeface="Corbel" panose="020B0503020204020204" pitchFamily="34" charset="0"/>
                <a:ea typeface="PMingLiU"/>
                <a:cs typeface="Times New Roman" panose="02020603050405020304" pitchFamily="18" charset="0"/>
              </a:rPr>
              <a:t>, Cyrus R. Kumana</a:t>
            </a:r>
            <a:r>
              <a:rPr lang="en-US" sz="1500" baseline="30000" dirty="0">
                <a:latin typeface="Corbel" panose="020B0503020204020204" pitchFamily="34" charset="0"/>
                <a:ea typeface="PMingLiU"/>
                <a:cs typeface="Times New Roman" panose="02020603050405020304" pitchFamily="18" charset="0"/>
              </a:rPr>
              <a:t>1</a:t>
            </a:r>
            <a:r>
              <a:rPr lang="en-US" sz="1500" dirty="0">
                <a:latin typeface="Corbel" panose="020B0503020204020204" pitchFamily="34" charset="0"/>
                <a:ea typeface="PMingLiU"/>
                <a:cs typeface="Times New Roman" panose="02020603050405020304" pitchFamily="18" charset="0"/>
              </a:rPr>
              <a:t>, Yok-Lam Kwong</a:t>
            </a:r>
            <a:r>
              <a:rPr lang="en-US" sz="1500" baseline="30000" dirty="0">
                <a:latin typeface="Corbel" panose="020B0503020204020204" pitchFamily="34" charset="0"/>
                <a:ea typeface="PMingLiU"/>
                <a:cs typeface="Times New Roman" panose="02020603050405020304" pitchFamily="18" charset="0"/>
              </a:rPr>
              <a:t>1</a:t>
            </a:r>
          </a:p>
          <a:p>
            <a:pPr algn="l">
              <a:lnSpc>
                <a:spcPct val="107000"/>
              </a:lnSpc>
              <a:spcAft>
                <a:spcPts val="600"/>
              </a:spcAft>
            </a:pPr>
            <a:r>
              <a:rPr lang="en-SG" sz="900" dirty="0">
                <a:latin typeface="Corbel" panose="020B0503020204020204" pitchFamily="34" charset="0"/>
                <a:ea typeface="PMingLiU"/>
                <a:cs typeface="Times New Roman" panose="02020603050405020304" pitchFamily="18" charset="0"/>
              </a:rPr>
              <a:t>1.Department of Medicine, School of Clinical Medicine, LKS Faculty of Medicine, the University of Hong Kong, Hong Kong; 2. Department of Paediatric and Adolescent Medicine, School of Clinical Medicine, LKS Faculty of Medicine, the University of Hong Kong, Hong Kong; 3. Department of Haematology and Oncology, the Hong Kong Children’s Hospital, Hong Kong; 4. Department of Paediatrics, Faculty of Medicine, the Chinese University of Hong Kong, Hong Kong; 5. Department of Haematology Oncology, National University Cancer Institute Singapore, National University Health System, Singapore; 6. Department of Medicine, Yong Loo Lin School of Medicine, National University Singapore; 7. Department of Medicine, the University of Hong Kong-Shenzhen Hospital, Shenzhen, China</a:t>
            </a:r>
            <a:endParaRPr lang="en-US" sz="900" dirty="0">
              <a:latin typeface="Corbel" panose="020B0503020204020204" pitchFamily="34" charset="0"/>
              <a:ea typeface="PMingLiU"/>
              <a:cs typeface="Times New Roman" panose="02020603050405020304" pitchFamily="18" charset="0"/>
            </a:endParaRPr>
          </a:p>
          <a:p>
            <a:pPr>
              <a:lnSpc>
                <a:spcPct val="107000"/>
              </a:lnSpc>
              <a:spcAft>
                <a:spcPts val="600"/>
              </a:spcAft>
            </a:pPr>
            <a:endParaRPr lang="en-US" sz="1350" dirty="0">
              <a:latin typeface="Calibri" panose="020F0502020204030204" pitchFamily="34" charset="0"/>
              <a:ea typeface="PMingLiU"/>
              <a:cs typeface="Times New Roman" panose="02020603050405020304" pitchFamily="18" charset="0"/>
            </a:endParaRPr>
          </a:p>
        </p:txBody>
      </p:sp>
      <p:pic>
        <p:nvPicPr>
          <p:cNvPr id="5" name="Picture 4">
            <a:extLst>
              <a:ext uri="{FF2B5EF4-FFF2-40B4-BE49-F238E27FC236}">
                <a16:creationId xmlns:a16="http://schemas.microsoft.com/office/drawing/2014/main" id="{7BDC83CC-DAF8-42B6-B77F-A2D118719249}"/>
              </a:ext>
            </a:extLst>
          </p:cNvPr>
          <p:cNvPicPr>
            <a:picLocks noChangeAspect="1"/>
          </p:cNvPicPr>
          <p:nvPr/>
        </p:nvPicPr>
        <p:blipFill>
          <a:blip r:embed="rId2"/>
          <a:stretch>
            <a:fillRect/>
          </a:stretch>
        </p:blipFill>
        <p:spPr>
          <a:xfrm>
            <a:off x="2475239" y="44937"/>
            <a:ext cx="4573" cy="534971"/>
          </a:xfrm>
          <a:prstGeom prst="rect">
            <a:avLst/>
          </a:prstGeom>
        </p:spPr>
      </p:pic>
      <p:pic>
        <p:nvPicPr>
          <p:cNvPr id="8" name="Picture 7">
            <a:extLst>
              <a:ext uri="{FF2B5EF4-FFF2-40B4-BE49-F238E27FC236}">
                <a16:creationId xmlns:a16="http://schemas.microsoft.com/office/drawing/2014/main" id="{1C11CC69-9CA1-4B3C-9641-C738BF1744D9}"/>
              </a:ext>
            </a:extLst>
          </p:cNvPr>
          <p:cNvPicPr>
            <a:picLocks noChangeAspect="1"/>
          </p:cNvPicPr>
          <p:nvPr/>
        </p:nvPicPr>
        <p:blipFill>
          <a:blip r:embed="rId2"/>
          <a:stretch>
            <a:fillRect/>
          </a:stretch>
        </p:blipFill>
        <p:spPr>
          <a:xfrm>
            <a:off x="3382609" y="44937"/>
            <a:ext cx="4573" cy="534971"/>
          </a:xfrm>
          <a:prstGeom prst="rect">
            <a:avLst/>
          </a:prstGeom>
        </p:spPr>
      </p:pic>
      <p:pic>
        <p:nvPicPr>
          <p:cNvPr id="11" name="Picture 10">
            <a:extLst>
              <a:ext uri="{FF2B5EF4-FFF2-40B4-BE49-F238E27FC236}">
                <a16:creationId xmlns:a16="http://schemas.microsoft.com/office/drawing/2014/main" id="{B8A4918B-DE39-4369-9874-BD87119B97C8}"/>
              </a:ext>
            </a:extLst>
          </p:cNvPr>
          <p:cNvPicPr>
            <a:picLocks noChangeAspect="1"/>
          </p:cNvPicPr>
          <p:nvPr/>
        </p:nvPicPr>
        <p:blipFill>
          <a:blip r:embed="rId2"/>
          <a:stretch>
            <a:fillRect/>
          </a:stretch>
        </p:blipFill>
        <p:spPr>
          <a:xfrm>
            <a:off x="4253397" y="44937"/>
            <a:ext cx="4573" cy="534971"/>
          </a:xfrm>
          <a:prstGeom prst="rect">
            <a:avLst/>
          </a:prstGeom>
        </p:spPr>
      </p:pic>
      <p:pic>
        <p:nvPicPr>
          <p:cNvPr id="18" name="Picture 17">
            <a:extLst>
              <a:ext uri="{FF2B5EF4-FFF2-40B4-BE49-F238E27FC236}">
                <a16:creationId xmlns:a16="http://schemas.microsoft.com/office/drawing/2014/main" id="{04B788A9-3155-49E1-B718-94C11B46D3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91" y="186028"/>
            <a:ext cx="2206487" cy="349154"/>
          </a:xfrm>
          <a:prstGeom prst="rect">
            <a:avLst/>
          </a:prstGeom>
        </p:spPr>
      </p:pic>
      <p:pic>
        <p:nvPicPr>
          <p:cNvPr id="6" name="Picture 5">
            <a:extLst>
              <a:ext uri="{FF2B5EF4-FFF2-40B4-BE49-F238E27FC236}">
                <a16:creationId xmlns:a16="http://schemas.microsoft.com/office/drawing/2014/main" id="{3929A48E-F234-4458-BFF5-ECE8EE7EEF3F}"/>
              </a:ext>
            </a:extLst>
          </p:cNvPr>
          <p:cNvPicPr>
            <a:picLocks noChangeAspect="1"/>
          </p:cNvPicPr>
          <p:nvPr/>
        </p:nvPicPr>
        <p:blipFill>
          <a:blip r:embed="rId4"/>
          <a:stretch>
            <a:fillRect/>
          </a:stretch>
        </p:blipFill>
        <p:spPr>
          <a:xfrm>
            <a:off x="2555233" y="66282"/>
            <a:ext cx="790794" cy="504515"/>
          </a:xfrm>
          <a:prstGeom prst="rect">
            <a:avLst/>
          </a:prstGeom>
        </p:spPr>
      </p:pic>
      <p:pic>
        <p:nvPicPr>
          <p:cNvPr id="13" name="Picture 12">
            <a:extLst>
              <a:ext uri="{FF2B5EF4-FFF2-40B4-BE49-F238E27FC236}">
                <a16:creationId xmlns:a16="http://schemas.microsoft.com/office/drawing/2014/main" id="{115FD689-AE4A-4793-9B58-65BDA77805A2}"/>
              </a:ext>
            </a:extLst>
          </p:cNvPr>
          <p:cNvPicPr>
            <a:picLocks noChangeAspect="1"/>
          </p:cNvPicPr>
          <p:nvPr/>
        </p:nvPicPr>
        <p:blipFill>
          <a:blip r:embed="rId5"/>
          <a:stretch>
            <a:fillRect/>
          </a:stretch>
        </p:blipFill>
        <p:spPr>
          <a:xfrm>
            <a:off x="3459074" y="160399"/>
            <a:ext cx="722430" cy="231524"/>
          </a:xfrm>
          <a:prstGeom prst="rect">
            <a:avLst/>
          </a:prstGeom>
        </p:spPr>
      </p:pic>
      <p:sp>
        <p:nvSpPr>
          <p:cNvPr id="4" name="TextBox 3">
            <a:extLst>
              <a:ext uri="{FF2B5EF4-FFF2-40B4-BE49-F238E27FC236}">
                <a16:creationId xmlns:a16="http://schemas.microsoft.com/office/drawing/2014/main" id="{489CD320-92DD-8763-2C7D-1A9F0EFE184F}"/>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360734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6059-EB32-45AA-8959-7B1D75FE8D40}"/>
              </a:ext>
            </a:extLst>
          </p:cNvPr>
          <p:cNvSpPr>
            <a:spLocks noGrp="1"/>
          </p:cNvSpPr>
          <p:nvPr>
            <p:ph type="title"/>
          </p:nvPr>
        </p:nvSpPr>
        <p:spPr/>
        <p:txBody>
          <a:bodyPr/>
          <a:lstStyle/>
          <a:p>
            <a:r>
              <a:rPr lang="en-US" dirty="0"/>
              <a:t>Panelists</a:t>
            </a:r>
          </a:p>
        </p:txBody>
      </p:sp>
      <p:sp>
        <p:nvSpPr>
          <p:cNvPr id="3" name="Content Placeholder 2">
            <a:extLst>
              <a:ext uri="{FF2B5EF4-FFF2-40B4-BE49-F238E27FC236}">
                <a16:creationId xmlns:a16="http://schemas.microsoft.com/office/drawing/2014/main" id="{C11A9B70-4685-455F-825C-F423F1DB810C}"/>
              </a:ext>
            </a:extLst>
          </p:cNvPr>
          <p:cNvSpPr>
            <a:spLocks noGrp="1"/>
          </p:cNvSpPr>
          <p:nvPr>
            <p:ph idx="1"/>
          </p:nvPr>
        </p:nvSpPr>
        <p:spPr>
          <a:xfrm>
            <a:off x="457200" y="1126886"/>
            <a:ext cx="8229600" cy="3321362"/>
          </a:xfrm>
        </p:spPr>
        <p:txBody>
          <a:bodyPr lIns="91440" tIns="45720" rIns="91440" bIns="45720" anchor="t"/>
          <a:lstStyle/>
          <a:p>
            <a:pPr marL="0" indent="0">
              <a:buNone/>
            </a:pPr>
            <a:r>
              <a:rPr lang="en-US" sz="1600" b="1" dirty="0"/>
              <a:t>Andrew Srisuwananukorn, MD, </a:t>
            </a:r>
            <a:r>
              <a:rPr lang="en-US" sz="1600" b="1" dirty="0">
                <a:effectLst/>
                <a:ea typeface="Calibri" panose="020F0502020204030204" pitchFamily="34" charset="0"/>
              </a:rPr>
              <a:t>The Ohio State University </a:t>
            </a:r>
            <a:endParaRPr lang="en-US" sz="1600" b="1" dirty="0"/>
          </a:p>
          <a:p>
            <a:pPr marL="0" indent="0">
              <a:buNone/>
            </a:pPr>
            <a:r>
              <a:rPr lang="en-US" sz="1600" b="1" dirty="0"/>
              <a:t>	</a:t>
            </a:r>
            <a:r>
              <a:rPr lang="en-US" sz="1400" dirty="0">
                <a:effectLst/>
                <a:latin typeface="Calibri" panose="020F0502020204030204" pitchFamily="34" charset="0"/>
                <a:ea typeface="Calibri" panose="020F0502020204030204" pitchFamily="34" charset="0"/>
                <a:cs typeface="Calibri" panose="020F0502020204030204" pitchFamily="34" charset="0"/>
              </a:rPr>
              <a:t>901: Interpretable Artificial Intelligence (AI) Differentiates </a:t>
            </a:r>
            <a:r>
              <a:rPr lang="en-US" sz="1400" dirty="0" err="1">
                <a:effectLst/>
                <a:latin typeface="Calibri" panose="020F0502020204030204" pitchFamily="34" charset="0"/>
                <a:ea typeface="Calibri" panose="020F0502020204030204" pitchFamily="34" charset="0"/>
                <a:cs typeface="Calibri" panose="020F0502020204030204" pitchFamily="34" charset="0"/>
              </a:rPr>
              <a:t>Prefibrotic</a:t>
            </a:r>
            <a:r>
              <a:rPr lang="en-US" sz="1400" dirty="0">
                <a:effectLst/>
                <a:latin typeface="Calibri" panose="020F0502020204030204" pitchFamily="34" charset="0"/>
                <a:ea typeface="Calibri" panose="020F0502020204030204" pitchFamily="34" charset="0"/>
                <a:cs typeface="Calibri" panose="020F0502020204030204" pitchFamily="34" charset="0"/>
              </a:rPr>
              <a:t> Primary Myelofibrosis (</a:t>
            </a:r>
            <a:r>
              <a:rPr lang="en-US" sz="1400" dirty="0" err="1">
                <a:effectLst/>
                <a:latin typeface="Calibri" panose="020F0502020204030204" pitchFamily="34" charset="0"/>
                <a:ea typeface="Calibri" panose="020F0502020204030204" pitchFamily="34" charset="0"/>
                <a:cs typeface="Calibri" panose="020F0502020204030204" pitchFamily="34" charset="0"/>
              </a:rPr>
              <a:t>prePMF</a:t>
            </a:r>
            <a:r>
              <a:rPr lang="en-US" sz="1400" dirty="0">
                <a:effectLst/>
                <a:latin typeface="Calibri" panose="020F0502020204030204" pitchFamily="34" charset="0"/>
                <a:ea typeface="Calibri" panose="020F0502020204030204" pitchFamily="34" charset="0"/>
                <a:cs typeface="Calibri" panose="020F0502020204030204" pitchFamily="34" charset="0"/>
              </a:rPr>
              <a:t>) 	from Essential Thrombocythemia (ET): A Multi-Center Study of a New Clinical Decision Support Tool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600" b="1" dirty="0">
                <a:effectLst/>
                <a:latin typeface="Calibri" panose="020F0502020204030204" pitchFamily="34" charset="0"/>
                <a:ea typeface="Calibri" panose="020F0502020204030204" pitchFamily="34" charset="0"/>
              </a:rPr>
              <a:t>Oliver Shastri, MBBS MRCS</a:t>
            </a:r>
            <a:r>
              <a:rPr lang="en-US" sz="1600" b="1" dirty="0"/>
              <a:t>, </a:t>
            </a:r>
            <a:r>
              <a:rPr lang="en-US" sz="1600" b="1" dirty="0">
                <a:effectLst/>
                <a:latin typeface="Calibri" panose="020F0502020204030204" pitchFamily="34" charset="0"/>
                <a:ea typeface="Calibri" panose="020F0502020204030204" pitchFamily="34" charset="0"/>
              </a:rPr>
              <a:t>Pfizer UK Ltd</a:t>
            </a:r>
          </a:p>
          <a:p>
            <a:pPr marL="0" indent="0">
              <a:buNone/>
            </a:pPr>
            <a:r>
              <a:rPr lang="en-US" sz="1600" b="1" dirty="0"/>
              <a:t>	</a:t>
            </a:r>
            <a:r>
              <a:rPr lang="en-US" sz="1400" dirty="0"/>
              <a:t>1057: </a:t>
            </a:r>
            <a:r>
              <a:rPr lang="en-US" sz="1400" dirty="0">
                <a:effectLst/>
                <a:ea typeface="Calibri" panose="020F0502020204030204" pitchFamily="34" charset="0"/>
              </a:rPr>
              <a:t>Understanding the experiences of patients with sickle cell disease and their caregivers by social 	media listening in the UK</a:t>
            </a:r>
          </a:p>
          <a:p>
            <a:pPr marL="0" indent="0">
              <a:buNone/>
            </a:pPr>
            <a:r>
              <a:rPr lang="en-US" sz="1600" b="1" dirty="0"/>
              <a:t>Harinder Gill, MD, University of Hong Kong</a:t>
            </a:r>
          </a:p>
          <a:p>
            <a:pPr marL="0" indent="0">
              <a:buNone/>
            </a:pPr>
            <a:r>
              <a:rPr lang="en-US" sz="1400" b="1" dirty="0">
                <a:ea typeface="Geneva"/>
              </a:rPr>
              <a:t>	</a:t>
            </a:r>
            <a:r>
              <a:rPr lang="en-US" sz="1400" dirty="0">
                <a:ea typeface="Geneva"/>
              </a:rPr>
              <a:t>157: </a:t>
            </a:r>
            <a:r>
              <a:rPr lang="en-US" sz="1400" dirty="0">
                <a:effectLst/>
                <a:latin typeface="Calibri"/>
                <a:ea typeface="Calibri" panose="020F0502020204030204" pitchFamily="34" charset="0"/>
              </a:rPr>
              <a:t>An Entirely Oral Regimen of Oral-Arsenic Trioxide/All-Trans Retinoic Acid/Ascorbic Acid in Newly-	Diagnosed Acute Promyelocytic </a:t>
            </a:r>
            <a:r>
              <a:rPr lang="en-US" sz="1400" err="1">
                <a:effectLst/>
                <a:latin typeface="Calibri"/>
                <a:ea typeface="Calibri" panose="020F0502020204030204" pitchFamily="34" charset="0"/>
              </a:rPr>
              <a:t>Leukaemia</a:t>
            </a:r>
            <a:r>
              <a:rPr lang="en-US" sz="1400" dirty="0">
                <a:effectLst/>
                <a:latin typeface="Calibri"/>
                <a:ea typeface="Calibri" panose="020F0502020204030204" pitchFamily="34" charset="0"/>
              </a:rPr>
              <a:t> (APL): Updated Results of an Ongoing </a:t>
            </a:r>
            <a:r>
              <a:rPr lang="en-US" sz="1400" err="1">
                <a:effectLst/>
                <a:latin typeface="Calibri"/>
                <a:ea typeface="Calibri" panose="020F0502020204030204" pitchFamily="34" charset="0"/>
              </a:rPr>
              <a:t>Multicentre</a:t>
            </a:r>
            <a:r>
              <a:rPr lang="en-US" sz="1400" dirty="0">
                <a:effectLst/>
                <a:latin typeface="Calibri"/>
                <a:ea typeface="Calibri" panose="020F0502020204030204" pitchFamily="34" charset="0"/>
              </a:rPr>
              <a:t> Trial</a:t>
            </a:r>
            <a:r>
              <a:rPr lang="en-US" sz="1400" dirty="0">
                <a:ea typeface="Geneva"/>
              </a:rPr>
              <a:t> </a:t>
            </a:r>
            <a:endParaRPr lang="en-US" sz="1400" i="1" dirty="0"/>
          </a:p>
          <a:p>
            <a:pPr marL="0" indent="0">
              <a:buNone/>
            </a:pPr>
            <a:r>
              <a:rPr lang="en-US" sz="1600" b="1" dirty="0">
                <a:effectLst/>
                <a:latin typeface="Calibri" panose="020F0502020204030204" pitchFamily="34" charset="0"/>
                <a:ea typeface="Calibri" panose="020F0502020204030204" pitchFamily="34" charset="0"/>
                <a:cs typeface="Calibri" panose="020F0502020204030204" pitchFamily="34" charset="0"/>
              </a:rPr>
              <a:t>Fabian Müller, MD, of Bavarian Cancer Research Institute</a:t>
            </a:r>
          </a:p>
          <a:p>
            <a:pPr marL="0" indent="0">
              <a:buNone/>
            </a:pPr>
            <a:r>
              <a:rPr lang="en-US" sz="1400" dirty="0"/>
              <a:t>	220: </a:t>
            </a:r>
            <a:r>
              <a:rPr lang="en-US" sz="1400" dirty="0">
                <a:effectLst/>
                <a:ea typeface="Calibri" panose="020F0502020204030204" pitchFamily="34" charset="0"/>
              </a:rPr>
              <a:t>CD19-Targeted CAR-T Cells in Refractory Systemic Autoimmune Diseases: A Monocentric Experience 	from the First Fifteen Patients</a:t>
            </a:r>
            <a:r>
              <a:rPr lang="en-US" sz="1400" dirty="0"/>
              <a:t> </a:t>
            </a:r>
          </a:p>
          <a:p>
            <a:endParaRPr lang="en-US" sz="1600" dirty="0"/>
          </a:p>
          <a:p>
            <a:endParaRPr lang="en-US" sz="1600" dirty="0"/>
          </a:p>
          <a:p>
            <a:pPr marL="0" indent="0">
              <a:buNone/>
            </a:pPr>
            <a:endParaRPr lang="en-US" sz="1600" dirty="0"/>
          </a:p>
        </p:txBody>
      </p:sp>
      <p:sp>
        <p:nvSpPr>
          <p:cNvPr id="5" name="TextBox 4">
            <a:extLst>
              <a:ext uri="{FF2B5EF4-FFF2-40B4-BE49-F238E27FC236}">
                <a16:creationId xmlns:a16="http://schemas.microsoft.com/office/drawing/2014/main" id="{B876442B-509F-4C5D-A08B-F145A0B18A1D}"/>
              </a:ext>
            </a:extLst>
          </p:cNvPr>
          <p:cNvSpPr txBox="1"/>
          <p:nvPr/>
        </p:nvSpPr>
        <p:spPr>
          <a:xfrm>
            <a:off x="6300979" y="357443"/>
            <a:ext cx="4572000" cy="461665"/>
          </a:xfrm>
          <a:prstGeom prst="rect">
            <a:avLst/>
          </a:prstGeom>
          <a:noFill/>
        </p:spPr>
        <p:txBody>
          <a:bodyPr wrap="square" lIns="91440" tIns="45720" rIns="91440" bIns="45720" rtlCol="0" anchor="t">
            <a:spAutoFit/>
          </a:bodyPr>
          <a:lstStyle/>
          <a:p>
            <a:r>
              <a:rPr lang="en-US" sz="1200" b="1" dirty="0">
                <a:latin typeface="Arial"/>
                <a:ea typeface="Geneva"/>
              </a:rPr>
              <a:t>Contact ASH press staff at</a:t>
            </a:r>
          </a:p>
          <a:p>
            <a:r>
              <a:rPr lang="en-US" sz="1200" b="1" dirty="0">
                <a:latin typeface="Arial"/>
                <a:ea typeface="Geneva"/>
                <a:hlinkClick r:id="rId2"/>
              </a:rPr>
              <a:t>ashmedia@fleishman.com</a:t>
            </a:r>
            <a:r>
              <a:rPr lang="en-US" sz="1200" b="1" dirty="0">
                <a:latin typeface="Arial"/>
                <a:ea typeface="Geneva"/>
              </a:rPr>
              <a:t> </a:t>
            </a:r>
            <a:endParaRPr lang="en-US" sz="1200" dirty="0">
              <a:latin typeface="Arial"/>
              <a:ea typeface="Geneva"/>
            </a:endParaRPr>
          </a:p>
        </p:txBody>
      </p:sp>
      <p:sp>
        <p:nvSpPr>
          <p:cNvPr id="6" name="TextBox 5">
            <a:extLst>
              <a:ext uri="{FF2B5EF4-FFF2-40B4-BE49-F238E27FC236}">
                <a16:creationId xmlns:a16="http://schemas.microsoft.com/office/drawing/2014/main" id="{20628833-C262-9001-939E-A48B4A611864}"/>
              </a:ext>
            </a:extLst>
          </p:cNvPr>
          <p:cNvSpPr txBox="1"/>
          <p:nvPr/>
        </p:nvSpPr>
        <p:spPr>
          <a:xfrm>
            <a:off x="3715796" y="4786057"/>
            <a:ext cx="53428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C00000"/>
                </a:solidFill>
                <a:latin typeface="Arial"/>
                <a:ea typeface="Geneva"/>
              </a:rPr>
              <a:t>Embargoed until Saturday, Dec. 9, 2023, at 7:15 a.m. Pacific time</a:t>
            </a:r>
            <a:endParaRPr lang="en-US" sz="1400" dirty="0">
              <a:solidFill>
                <a:srgbClr val="C00000"/>
              </a:solidFill>
            </a:endParaRPr>
          </a:p>
        </p:txBody>
      </p:sp>
    </p:spTree>
    <p:extLst>
      <p:ext uri="{BB962C8B-B14F-4D97-AF65-F5344CB8AC3E}">
        <p14:creationId xmlns:p14="http://schemas.microsoft.com/office/powerpoint/2010/main" val="2883159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0B07-F5C7-49CF-86D1-C11D8CB31B18}"/>
              </a:ext>
            </a:extLst>
          </p:cNvPr>
          <p:cNvSpPr>
            <a:spLocks noGrp="1"/>
          </p:cNvSpPr>
          <p:nvPr>
            <p:ph type="title"/>
          </p:nvPr>
        </p:nvSpPr>
        <p:spPr>
          <a:xfrm>
            <a:off x="628650" y="786407"/>
            <a:ext cx="7886700" cy="74110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HK" b="1" dirty="0">
                <a:latin typeface="Corbel" panose="020B0503020204020204" pitchFamily="34" charset="0"/>
              </a:rPr>
              <a:t>Acute </a:t>
            </a:r>
            <a:r>
              <a:rPr lang="en-HK" b="1" dirty="0" err="1">
                <a:latin typeface="Corbel" panose="020B0503020204020204" pitchFamily="34" charset="0"/>
              </a:rPr>
              <a:t>promyelocytic</a:t>
            </a:r>
            <a:r>
              <a:rPr lang="en-HK" b="1" dirty="0">
                <a:latin typeface="Corbel" panose="020B0503020204020204" pitchFamily="34" charset="0"/>
              </a:rPr>
              <a:t> leukaemia</a:t>
            </a:r>
          </a:p>
        </p:txBody>
      </p:sp>
      <p:sp>
        <p:nvSpPr>
          <p:cNvPr id="3" name="Content Placeholder 2">
            <a:extLst>
              <a:ext uri="{FF2B5EF4-FFF2-40B4-BE49-F238E27FC236}">
                <a16:creationId xmlns:a16="http://schemas.microsoft.com/office/drawing/2014/main" id="{AB203A08-C6EA-43A1-AEF2-F20A69D6B34A}"/>
              </a:ext>
            </a:extLst>
          </p:cNvPr>
          <p:cNvSpPr>
            <a:spLocks noGrp="1"/>
          </p:cNvSpPr>
          <p:nvPr>
            <p:ph idx="1"/>
          </p:nvPr>
        </p:nvSpPr>
        <p:spPr>
          <a:xfrm>
            <a:off x="628650" y="1603997"/>
            <a:ext cx="7886700" cy="3263504"/>
          </a:xfrm>
        </p:spPr>
        <p:txBody>
          <a:bodyPr>
            <a:normAutofit fontScale="77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en-US" sz="2250" dirty="0">
                <a:latin typeface="Corbel" panose="020B0503020204020204" pitchFamily="34" charset="0"/>
              </a:rPr>
              <a:t>A distinct subtype of AML characterized by t(15;17)(q24;q12) / </a:t>
            </a:r>
            <a:r>
              <a:rPr lang="en-US" sz="2250" i="1" dirty="0">
                <a:latin typeface="Corbel" panose="020B0503020204020204" pitchFamily="34" charset="0"/>
              </a:rPr>
              <a:t>PML::RARA</a:t>
            </a:r>
          </a:p>
          <a:p>
            <a:pPr>
              <a:lnSpc>
                <a:spcPct val="120000"/>
              </a:lnSpc>
            </a:pPr>
            <a:r>
              <a:rPr lang="en-US" sz="2250" dirty="0">
                <a:latin typeface="Corbel" panose="020B0503020204020204" pitchFamily="34" charset="0"/>
              </a:rPr>
              <a:t>Remission in excess of 90% with ATRA + </a:t>
            </a:r>
            <a:r>
              <a:rPr lang="en-US" sz="2250" dirty="0" err="1">
                <a:latin typeface="Corbel" panose="020B0503020204020204" pitchFamily="34" charset="0"/>
              </a:rPr>
              <a:t>i.v.</a:t>
            </a:r>
            <a:r>
              <a:rPr lang="en-US" sz="2250" dirty="0">
                <a:latin typeface="Corbel" panose="020B0503020204020204" pitchFamily="34" charset="0"/>
              </a:rPr>
              <a:t> ATO+ chemotherapy or ATRA + chemo </a:t>
            </a:r>
          </a:p>
          <a:p>
            <a:pPr>
              <a:lnSpc>
                <a:spcPct val="120000"/>
              </a:lnSpc>
            </a:pPr>
            <a:r>
              <a:rPr lang="en-US" sz="2250" dirty="0">
                <a:latin typeface="Corbel" panose="020B0503020204020204" pitchFamily="34" charset="0"/>
              </a:rPr>
              <a:t>Relapse in 5-10% of patients (up to 20% with conventional ATRA/chemo)</a:t>
            </a:r>
          </a:p>
          <a:p>
            <a:pPr>
              <a:lnSpc>
                <a:spcPct val="120000"/>
              </a:lnSpc>
            </a:pPr>
            <a:r>
              <a:rPr lang="en-US" sz="2250" dirty="0">
                <a:latin typeface="Corbel" panose="020B0503020204020204" pitchFamily="34" charset="0"/>
              </a:rPr>
              <a:t>Long-term overall survival ~ 80-90%, worse in places without access to ATO</a:t>
            </a:r>
          </a:p>
          <a:p>
            <a:pPr lvl="0">
              <a:lnSpc>
                <a:spcPct val="120000"/>
              </a:lnSpc>
            </a:pPr>
            <a:r>
              <a:rPr lang="en-US" altLang="zh-HK" sz="2250" dirty="0">
                <a:solidFill>
                  <a:prstClr val="black"/>
                </a:solidFill>
                <a:latin typeface="Corbel" panose="020B0503020204020204" pitchFamily="34" charset="0"/>
              </a:rPr>
              <a:t>Early death is still a major problem and real-world outcomes are much worse than those in clinical trial/academic settings.</a:t>
            </a:r>
          </a:p>
          <a:p>
            <a:pPr lvl="0">
              <a:lnSpc>
                <a:spcPct val="120000"/>
              </a:lnSpc>
            </a:pPr>
            <a:r>
              <a:rPr lang="en-US" sz="2250" dirty="0">
                <a:solidFill>
                  <a:prstClr val="black"/>
                </a:solidFill>
                <a:latin typeface="Corbel" panose="020B0503020204020204" pitchFamily="34" charset="0"/>
              </a:rPr>
              <a:t>Access to IV ATO limited in resource-constrained countries</a:t>
            </a:r>
          </a:p>
          <a:p>
            <a:pPr lvl="0">
              <a:lnSpc>
                <a:spcPct val="120000"/>
              </a:lnSpc>
            </a:pPr>
            <a:r>
              <a:rPr lang="en-US" sz="2250" dirty="0">
                <a:solidFill>
                  <a:prstClr val="black"/>
                </a:solidFill>
                <a:latin typeface="Corbel" panose="020B0503020204020204" pitchFamily="34" charset="0"/>
              </a:rPr>
              <a:t>There is need to reduce chemotherapy to reduce short term and long-term toxicities</a:t>
            </a:r>
            <a:endParaRPr lang="en-US" sz="2250" dirty="0">
              <a:latin typeface="Corbel" panose="020B0503020204020204" pitchFamily="34" charset="0"/>
            </a:endParaRPr>
          </a:p>
          <a:p>
            <a:pPr>
              <a:lnSpc>
                <a:spcPct val="120000"/>
              </a:lnSpc>
            </a:pPr>
            <a:endParaRPr lang="en-HK" dirty="0"/>
          </a:p>
        </p:txBody>
      </p:sp>
      <p:pic>
        <p:nvPicPr>
          <p:cNvPr id="18" name="Picture 17">
            <a:extLst>
              <a:ext uri="{FF2B5EF4-FFF2-40B4-BE49-F238E27FC236}">
                <a16:creationId xmlns:a16="http://schemas.microsoft.com/office/drawing/2014/main" id="{94C3BE68-6419-42FC-AD38-A73A3EAEB16E}"/>
              </a:ext>
            </a:extLst>
          </p:cNvPr>
          <p:cNvPicPr>
            <a:picLocks noChangeAspect="1"/>
          </p:cNvPicPr>
          <p:nvPr/>
        </p:nvPicPr>
        <p:blipFill>
          <a:blip r:embed="rId2"/>
          <a:stretch>
            <a:fillRect/>
          </a:stretch>
        </p:blipFill>
        <p:spPr>
          <a:xfrm>
            <a:off x="2475239" y="44937"/>
            <a:ext cx="4573" cy="534971"/>
          </a:xfrm>
          <a:prstGeom prst="rect">
            <a:avLst/>
          </a:prstGeom>
        </p:spPr>
      </p:pic>
      <p:pic>
        <p:nvPicPr>
          <p:cNvPr id="19" name="Picture 18">
            <a:extLst>
              <a:ext uri="{FF2B5EF4-FFF2-40B4-BE49-F238E27FC236}">
                <a16:creationId xmlns:a16="http://schemas.microsoft.com/office/drawing/2014/main" id="{73A09C7E-1AD4-496E-8B6C-B06244622F77}"/>
              </a:ext>
            </a:extLst>
          </p:cNvPr>
          <p:cNvPicPr>
            <a:picLocks noChangeAspect="1"/>
          </p:cNvPicPr>
          <p:nvPr/>
        </p:nvPicPr>
        <p:blipFill>
          <a:blip r:embed="rId2"/>
          <a:stretch>
            <a:fillRect/>
          </a:stretch>
        </p:blipFill>
        <p:spPr>
          <a:xfrm>
            <a:off x="3382609" y="44937"/>
            <a:ext cx="4573" cy="534971"/>
          </a:xfrm>
          <a:prstGeom prst="rect">
            <a:avLst/>
          </a:prstGeom>
        </p:spPr>
      </p:pic>
      <p:pic>
        <p:nvPicPr>
          <p:cNvPr id="20" name="Picture 19">
            <a:extLst>
              <a:ext uri="{FF2B5EF4-FFF2-40B4-BE49-F238E27FC236}">
                <a16:creationId xmlns:a16="http://schemas.microsoft.com/office/drawing/2014/main" id="{A63CD472-4E53-44CF-87C9-1D70A04CF90D}"/>
              </a:ext>
            </a:extLst>
          </p:cNvPr>
          <p:cNvPicPr>
            <a:picLocks noChangeAspect="1"/>
          </p:cNvPicPr>
          <p:nvPr/>
        </p:nvPicPr>
        <p:blipFill>
          <a:blip r:embed="rId2"/>
          <a:stretch>
            <a:fillRect/>
          </a:stretch>
        </p:blipFill>
        <p:spPr>
          <a:xfrm>
            <a:off x="4253397" y="44937"/>
            <a:ext cx="4573" cy="534971"/>
          </a:xfrm>
          <a:prstGeom prst="rect">
            <a:avLst/>
          </a:prstGeom>
        </p:spPr>
      </p:pic>
      <p:pic>
        <p:nvPicPr>
          <p:cNvPr id="21" name="Picture 20">
            <a:extLst>
              <a:ext uri="{FF2B5EF4-FFF2-40B4-BE49-F238E27FC236}">
                <a16:creationId xmlns:a16="http://schemas.microsoft.com/office/drawing/2014/main" id="{2CA7298A-7A6C-4848-8DD5-4DA2D07F0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91" y="186028"/>
            <a:ext cx="2206487" cy="349154"/>
          </a:xfrm>
          <a:prstGeom prst="rect">
            <a:avLst/>
          </a:prstGeom>
        </p:spPr>
      </p:pic>
      <p:pic>
        <p:nvPicPr>
          <p:cNvPr id="22" name="Picture 21">
            <a:extLst>
              <a:ext uri="{FF2B5EF4-FFF2-40B4-BE49-F238E27FC236}">
                <a16:creationId xmlns:a16="http://schemas.microsoft.com/office/drawing/2014/main" id="{60A6C570-811D-402C-BF69-923272624007}"/>
              </a:ext>
            </a:extLst>
          </p:cNvPr>
          <p:cNvPicPr>
            <a:picLocks noChangeAspect="1"/>
          </p:cNvPicPr>
          <p:nvPr/>
        </p:nvPicPr>
        <p:blipFill>
          <a:blip r:embed="rId4"/>
          <a:stretch>
            <a:fillRect/>
          </a:stretch>
        </p:blipFill>
        <p:spPr>
          <a:xfrm>
            <a:off x="2555233" y="66282"/>
            <a:ext cx="790794" cy="504515"/>
          </a:xfrm>
          <a:prstGeom prst="rect">
            <a:avLst/>
          </a:prstGeom>
        </p:spPr>
      </p:pic>
      <p:pic>
        <p:nvPicPr>
          <p:cNvPr id="23" name="Picture 22">
            <a:extLst>
              <a:ext uri="{FF2B5EF4-FFF2-40B4-BE49-F238E27FC236}">
                <a16:creationId xmlns:a16="http://schemas.microsoft.com/office/drawing/2014/main" id="{97E1D97C-DDDD-4168-BECA-62AEE3C6FA70}"/>
              </a:ext>
            </a:extLst>
          </p:cNvPr>
          <p:cNvPicPr>
            <a:picLocks noChangeAspect="1"/>
          </p:cNvPicPr>
          <p:nvPr/>
        </p:nvPicPr>
        <p:blipFill>
          <a:blip r:embed="rId5"/>
          <a:stretch>
            <a:fillRect/>
          </a:stretch>
        </p:blipFill>
        <p:spPr>
          <a:xfrm>
            <a:off x="3459074" y="186029"/>
            <a:ext cx="722430" cy="231524"/>
          </a:xfrm>
          <a:prstGeom prst="rect">
            <a:avLst/>
          </a:prstGeom>
        </p:spPr>
      </p:pic>
      <p:sp>
        <p:nvSpPr>
          <p:cNvPr id="4" name="TextBox 3">
            <a:extLst>
              <a:ext uri="{FF2B5EF4-FFF2-40B4-BE49-F238E27FC236}">
                <a16:creationId xmlns:a16="http://schemas.microsoft.com/office/drawing/2014/main" id="{0B62F014-6253-DD71-5E18-854041F63594}"/>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1236312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0B07-F5C7-49CF-86D1-C11D8CB31B18}"/>
              </a:ext>
            </a:extLst>
          </p:cNvPr>
          <p:cNvSpPr>
            <a:spLocks noGrp="1"/>
          </p:cNvSpPr>
          <p:nvPr>
            <p:ph type="title"/>
          </p:nvPr>
        </p:nvSpPr>
        <p:spPr>
          <a:xfrm>
            <a:off x="628650" y="786407"/>
            <a:ext cx="7886700" cy="74110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HK" b="1" dirty="0">
                <a:latin typeface="Corbel" panose="020B0503020204020204" pitchFamily="34" charset="0"/>
              </a:rPr>
              <a:t>History of oral-ATO</a:t>
            </a:r>
          </a:p>
        </p:txBody>
      </p:sp>
      <p:pic>
        <p:nvPicPr>
          <p:cNvPr id="18" name="Picture 17">
            <a:extLst>
              <a:ext uri="{FF2B5EF4-FFF2-40B4-BE49-F238E27FC236}">
                <a16:creationId xmlns:a16="http://schemas.microsoft.com/office/drawing/2014/main" id="{94C3BE68-6419-42FC-AD38-A73A3EAEB16E}"/>
              </a:ext>
            </a:extLst>
          </p:cNvPr>
          <p:cNvPicPr>
            <a:picLocks noChangeAspect="1"/>
          </p:cNvPicPr>
          <p:nvPr/>
        </p:nvPicPr>
        <p:blipFill>
          <a:blip r:embed="rId2"/>
          <a:stretch>
            <a:fillRect/>
          </a:stretch>
        </p:blipFill>
        <p:spPr>
          <a:xfrm>
            <a:off x="2475239" y="44937"/>
            <a:ext cx="4573" cy="534971"/>
          </a:xfrm>
          <a:prstGeom prst="rect">
            <a:avLst/>
          </a:prstGeom>
        </p:spPr>
      </p:pic>
      <p:pic>
        <p:nvPicPr>
          <p:cNvPr id="19" name="Picture 18">
            <a:extLst>
              <a:ext uri="{FF2B5EF4-FFF2-40B4-BE49-F238E27FC236}">
                <a16:creationId xmlns:a16="http://schemas.microsoft.com/office/drawing/2014/main" id="{73A09C7E-1AD4-496E-8B6C-B06244622F77}"/>
              </a:ext>
            </a:extLst>
          </p:cNvPr>
          <p:cNvPicPr>
            <a:picLocks noChangeAspect="1"/>
          </p:cNvPicPr>
          <p:nvPr/>
        </p:nvPicPr>
        <p:blipFill>
          <a:blip r:embed="rId2"/>
          <a:stretch>
            <a:fillRect/>
          </a:stretch>
        </p:blipFill>
        <p:spPr>
          <a:xfrm>
            <a:off x="3382609" y="44937"/>
            <a:ext cx="4573" cy="534971"/>
          </a:xfrm>
          <a:prstGeom prst="rect">
            <a:avLst/>
          </a:prstGeom>
        </p:spPr>
      </p:pic>
      <p:pic>
        <p:nvPicPr>
          <p:cNvPr id="20" name="Picture 19">
            <a:extLst>
              <a:ext uri="{FF2B5EF4-FFF2-40B4-BE49-F238E27FC236}">
                <a16:creationId xmlns:a16="http://schemas.microsoft.com/office/drawing/2014/main" id="{A63CD472-4E53-44CF-87C9-1D70A04CF90D}"/>
              </a:ext>
            </a:extLst>
          </p:cNvPr>
          <p:cNvPicPr>
            <a:picLocks noChangeAspect="1"/>
          </p:cNvPicPr>
          <p:nvPr/>
        </p:nvPicPr>
        <p:blipFill>
          <a:blip r:embed="rId2"/>
          <a:stretch>
            <a:fillRect/>
          </a:stretch>
        </p:blipFill>
        <p:spPr>
          <a:xfrm>
            <a:off x="4253397" y="44937"/>
            <a:ext cx="4573" cy="534971"/>
          </a:xfrm>
          <a:prstGeom prst="rect">
            <a:avLst/>
          </a:prstGeom>
        </p:spPr>
      </p:pic>
      <p:pic>
        <p:nvPicPr>
          <p:cNvPr id="21" name="Picture 20">
            <a:extLst>
              <a:ext uri="{FF2B5EF4-FFF2-40B4-BE49-F238E27FC236}">
                <a16:creationId xmlns:a16="http://schemas.microsoft.com/office/drawing/2014/main" id="{2CA7298A-7A6C-4848-8DD5-4DA2D07F0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91" y="186028"/>
            <a:ext cx="2206487" cy="349154"/>
          </a:xfrm>
          <a:prstGeom prst="rect">
            <a:avLst/>
          </a:prstGeom>
        </p:spPr>
      </p:pic>
      <p:pic>
        <p:nvPicPr>
          <p:cNvPr id="22" name="Picture 21">
            <a:extLst>
              <a:ext uri="{FF2B5EF4-FFF2-40B4-BE49-F238E27FC236}">
                <a16:creationId xmlns:a16="http://schemas.microsoft.com/office/drawing/2014/main" id="{60A6C570-811D-402C-BF69-923272624007}"/>
              </a:ext>
            </a:extLst>
          </p:cNvPr>
          <p:cNvPicPr>
            <a:picLocks noChangeAspect="1"/>
          </p:cNvPicPr>
          <p:nvPr/>
        </p:nvPicPr>
        <p:blipFill>
          <a:blip r:embed="rId4"/>
          <a:stretch>
            <a:fillRect/>
          </a:stretch>
        </p:blipFill>
        <p:spPr>
          <a:xfrm>
            <a:off x="2555233" y="66282"/>
            <a:ext cx="790794" cy="504515"/>
          </a:xfrm>
          <a:prstGeom prst="rect">
            <a:avLst/>
          </a:prstGeom>
        </p:spPr>
      </p:pic>
      <p:pic>
        <p:nvPicPr>
          <p:cNvPr id="23" name="Picture 22">
            <a:extLst>
              <a:ext uri="{FF2B5EF4-FFF2-40B4-BE49-F238E27FC236}">
                <a16:creationId xmlns:a16="http://schemas.microsoft.com/office/drawing/2014/main" id="{97E1D97C-DDDD-4168-BECA-62AEE3C6FA70}"/>
              </a:ext>
            </a:extLst>
          </p:cNvPr>
          <p:cNvPicPr>
            <a:picLocks noChangeAspect="1"/>
          </p:cNvPicPr>
          <p:nvPr/>
        </p:nvPicPr>
        <p:blipFill>
          <a:blip r:embed="rId5"/>
          <a:stretch>
            <a:fillRect/>
          </a:stretch>
        </p:blipFill>
        <p:spPr>
          <a:xfrm>
            <a:off x="3489812" y="173757"/>
            <a:ext cx="722430" cy="231524"/>
          </a:xfrm>
          <a:prstGeom prst="rect">
            <a:avLst/>
          </a:prstGeom>
        </p:spPr>
      </p:pic>
      <p:pic>
        <p:nvPicPr>
          <p:cNvPr id="11"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t="26597" b="10774"/>
          <a:stretch/>
        </p:blipFill>
        <p:spPr>
          <a:xfrm>
            <a:off x="939405" y="1344662"/>
            <a:ext cx="7221131" cy="3009373"/>
          </a:xfrm>
        </p:spPr>
      </p:pic>
      <p:pic>
        <p:nvPicPr>
          <p:cNvPr id="12" name="Content Placeholder 3"/>
          <p:cNvPicPr>
            <a:picLocks noChangeAspect="1"/>
          </p:cNvPicPr>
          <p:nvPr/>
        </p:nvPicPr>
        <p:blipFill>
          <a:blip r:embed="rId7"/>
          <a:stretch>
            <a:fillRect/>
          </a:stretch>
        </p:blipFill>
        <p:spPr>
          <a:xfrm>
            <a:off x="1198202" y="3214701"/>
            <a:ext cx="1330692" cy="1374875"/>
          </a:xfrm>
          <a:prstGeom prst="rect">
            <a:avLst/>
          </a:prstGeom>
        </p:spPr>
      </p:pic>
      <p:pic>
        <p:nvPicPr>
          <p:cNvPr id="4" name="Picture 3"/>
          <p:cNvPicPr>
            <a:picLocks noChangeAspect="1"/>
          </p:cNvPicPr>
          <p:nvPr/>
        </p:nvPicPr>
        <p:blipFill>
          <a:blip r:embed="rId8"/>
          <a:stretch>
            <a:fillRect/>
          </a:stretch>
        </p:blipFill>
        <p:spPr>
          <a:xfrm>
            <a:off x="2652714" y="3285387"/>
            <a:ext cx="1786010" cy="1059848"/>
          </a:xfrm>
          <a:prstGeom prst="rect">
            <a:avLst/>
          </a:prstGeom>
        </p:spPr>
      </p:pic>
      <p:pic>
        <p:nvPicPr>
          <p:cNvPr id="5" name="Picture 4"/>
          <p:cNvPicPr>
            <a:picLocks noChangeAspect="1"/>
          </p:cNvPicPr>
          <p:nvPr/>
        </p:nvPicPr>
        <p:blipFill>
          <a:blip r:embed="rId9"/>
          <a:stretch>
            <a:fillRect/>
          </a:stretch>
        </p:blipFill>
        <p:spPr>
          <a:xfrm>
            <a:off x="5734312" y="2998878"/>
            <a:ext cx="478084" cy="731963"/>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6929" y="3746525"/>
            <a:ext cx="485900" cy="655329"/>
          </a:xfrm>
          <a:prstGeom prst="rect">
            <a:avLst/>
          </a:prstGeom>
        </p:spPr>
      </p:pic>
      <p:pic>
        <p:nvPicPr>
          <p:cNvPr id="17" name="Picture 16"/>
          <p:cNvPicPr>
            <a:picLocks noChangeAspect="1"/>
          </p:cNvPicPr>
          <p:nvPr/>
        </p:nvPicPr>
        <p:blipFill>
          <a:blip r:embed="rId11"/>
          <a:stretch>
            <a:fillRect/>
          </a:stretch>
        </p:blipFill>
        <p:spPr>
          <a:xfrm>
            <a:off x="8189872" y="1857605"/>
            <a:ext cx="804884" cy="1073178"/>
          </a:xfrm>
          <a:prstGeom prst="rect">
            <a:avLst/>
          </a:prstGeom>
        </p:spPr>
      </p:pic>
      <p:pic>
        <p:nvPicPr>
          <p:cNvPr id="3074" name="Picture 2" descr="Potassium Arsenite U. S. P. (Fowler's Solution), Solution No. 35, 1 Pint |  National Museum of American History"/>
          <p:cNvPicPr>
            <a:picLocks noChangeAspect="1" noChangeArrowheads="1"/>
          </p:cNvPicPr>
          <p:nvPr/>
        </p:nvPicPr>
        <p:blipFill rotWithShape="1">
          <a:blip r:embed="rId12">
            <a:extLst>
              <a:ext uri="{28A0092B-C50C-407E-A947-70E740481C1C}">
                <a14:useLocalDpi xmlns:a14="http://schemas.microsoft.com/office/drawing/2010/main" val="0"/>
              </a:ext>
            </a:extLst>
          </a:blip>
          <a:srcRect l="34732" t="27157" r="35635" b="21424"/>
          <a:stretch/>
        </p:blipFill>
        <p:spPr bwMode="auto">
          <a:xfrm>
            <a:off x="67031" y="1566322"/>
            <a:ext cx="589754" cy="13644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stretch>
            <a:fillRect/>
          </a:stretch>
        </p:blipFill>
        <p:spPr>
          <a:xfrm>
            <a:off x="63113" y="2969593"/>
            <a:ext cx="593672" cy="1384442"/>
          </a:xfrm>
          <a:prstGeom prst="rect">
            <a:avLst/>
          </a:prstGeom>
        </p:spPr>
      </p:pic>
      <p:sp>
        <p:nvSpPr>
          <p:cNvPr id="8" name="TextBox 7"/>
          <p:cNvSpPr txBox="1"/>
          <p:nvPr/>
        </p:nvSpPr>
        <p:spPr>
          <a:xfrm>
            <a:off x="2061" y="4610819"/>
            <a:ext cx="4517857" cy="4985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en-US" sz="750" dirty="0">
                <a:latin typeface="Corbel" panose="020B0503020204020204" pitchFamily="34" charset="0"/>
              </a:rPr>
              <a:t>In 1786, Thomas Fowler reported the effects of arsenic in the cure of agues, remittent fevers, and periodic headaches. Used extensively as a tonic in treating nutritional disturbances, neuralgia, rheumatism, arthritis, asthma, chorea, malaria, syphilis, tuberculosis, diabetes, skin disease, and every kind of blood disturbance. </a:t>
            </a:r>
          </a:p>
        </p:txBody>
      </p:sp>
      <p:pic>
        <p:nvPicPr>
          <p:cNvPr id="24" name="Content Placeholder 10"/>
          <p:cNvPicPr>
            <a:picLocks noChangeAspect="1"/>
          </p:cNvPicPr>
          <p:nvPr/>
        </p:nvPicPr>
        <p:blipFill rotWithShape="1">
          <a:blip r:embed="rId14"/>
          <a:srcRect l="2536" b="38518"/>
          <a:stretch/>
        </p:blipFill>
        <p:spPr>
          <a:xfrm>
            <a:off x="6942723" y="3467163"/>
            <a:ext cx="2290908" cy="1214052"/>
          </a:xfrm>
          <a:prstGeom prst="rect">
            <a:avLst/>
          </a:prstGeom>
        </p:spPr>
      </p:pic>
      <p:sp>
        <p:nvSpPr>
          <p:cNvPr id="25" name="TextBox 24"/>
          <p:cNvSpPr txBox="1"/>
          <p:nvPr/>
        </p:nvSpPr>
        <p:spPr>
          <a:xfrm>
            <a:off x="5626920" y="58737"/>
            <a:ext cx="3454613" cy="92333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b="1" dirty="0">
                <a:latin typeface="Corbel" panose="020B0503020204020204" pitchFamily="34" charset="0"/>
              </a:rPr>
              <a:t>Oral-AAA-based </a:t>
            </a:r>
            <a:r>
              <a:rPr lang="en-US" sz="900" b="1" dirty="0" err="1">
                <a:latin typeface="Corbel" panose="020B0503020204020204" pitchFamily="34" charset="0"/>
              </a:rPr>
              <a:t>reinduction</a:t>
            </a:r>
            <a:r>
              <a:rPr lang="en-US" sz="900" b="1" dirty="0">
                <a:latin typeface="Corbel" panose="020B0503020204020204" pitchFamily="34" charset="0"/>
              </a:rPr>
              <a:t> in APL obviates need for HSCT in CR2</a:t>
            </a:r>
          </a:p>
          <a:p>
            <a:r>
              <a:rPr lang="en-US" sz="900" dirty="0">
                <a:latin typeface="Corbel" panose="020B0503020204020204" pitchFamily="34" charset="0"/>
              </a:rPr>
              <a:t> Gill H et al. </a:t>
            </a:r>
            <a:r>
              <a:rPr lang="en-US" sz="900" i="1" dirty="0">
                <a:latin typeface="Corbel" panose="020B0503020204020204" pitchFamily="34" charset="0"/>
              </a:rPr>
              <a:t>Cancer</a:t>
            </a:r>
            <a:r>
              <a:rPr lang="en-US" sz="900" dirty="0">
                <a:latin typeface="Corbel" panose="020B0503020204020204" pitchFamily="34" charset="0"/>
              </a:rPr>
              <a:t> 2018; 124:2316-26.</a:t>
            </a:r>
          </a:p>
          <a:p>
            <a:r>
              <a:rPr lang="en-US" sz="900" dirty="0">
                <a:latin typeface="Corbel" panose="020B0503020204020204" pitchFamily="34" charset="0"/>
              </a:rPr>
              <a:t> Gill H et al. </a:t>
            </a:r>
            <a:r>
              <a:rPr lang="en-US" sz="900" i="1" dirty="0">
                <a:latin typeface="Corbel" panose="020B0503020204020204" pitchFamily="34" charset="0"/>
              </a:rPr>
              <a:t>Blood </a:t>
            </a:r>
            <a:r>
              <a:rPr lang="en-US" sz="900" dirty="0">
                <a:latin typeface="Corbel" panose="020B0503020204020204" pitchFamily="34" charset="0"/>
              </a:rPr>
              <a:t>2013; 122: 2678</a:t>
            </a:r>
          </a:p>
          <a:p>
            <a:r>
              <a:rPr lang="en-US" sz="900" b="1" dirty="0">
                <a:latin typeface="Corbel" panose="020B0503020204020204" pitchFamily="34" charset="0"/>
              </a:rPr>
              <a:t>Oral-AAA + chemo results in 100% 3-year OS and LFS</a:t>
            </a:r>
          </a:p>
          <a:p>
            <a:r>
              <a:rPr lang="en-US" sz="900" dirty="0">
                <a:latin typeface="Corbel" panose="020B0503020204020204" pitchFamily="34" charset="0"/>
              </a:rPr>
              <a:t> Gill H et al. Cancer 2019; 125: 3001-3012.</a:t>
            </a:r>
          </a:p>
          <a:p>
            <a:endParaRPr lang="en-US" sz="900" dirty="0">
              <a:latin typeface="Corbel" panose="020B0503020204020204" pitchFamily="34" charset="0"/>
            </a:endParaRPr>
          </a:p>
        </p:txBody>
      </p:sp>
      <p:sp>
        <p:nvSpPr>
          <p:cNvPr id="26" name="TextBox 25"/>
          <p:cNvSpPr txBox="1"/>
          <p:nvPr/>
        </p:nvSpPr>
        <p:spPr>
          <a:xfrm rot="10800000" flipV="1">
            <a:off x="6176545" y="4589576"/>
            <a:ext cx="2965394" cy="18466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00" dirty="0" err="1">
                <a:latin typeface="Corbel" panose="020B0503020204020204" pitchFamily="34" charset="0"/>
              </a:rPr>
              <a:t>Kumana</a:t>
            </a:r>
            <a:r>
              <a:rPr lang="en-US" sz="600" dirty="0">
                <a:latin typeface="Corbel" panose="020B0503020204020204" pitchFamily="34" charset="0"/>
              </a:rPr>
              <a:t> C et al. </a:t>
            </a:r>
            <a:r>
              <a:rPr lang="en-US" sz="600" i="1" dirty="0">
                <a:latin typeface="Corbel" panose="020B0503020204020204" pitchFamily="34" charset="0"/>
              </a:rPr>
              <a:t>European journal of clinical pharmacology</a:t>
            </a:r>
            <a:r>
              <a:rPr lang="en-US" sz="600" dirty="0">
                <a:latin typeface="Corbel" panose="020B0503020204020204" pitchFamily="34" charset="0"/>
              </a:rPr>
              <a:t>. 2002 Nov 1;58(8):521-6.</a:t>
            </a:r>
          </a:p>
        </p:txBody>
      </p:sp>
      <p:sp>
        <p:nvSpPr>
          <p:cNvPr id="7" name="TextBox 6">
            <a:extLst>
              <a:ext uri="{FF2B5EF4-FFF2-40B4-BE49-F238E27FC236}">
                <a16:creationId xmlns:a16="http://schemas.microsoft.com/office/drawing/2014/main" id="{91A6B0C0-036C-7FC2-81E0-49F4A1578417}"/>
              </a:ext>
            </a:extLst>
          </p:cNvPr>
          <p:cNvSpPr txBox="1"/>
          <p:nvPr/>
        </p:nvSpPr>
        <p:spPr>
          <a:xfrm>
            <a:off x="4665649" y="4847807"/>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1854919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0B07-F5C7-49CF-86D1-C11D8CB31B18}"/>
              </a:ext>
            </a:extLst>
          </p:cNvPr>
          <p:cNvSpPr>
            <a:spLocks noGrp="1"/>
          </p:cNvSpPr>
          <p:nvPr>
            <p:ph type="title"/>
          </p:nvPr>
        </p:nvSpPr>
        <p:spPr>
          <a:xfrm>
            <a:off x="628650" y="786407"/>
            <a:ext cx="7886700" cy="74110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HK" b="1" dirty="0">
                <a:latin typeface="Corbel" panose="020B0503020204020204" pitchFamily="34" charset="0"/>
              </a:rPr>
              <a:t>Objectives</a:t>
            </a:r>
          </a:p>
        </p:txBody>
      </p:sp>
      <p:sp>
        <p:nvSpPr>
          <p:cNvPr id="3" name="Content Placeholder 2">
            <a:extLst>
              <a:ext uri="{FF2B5EF4-FFF2-40B4-BE49-F238E27FC236}">
                <a16:creationId xmlns:a16="http://schemas.microsoft.com/office/drawing/2014/main" id="{AB203A08-C6EA-43A1-AEF2-F20A69D6B34A}"/>
              </a:ext>
            </a:extLst>
          </p:cNvPr>
          <p:cNvSpPr>
            <a:spLocks noGrp="1"/>
          </p:cNvSpPr>
          <p:nvPr>
            <p:ph idx="1"/>
          </p:nvPr>
        </p:nvSpPr>
        <p:spPr>
          <a:xfrm>
            <a:off x="628650" y="1603997"/>
            <a:ext cx="7886700" cy="3263504"/>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5763" indent="-385763">
              <a:buFont typeface="+mj-lt"/>
              <a:buAutoNum type="arabicPeriod"/>
            </a:pPr>
            <a:r>
              <a:rPr lang="en-US" dirty="0">
                <a:latin typeface="Corbel" panose="020B0503020204020204" pitchFamily="34" charset="0"/>
                <a:ea typeface="PMingLiU"/>
              </a:rPr>
              <a:t>To evaluate the efficacy and safety of an entirely oral AAA-induction in a risk-adapted strategy with no chemotherapy and minimal chemotherapy in low-risk and high-risk (presentation leucocyte ≤ 10 x 10</a:t>
            </a:r>
            <a:r>
              <a:rPr lang="en-US" baseline="30000" dirty="0">
                <a:latin typeface="Corbel" panose="020B0503020204020204" pitchFamily="34" charset="0"/>
                <a:ea typeface="PMingLiU"/>
              </a:rPr>
              <a:t>9</a:t>
            </a:r>
            <a:r>
              <a:rPr lang="en-US" dirty="0">
                <a:latin typeface="Corbel" panose="020B0503020204020204" pitchFamily="34" charset="0"/>
                <a:ea typeface="PMingLiU"/>
              </a:rPr>
              <a:t>/L and &gt; 10 x 10</a:t>
            </a:r>
            <a:r>
              <a:rPr lang="en-US" baseline="30000" dirty="0">
                <a:latin typeface="Corbel" panose="020B0503020204020204" pitchFamily="34" charset="0"/>
                <a:ea typeface="PMingLiU"/>
              </a:rPr>
              <a:t>9</a:t>
            </a:r>
            <a:r>
              <a:rPr lang="en-US" dirty="0">
                <a:latin typeface="Corbel" panose="020B0503020204020204" pitchFamily="34" charset="0"/>
                <a:ea typeface="PMingLiU"/>
              </a:rPr>
              <a:t>/L) cases</a:t>
            </a:r>
          </a:p>
          <a:p>
            <a:pPr marL="385763" indent="-385763">
              <a:lnSpc>
                <a:spcPct val="107000"/>
              </a:lnSpc>
              <a:spcAft>
                <a:spcPts val="600"/>
              </a:spcAft>
              <a:buFont typeface="+mj-lt"/>
              <a:buAutoNum type="arabicPeriod"/>
            </a:pPr>
            <a:r>
              <a:rPr lang="en-US" dirty="0">
                <a:latin typeface="Corbel" panose="020B0503020204020204" pitchFamily="34" charset="0"/>
                <a:ea typeface="PMingLiU"/>
                <a:cs typeface="Times New Roman" panose="02020603050405020304" pitchFamily="18" charset="0"/>
              </a:rPr>
              <a:t>To evaluate the molecular responses during treatment with oral-AAA-based induction/consolidation/maintenance.</a:t>
            </a:r>
            <a:endParaRPr lang="en-US" sz="1800" dirty="0">
              <a:latin typeface="Corbel" panose="020B0503020204020204" pitchFamily="34" charset="0"/>
              <a:ea typeface="PMingLiU"/>
              <a:cs typeface="Times New Roman" panose="02020603050405020304" pitchFamily="18" charset="0"/>
            </a:endParaRPr>
          </a:p>
          <a:p>
            <a:endParaRPr lang="en-HK" dirty="0">
              <a:latin typeface="Corbel" panose="020B0503020204020204" pitchFamily="34" charset="0"/>
            </a:endParaRPr>
          </a:p>
        </p:txBody>
      </p:sp>
      <p:pic>
        <p:nvPicPr>
          <p:cNvPr id="18" name="Picture 17">
            <a:extLst>
              <a:ext uri="{FF2B5EF4-FFF2-40B4-BE49-F238E27FC236}">
                <a16:creationId xmlns:a16="http://schemas.microsoft.com/office/drawing/2014/main" id="{94C3BE68-6419-42FC-AD38-A73A3EAEB16E}"/>
              </a:ext>
            </a:extLst>
          </p:cNvPr>
          <p:cNvPicPr>
            <a:picLocks noChangeAspect="1"/>
          </p:cNvPicPr>
          <p:nvPr/>
        </p:nvPicPr>
        <p:blipFill>
          <a:blip r:embed="rId2"/>
          <a:stretch>
            <a:fillRect/>
          </a:stretch>
        </p:blipFill>
        <p:spPr>
          <a:xfrm>
            <a:off x="2475239" y="44937"/>
            <a:ext cx="4573" cy="534971"/>
          </a:xfrm>
          <a:prstGeom prst="rect">
            <a:avLst/>
          </a:prstGeom>
        </p:spPr>
      </p:pic>
      <p:pic>
        <p:nvPicPr>
          <p:cNvPr id="19" name="Picture 18">
            <a:extLst>
              <a:ext uri="{FF2B5EF4-FFF2-40B4-BE49-F238E27FC236}">
                <a16:creationId xmlns:a16="http://schemas.microsoft.com/office/drawing/2014/main" id="{73A09C7E-1AD4-496E-8B6C-B06244622F77}"/>
              </a:ext>
            </a:extLst>
          </p:cNvPr>
          <p:cNvPicPr>
            <a:picLocks noChangeAspect="1"/>
          </p:cNvPicPr>
          <p:nvPr/>
        </p:nvPicPr>
        <p:blipFill>
          <a:blip r:embed="rId2"/>
          <a:stretch>
            <a:fillRect/>
          </a:stretch>
        </p:blipFill>
        <p:spPr>
          <a:xfrm>
            <a:off x="3382609" y="44937"/>
            <a:ext cx="4573" cy="534971"/>
          </a:xfrm>
          <a:prstGeom prst="rect">
            <a:avLst/>
          </a:prstGeom>
        </p:spPr>
      </p:pic>
      <p:pic>
        <p:nvPicPr>
          <p:cNvPr id="20" name="Picture 19">
            <a:extLst>
              <a:ext uri="{FF2B5EF4-FFF2-40B4-BE49-F238E27FC236}">
                <a16:creationId xmlns:a16="http://schemas.microsoft.com/office/drawing/2014/main" id="{A63CD472-4E53-44CF-87C9-1D70A04CF90D}"/>
              </a:ext>
            </a:extLst>
          </p:cNvPr>
          <p:cNvPicPr>
            <a:picLocks noChangeAspect="1"/>
          </p:cNvPicPr>
          <p:nvPr/>
        </p:nvPicPr>
        <p:blipFill>
          <a:blip r:embed="rId2"/>
          <a:stretch>
            <a:fillRect/>
          </a:stretch>
        </p:blipFill>
        <p:spPr>
          <a:xfrm>
            <a:off x="4253397" y="44937"/>
            <a:ext cx="4573" cy="534971"/>
          </a:xfrm>
          <a:prstGeom prst="rect">
            <a:avLst/>
          </a:prstGeom>
        </p:spPr>
      </p:pic>
      <p:pic>
        <p:nvPicPr>
          <p:cNvPr id="21" name="Picture 20">
            <a:extLst>
              <a:ext uri="{FF2B5EF4-FFF2-40B4-BE49-F238E27FC236}">
                <a16:creationId xmlns:a16="http://schemas.microsoft.com/office/drawing/2014/main" id="{2CA7298A-7A6C-4848-8DD5-4DA2D07F0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91" y="186028"/>
            <a:ext cx="2206487" cy="349154"/>
          </a:xfrm>
          <a:prstGeom prst="rect">
            <a:avLst/>
          </a:prstGeom>
        </p:spPr>
      </p:pic>
      <p:pic>
        <p:nvPicPr>
          <p:cNvPr id="22" name="Picture 21">
            <a:extLst>
              <a:ext uri="{FF2B5EF4-FFF2-40B4-BE49-F238E27FC236}">
                <a16:creationId xmlns:a16="http://schemas.microsoft.com/office/drawing/2014/main" id="{60A6C570-811D-402C-BF69-923272624007}"/>
              </a:ext>
            </a:extLst>
          </p:cNvPr>
          <p:cNvPicPr>
            <a:picLocks noChangeAspect="1"/>
          </p:cNvPicPr>
          <p:nvPr/>
        </p:nvPicPr>
        <p:blipFill>
          <a:blip r:embed="rId4"/>
          <a:stretch>
            <a:fillRect/>
          </a:stretch>
        </p:blipFill>
        <p:spPr>
          <a:xfrm>
            <a:off x="2555233" y="66282"/>
            <a:ext cx="790794" cy="504515"/>
          </a:xfrm>
          <a:prstGeom prst="rect">
            <a:avLst/>
          </a:prstGeom>
        </p:spPr>
      </p:pic>
      <p:pic>
        <p:nvPicPr>
          <p:cNvPr id="23" name="Picture 22">
            <a:extLst>
              <a:ext uri="{FF2B5EF4-FFF2-40B4-BE49-F238E27FC236}">
                <a16:creationId xmlns:a16="http://schemas.microsoft.com/office/drawing/2014/main" id="{97E1D97C-DDDD-4168-BECA-62AEE3C6FA70}"/>
              </a:ext>
            </a:extLst>
          </p:cNvPr>
          <p:cNvPicPr>
            <a:picLocks noChangeAspect="1"/>
          </p:cNvPicPr>
          <p:nvPr/>
        </p:nvPicPr>
        <p:blipFill>
          <a:blip r:embed="rId5"/>
          <a:stretch>
            <a:fillRect/>
          </a:stretch>
        </p:blipFill>
        <p:spPr>
          <a:xfrm>
            <a:off x="3459074" y="186029"/>
            <a:ext cx="722430" cy="231524"/>
          </a:xfrm>
          <a:prstGeom prst="rect">
            <a:avLst/>
          </a:prstGeom>
        </p:spPr>
      </p:pic>
      <p:sp>
        <p:nvSpPr>
          <p:cNvPr id="4" name="TextBox 3">
            <a:extLst>
              <a:ext uri="{FF2B5EF4-FFF2-40B4-BE49-F238E27FC236}">
                <a16:creationId xmlns:a16="http://schemas.microsoft.com/office/drawing/2014/main" id="{AEB9BAD0-AD75-F3D3-1A36-8C04BA24BDA0}"/>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3562413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0B07-F5C7-49CF-86D1-C11D8CB31B18}"/>
              </a:ext>
            </a:extLst>
          </p:cNvPr>
          <p:cNvSpPr>
            <a:spLocks noGrp="1"/>
          </p:cNvSpPr>
          <p:nvPr>
            <p:ph type="title"/>
          </p:nvPr>
        </p:nvSpPr>
        <p:spPr>
          <a:xfrm>
            <a:off x="628650" y="786407"/>
            <a:ext cx="7886700" cy="74110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HK" b="1" dirty="0">
                <a:latin typeface="Corbel" panose="020B0503020204020204" pitchFamily="34" charset="0"/>
              </a:rPr>
              <a:t>Results – baseline characteristics</a:t>
            </a:r>
          </a:p>
        </p:txBody>
      </p:sp>
      <p:sp>
        <p:nvSpPr>
          <p:cNvPr id="3" name="Content Placeholder 2">
            <a:extLst>
              <a:ext uri="{FF2B5EF4-FFF2-40B4-BE49-F238E27FC236}">
                <a16:creationId xmlns:a16="http://schemas.microsoft.com/office/drawing/2014/main" id="{AB203A08-C6EA-43A1-AEF2-F20A69D6B34A}"/>
              </a:ext>
            </a:extLst>
          </p:cNvPr>
          <p:cNvSpPr>
            <a:spLocks noGrp="1"/>
          </p:cNvSpPr>
          <p:nvPr>
            <p:ph idx="1"/>
          </p:nvPr>
        </p:nvSpPr>
        <p:spPr>
          <a:xfrm>
            <a:off x="628650" y="1603997"/>
            <a:ext cx="7886700" cy="3263504"/>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en-US" dirty="0">
                <a:latin typeface="Corbel" panose="020B0503020204020204" pitchFamily="34" charset="0"/>
              </a:rPr>
              <a:t>Between January 1, 2018 to September 30, 2023, 51 men and 74 women (Total, N=125) with a median age of 49 years (range: 3-91 years) patients were identified</a:t>
            </a:r>
          </a:p>
          <a:p>
            <a:pPr>
              <a:lnSpc>
                <a:spcPct val="120000"/>
              </a:lnSpc>
            </a:pPr>
            <a:r>
              <a:rPr lang="en-US" dirty="0">
                <a:latin typeface="Corbel" panose="020B0503020204020204" pitchFamily="34" charset="0"/>
              </a:rPr>
              <a:t>5 patients were &lt; 18 years-old</a:t>
            </a:r>
          </a:p>
          <a:p>
            <a:pPr>
              <a:lnSpc>
                <a:spcPct val="120000"/>
              </a:lnSpc>
            </a:pPr>
            <a:r>
              <a:rPr lang="en-US" dirty="0">
                <a:latin typeface="Corbel" panose="020B0503020204020204" pitchFamily="34" charset="0"/>
              </a:rPr>
              <a:t>93 patients (74.4%) and 32 patients (25.6%) belonging to the standard-risk and high-risk groups respectively. </a:t>
            </a:r>
          </a:p>
          <a:p>
            <a:pPr>
              <a:lnSpc>
                <a:spcPct val="120000"/>
              </a:lnSpc>
            </a:pPr>
            <a:r>
              <a:rPr lang="en-US" dirty="0">
                <a:latin typeface="Corbel" panose="020B0503020204020204" pitchFamily="34" charset="0"/>
              </a:rPr>
              <a:t>8 patients (6.4%) had early deaths (ICH, N=6; APL-DS, N=2) – Moribund at presentation and were treated off protocol with oral-AAA </a:t>
            </a:r>
          </a:p>
          <a:p>
            <a:pPr>
              <a:lnSpc>
                <a:spcPct val="120000"/>
              </a:lnSpc>
            </a:pPr>
            <a:r>
              <a:rPr lang="en-US" dirty="0">
                <a:latin typeface="Corbel" panose="020B0503020204020204" pitchFamily="34" charset="0"/>
              </a:rPr>
              <a:t>117 patients received oral-AAA-based induction on protocol (AAA alone, N=92, 78.6%; </a:t>
            </a:r>
            <a:r>
              <a:rPr lang="en-US" dirty="0" err="1">
                <a:latin typeface="Corbel" panose="020B0503020204020204" pitchFamily="34" charset="0"/>
              </a:rPr>
              <a:t>AAA+daunorubicin</a:t>
            </a:r>
            <a:r>
              <a:rPr lang="en-US" dirty="0">
                <a:latin typeface="Corbel" panose="020B0503020204020204" pitchFamily="34" charset="0"/>
              </a:rPr>
              <a:t>, N=25, 21.4%). </a:t>
            </a:r>
          </a:p>
        </p:txBody>
      </p:sp>
      <p:pic>
        <p:nvPicPr>
          <p:cNvPr id="18" name="Picture 17">
            <a:extLst>
              <a:ext uri="{FF2B5EF4-FFF2-40B4-BE49-F238E27FC236}">
                <a16:creationId xmlns:a16="http://schemas.microsoft.com/office/drawing/2014/main" id="{94C3BE68-6419-42FC-AD38-A73A3EAEB16E}"/>
              </a:ext>
            </a:extLst>
          </p:cNvPr>
          <p:cNvPicPr>
            <a:picLocks noChangeAspect="1"/>
          </p:cNvPicPr>
          <p:nvPr/>
        </p:nvPicPr>
        <p:blipFill>
          <a:blip r:embed="rId2"/>
          <a:stretch>
            <a:fillRect/>
          </a:stretch>
        </p:blipFill>
        <p:spPr>
          <a:xfrm>
            <a:off x="2475239" y="44937"/>
            <a:ext cx="4573" cy="534971"/>
          </a:xfrm>
          <a:prstGeom prst="rect">
            <a:avLst/>
          </a:prstGeom>
        </p:spPr>
      </p:pic>
      <p:pic>
        <p:nvPicPr>
          <p:cNvPr id="19" name="Picture 18">
            <a:extLst>
              <a:ext uri="{FF2B5EF4-FFF2-40B4-BE49-F238E27FC236}">
                <a16:creationId xmlns:a16="http://schemas.microsoft.com/office/drawing/2014/main" id="{73A09C7E-1AD4-496E-8B6C-B06244622F77}"/>
              </a:ext>
            </a:extLst>
          </p:cNvPr>
          <p:cNvPicPr>
            <a:picLocks noChangeAspect="1"/>
          </p:cNvPicPr>
          <p:nvPr/>
        </p:nvPicPr>
        <p:blipFill>
          <a:blip r:embed="rId2"/>
          <a:stretch>
            <a:fillRect/>
          </a:stretch>
        </p:blipFill>
        <p:spPr>
          <a:xfrm>
            <a:off x="3382609" y="44937"/>
            <a:ext cx="4573" cy="534971"/>
          </a:xfrm>
          <a:prstGeom prst="rect">
            <a:avLst/>
          </a:prstGeom>
        </p:spPr>
      </p:pic>
      <p:pic>
        <p:nvPicPr>
          <p:cNvPr id="20" name="Picture 19">
            <a:extLst>
              <a:ext uri="{FF2B5EF4-FFF2-40B4-BE49-F238E27FC236}">
                <a16:creationId xmlns:a16="http://schemas.microsoft.com/office/drawing/2014/main" id="{A63CD472-4E53-44CF-87C9-1D70A04CF90D}"/>
              </a:ext>
            </a:extLst>
          </p:cNvPr>
          <p:cNvPicPr>
            <a:picLocks noChangeAspect="1"/>
          </p:cNvPicPr>
          <p:nvPr/>
        </p:nvPicPr>
        <p:blipFill>
          <a:blip r:embed="rId2"/>
          <a:stretch>
            <a:fillRect/>
          </a:stretch>
        </p:blipFill>
        <p:spPr>
          <a:xfrm>
            <a:off x="4253397" y="44937"/>
            <a:ext cx="4573" cy="534971"/>
          </a:xfrm>
          <a:prstGeom prst="rect">
            <a:avLst/>
          </a:prstGeom>
        </p:spPr>
      </p:pic>
      <p:pic>
        <p:nvPicPr>
          <p:cNvPr id="21" name="Picture 20">
            <a:extLst>
              <a:ext uri="{FF2B5EF4-FFF2-40B4-BE49-F238E27FC236}">
                <a16:creationId xmlns:a16="http://schemas.microsoft.com/office/drawing/2014/main" id="{2CA7298A-7A6C-4848-8DD5-4DA2D07F0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91" y="186028"/>
            <a:ext cx="2206487" cy="349154"/>
          </a:xfrm>
          <a:prstGeom prst="rect">
            <a:avLst/>
          </a:prstGeom>
        </p:spPr>
      </p:pic>
      <p:pic>
        <p:nvPicPr>
          <p:cNvPr id="22" name="Picture 21">
            <a:extLst>
              <a:ext uri="{FF2B5EF4-FFF2-40B4-BE49-F238E27FC236}">
                <a16:creationId xmlns:a16="http://schemas.microsoft.com/office/drawing/2014/main" id="{60A6C570-811D-402C-BF69-923272624007}"/>
              </a:ext>
            </a:extLst>
          </p:cNvPr>
          <p:cNvPicPr>
            <a:picLocks noChangeAspect="1"/>
          </p:cNvPicPr>
          <p:nvPr/>
        </p:nvPicPr>
        <p:blipFill>
          <a:blip r:embed="rId4"/>
          <a:stretch>
            <a:fillRect/>
          </a:stretch>
        </p:blipFill>
        <p:spPr>
          <a:xfrm>
            <a:off x="2555233" y="66282"/>
            <a:ext cx="790794" cy="504515"/>
          </a:xfrm>
          <a:prstGeom prst="rect">
            <a:avLst/>
          </a:prstGeom>
        </p:spPr>
      </p:pic>
      <p:pic>
        <p:nvPicPr>
          <p:cNvPr id="23" name="Picture 22">
            <a:extLst>
              <a:ext uri="{FF2B5EF4-FFF2-40B4-BE49-F238E27FC236}">
                <a16:creationId xmlns:a16="http://schemas.microsoft.com/office/drawing/2014/main" id="{97E1D97C-DDDD-4168-BECA-62AEE3C6FA70}"/>
              </a:ext>
            </a:extLst>
          </p:cNvPr>
          <p:cNvPicPr>
            <a:picLocks noChangeAspect="1"/>
          </p:cNvPicPr>
          <p:nvPr/>
        </p:nvPicPr>
        <p:blipFill>
          <a:blip r:embed="rId5"/>
          <a:stretch>
            <a:fillRect/>
          </a:stretch>
        </p:blipFill>
        <p:spPr>
          <a:xfrm>
            <a:off x="3459074" y="186029"/>
            <a:ext cx="722430" cy="231524"/>
          </a:xfrm>
          <a:prstGeom prst="rect">
            <a:avLst/>
          </a:prstGeom>
        </p:spPr>
      </p:pic>
      <p:sp>
        <p:nvSpPr>
          <p:cNvPr id="4" name="TextBox 3">
            <a:extLst>
              <a:ext uri="{FF2B5EF4-FFF2-40B4-BE49-F238E27FC236}">
                <a16:creationId xmlns:a16="http://schemas.microsoft.com/office/drawing/2014/main" id="{848EFAAF-C58F-C247-C03F-380CBBF329E5}"/>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1168407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0B07-F5C7-49CF-86D1-C11D8CB31B18}"/>
              </a:ext>
            </a:extLst>
          </p:cNvPr>
          <p:cNvSpPr>
            <a:spLocks noGrp="1"/>
          </p:cNvSpPr>
          <p:nvPr>
            <p:ph type="title"/>
          </p:nvPr>
        </p:nvSpPr>
        <p:spPr>
          <a:xfrm>
            <a:off x="628650" y="786407"/>
            <a:ext cx="7886700" cy="74110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HK" b="1" dirty="0">
                <a:latin typeface="Corbel" panose="020B0503020204020204" pitchFamily="34" charset="0"/>
              </a:rPr>
              <a:t>Results – outcome</a:t>
            </a:r>
          </a:p>
        </p:txBody>
      </p:sp>
      <p:pic>
        <p:nvPicPr>
          <p:cNvPr id="4" name="Content Placeholder 3"/>
          <p:cNvPicPr>
            <a:picLocks noGrp="1" noChangeAspect="1"/>
          </p:cNvPicPr>
          <p:nvPr>
            <p:ph idx="1"/>
          </p:nvPr>
        </p:nvPicPr>
        <p:blipFill rotWithShape="1">
          <a:blip r:embed="rId2"/>
          <a:srcRect l="5121" t="7026" r="24970" b="7190"/>
          <a:stretch/>
        </p:blipFill>
        <p:spPr>
          <a:xfrm>
            <a:off x="315659" y="1557526"/>
            <a:ext cx="3865845" cy="2799567"/>
          </a:xfrm>
          <a:prstGeom prst="rect">
            <a:avLst/>
          </a:prstGeom>
        </p:spPr>
      </p:pic>
      <p:pic>
        <p:nvPicPr>
          <p:cNvPr id="18" name="Picture 17">
            <a:extLst>
              <a:ext uri="{FF2B5EF4-FFF2-40B4-BE49-F238E27FC236}">
                <a16:creationId xmlns:a16="http://schemas.microsoft.com/office/drawing/2014/main" id="{94C3BE68-6419-42FC-AD38-A73A3EAEB16E}"/>
              </a:ext>
            </a:extLst>
          </p:cNvPr>
          <p:cNvPicPr>
            <a:picLocks noChangeAspect="1"/>
          </p:cNvPicPr>
          <p:nvPr/>
        </p:nvPicPr>
        <p:blipFill>
          <a:blip r:embed="rId3"/>
          <a:stretch>
            <a:fillRect/>
          </a:stretch>
        </p:blipFill>
        <p:spPr>
          <a:xfrm>
            <a:off x="2475239" y="44937"/>
            <a:ext cx="4573" cy="534971"/>
          </a:xfrm>
          <a:prstGeom prst="rect">
            <a:avLst/>
          </a:prstGeom>
        </p:spPr>
      </p:pic>
      <p:pic>
        <p:nvPicPr>
          <p:cNvPr id="19" name="Picture 18">
            <a:extLst>
              <a:ext uri="{FF2B5EF4-FFF2-40B4-BE49-F238E27FC236}">
                <a16:creationId xmlns:a16="http://schemas.microsoft.com/office/drawing/2014/main" id="{73A09C7E-1AD4-496E-8B6C-B06244622F77}"/>
              </a:ext>
            </a:extLst>
          </p:cNvPr>
          <p:cNvPicPr>
            <a:picLocks noChangeAspect="1"/>
          </p:cNvPicPr>
          <p:nvPr/>
        </p:nvPicPr>
        <p:blipFill>
          <a:blip r:embed="rId3"/>
          <a:stretch>
            <a:fillRect/>
          </a:stretch>
        </p:blipFill>
        <p:spPr>
          <a:xfrm>
            <a:off x="3382609" y="44937"/>
            <a:ext cx="4573" cy="534971"/>
          </a:xfrm>
          <a:prstGeom prst="rect">
            <a:avLst/>
          </a:prstGeom>
        </p:spPr>
      </p:pic>
      <p:pic>
        <p:nvPicPr>
          <p:cNvPr id="20" name="Picture 19">
            <a:extLst>
              <a:ext uri="{FF2B5EF4-FFF2-40B4-BE49-F238E27FC236}">
                <a16:creationId xmlns:a16="http://schemas.microsoft.com/office/drawing/2014/main" id="{A63CD472-4E53-44CF-87C9-1D70A04CF90D}"/>
              </a:ext>
            </a:extLst>
          </p:cNvPr>
          <p:cNvPicPr>
            <a:picLocks noChangeAspect="1"/>
          </p:cNvPicPr>
          <p:nvPr/>
        </p:nvPicPr>
        <p:blipFill>
          <a:blip r:embed="rId3"/>
          <a:stretch>
            <a:fillRect/>
          </a:stretch>
        </p:blipFill>
        <p:spPr>
          <a:xfrm>
            <a:off x="4253397" y="44937"/>
            <a:ext cx="4573" cy="534971"/>
          </a:xfrm>
          <a:prstGeom prst="rect">
            <a:avLst/>
          </a:prstGeom>
        </p:spPr>
      </p:pic>
      <p:pic>
        <p:nvPicPr>
          <p:cNvPr id="21" name="Picture 20">
            <a:extLst>
              <a:ext uri="{FF2B5EF4-FFF2-40B4-BE49-F238E27FC236}">
                <a16:creationId xmlns:a16="http://schemas.microsoft.com/office/drawing/2014/main" id="{2CA7298A-7A6C-4848-8DD5-4DA2D07F09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791" y="186028"/>
            <a:ext cx="2206487" cy="349154"/>
          </a:xfrm>
          <a:prstGeom prst="rect">
            <a:avLst/>
          </a:prstGeom>
        </p:spPr>
      </p:pic>
      <p:pic>
        <p:nvPicPr>
          <p:cNvPr id="22" name="Picture 21">
            <a:extLst>
              <a:ext uri="{FF2B5EF4-FFF2-40B4-BE49-F238E27FC236}">
                <a16:creationId xmlns:a16="http://schemas.microsoft.com/office/drawing/2014/main" id="{60A6C570-811D-402C-BF69-923272624007}"/>
              </a:ext>
            </a:extLst>
          </p:cNvPr>
          <p:cNvPicPr>
            <a:picLocks noChangeAspect="1"/>
          </p:cNvPicPr>
          <p:nvPr/>
        </p:nvPicPr>
        <p:blipFill>
          <a:blip r:embed="rId5"/>
          <a:stretch>
            <a:fillRect/>
          </a:stretch>
        </p:blipFill>
        <p:spPr>
          <a:xfrm>
            <a:off x="2555233" y="66282"/>
            <a:ext cx="790794" cy="504515"/>
          </a:xfrm>
          <a:prstGeom prst="rect">
            <a:avLst/>
          </a:prstGeom>
        </p:spPr>
      </p:pic>
      <p:pic>
        <p:nvPicPr>
          <p:cNvPr id="23" name="Picture 22">
            <a:extLst>
              <a:ext uri="{FF2B5EF4-FFF2-40B4-BE49-F238E27FC236}">
                <a16:creationId xmlns:a16="http://schemas.microsoft.com/office/drawing/2014/main" id="{97E1D97C-DDDD-4168-BECA-62AEE3C6FA70}"/>
              </a:ext>
            </a:extLst>
          </p:cNvPr>
          <p:cNvPicPr>
            <a:picLocks noChangeAspect="1"/>
          </p:cNvPicPr>
          <p:nvPr/>
        </p:nvPicPr>
        <p:blipFill>
          <a:blip r:embed="rId6"/>
          <a:stretch>
            <a:fillRect/>
          </a:stretch>
        </p:blipFill>
        <p:spPr>
          <a:xfrm>
            <a:off x="3459074" y="186029"/>
            <a:ext cx="722430" cy="231524"/>
          </a:xfrm>
          <a:prstGeom prst="rect">
            <a:avLst/>
          </a:prstGeom>
        </p:spPr>
      </p:pic>
      <p:sp>
        <p:nvSpPr>
          <p:cNvPr id="5" name="TextBox 4"/>
          <p:cNvSpPr txBox="1"/>
          <p:nvPr/>
        </p:nvSpPr>
        <p:spPr>
          <a:xfrm>
            <a:off x="1359455" y="4593283"/>
            <a:ext cx="2231567"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b="1" dirty="0">
                <a:latin typeface="Arial" panose="020B0604020202020204" pitchFamily="34" charset="0"/>
                <a:cs typeface="Arial" panose="020B0604020202020204" pitchFamily="34" charset="0"/>
              </a:rPr>
              <a:t>Overall survival (months)</a:t>
            </a:r>
          </a:p>
        </p:txBody>
      </p:sp>
      <p:sp>
        <p:nvSpPr>
          <p:cNvPr id="6" name="TextBox 5"/>
          <p:cNvSpPr txBox="1"/>
          <p:nvPr/>
        </p:nvSpPr>
        <p:spPr>
          <a:xfrm rot="16200000">
            <a:off x="-708274" y="2833205"/>
            <a:ext cx="1770867"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b="1" dirty="0">
                <a:latin typeface="Arial" panose="020B0604020202020204" pitchFamily="34" charset="0"/>
                <a:cs typeface="Arial" panose="020B0604020202020204" pitchFamily="34" charset="0"/>
              </a:rPr>
              <a:t>Cumulative survival</a:t>
            </a:r>
          </a:p>
        </p:txBody>
      </p:sp>
      <p:sp>
        <p:nvSpPr>
          <p:cNvPr id="7" name="TextBox 6"/>
          <p:cNvSpPr txBox="1"/>
          <p:nvPr/>
        </p:nvSpPr>
        <p:spPr>
          <a:xfrm>
            <a:off x="53055" y="4383673"/>
            <a:ext cx="4344966" cy="21929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25" dirty="0">
                <a:latin typeface="Arial" panose="020B0604020202020204" pitchFamily="34" charset="0"/>
                <a:cs typeface="Arial" panose="020B0604020202020204" pitchFamily="34" charset="0"/>
              </a:rPr>
              <a:t>No. at risk      117              93               77               62              47               30               16</a:t>
            </a:r>
          </a:p>
        </p:txBody>
      </p:sp>
      <p:pic>
        <p:nvPicPr>
          <p:cNvPr id="8" name="Picture 7"/>
          <p:cNvPicPr>
            <a:picLocks noChangeAspect="1"/>
          </p:cNvPicPr>
          <p:nvPr/>
        </p:nvPicPr>
        <p:blipFill rotWithShape="1">
          <a:blip r:embed="rId7"/>
          <a:srcRect l="4933" t="6621" r="24924" b="8056"/>
          <a:stretch/>
        </p:blipFill>
        <p:spPr>
          <a:xfrm>
            <a:off x="4687749" y="1429590"/>
            <a:ext cx="4114939" cy="2954083"/>
          </a:xfrm>
          <a:prstGeom prst="rect">
            <a:avLst/>
          </a:prstGeom>
        </p:spPr>
      </p:pic>
      <p:sp>
        <p:nvSpPr>
          <p:cNvPr id="15" name="TextBox 14"/>
          <p:cNvSpPr txBox="1"/>
          <p:nvPr/>
        </p:nvSpPr>
        <p:spPr>
          <a:xfrm>
            <a:off x="5695811" y="4593284"/>
            <a:ext cx="2819539"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b="1" dirty="0">
                <a:latin typeface="Arial" panose="020B0604020202020204" pitchFamily="34" charset="0"/>
                <a:cs typeface="Arial" panose="020B0604020202020204" pitchFamily="34" charset="0"/>
              </a:rPr>
              <a:t>Relapse-free survival (months)</a:t>
            </a:r>
          </a:p>
        </p:txBody>
      </p:sp>
      <p:sp>
        <p:nvSpPr>
          <p:cNvPr id="16" name="TextBox 15"/>
          <p:cNvSpPr txBox="1"/>
          <p:nvPr/>
        </p:nvSpPr>
        <p:spPr>
          <a:xfrm rot="16200000">
            <a:off x="3636692" y="2606451"/>
            <a:ext cx="1770867"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b="1" dirty="0">
                <a:latin typeface="Arial" panose="020B0604020202020204" pitchFamily="34" charset="0"/>
                <a:cs typeface="Arial" panose="020B0604020202020204" pitchFamily="34" charset="0"/>
              </a:rPr>
              <a:t>Cumulative survival</a:t>
            </a:r>
          </a:p>
        </p:txBody>
      </p:sp>
      <p:sp>
        <p:nvSpPr>
          <p:cNvPr id="17" name="TextBox 16"/>
          <p:cNvSpPr txBox="1"/>
          <p:nvPr/>
        </p:nvSpPr>
        <p:spPr>
          <a:xfrm>
            <a:off x="4384625" y="4358883"/>
            <a:ext cx="4344966" cy="21929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25" dirty="0">
                <a:latin typeface="Arial" panose="020B0604020202020204" pitchFamily="34" charset="0"/>
                <a:cs typeface="Arial" panose="020B0604020202020204" pitchFamily="34" charset="0"/>
              </a:rPr>
              <a:t>No. at risk      117               88               77                62                45                27              14</a:t>
            </a:r>
          </a:p>
        </p:txBody>
      </p:sp>
      <p:sp>
        <p:nvSpPr>
          <p:cNvPr id="24" name="TextBox 23"/>
          <p:cNvSpPr txBox="1"/>
          <p:nvPr/>
        </p:nvSpPr>
        <p:spPr>
          <a:xfrm>
            <a:off x="1621061" y="2278136"/>
            <a:ext cx="1600200"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b="1" dirty="0">
                <a:latin typeface="Corbel" panose="020B0503020204020204" pitchFamily="34" charset="0"/>
              </a:rPr>
              <a:t>3-years OS – 97%</a:t>
            </a:r>
          </a:p>
        </p:txBody>
      </p:sp>
      <p:sp>
        <p:nvSpPr>
          <p:cNvPr id="25" name="TextBox 24"/>
          <p:cNvSpPr txBox="1"/>
          <p:nvPr/>
        </p:nvSpPr>
        <p:spPr>
          <a:xfrm>
            <a:off x="5824049" y="2278136"/>
            <a:ext cx="1600200"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b="1" dirty="0">
                <a:latin typeface="Corbel" panose="020B0503020204020204" pitchFamily="34" charset="0"/>
              </a:rPr>
              <a:t>3-years RFS – 97%</a:t>
            </a:r>
          </a:p>
        </p:txBody>
      </p:sp>
      <p:sp>
        <p:nvSpPr>
          <p:cNvPr id="10" name="TextBox 9"/>
          <p:cNvSpPr txBox="1"/>
          <p:nvPr/>
        </p:nvSpPr>
        <p:spPr>
          <a:xfrm>
            <a:off x="6508055" y="197785"/>
            <a:ext cx="2538566" cy="133882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8588" indent="-128588">
              <a:buFont typeface="Wingdings" panose="05000000000000000000" pitchFamily="2" charset="2"/>
              <a:buChar char="Ø"/>
            </a:pPr>
            <a:r>
              <a:rPr lang="en-US" sz="900" b="1" dirty="0">
                <a:latin typeface="Corbel" panose="020B0503020204020204" pitchFamily="34" charset="0"/>
              </a:rPr>
              <a:t>All patients on oral-AAA protocol achieved CR</a:t>
            </a:r>
          </a:p>
          <a:p>
            <a:pPr marL="128588" indent="-128588">
              <a:buFont typeface="Wingdings" panose="05000000000000000000" pitchFamily="2" charset="2"/>
              <a:buChar char="Ø"/>
            </a:pPr>
            <a:r>
              <a:rPr lang="en-US" sz="900" b="1" dirty="0">
                <a:latin typeface="Corbel" panose="020B0503020204020204" pitchFamily="34" charset="0"/>
              </a:rPr>
              <a:t>The median duration of follow-up was 31 months </a:t>
            </a:r>
          </a:p>
          <a:p>
            <a:pPr marL="128588" indent="-128588">
              <a:buFont typeface="Wingdings" panose="05000000000000000000" pitchFamily="2" charset="2"/>
              <a:buChar char="Ø"/>
            </a:pPr>
            <a:r>
              <a:rPr lang="en-US" sz="900" b="1" dirty="0">
                <a:latin typeface="Corbel" panose="020B0503020204020204" pitchFamily="34" charset="0"/>
              </a:rPr>
              <a:t>63 patients completed 2 years of AAA maintenance at data censoring.</a:t>
            </a:r>
          </a:p>
          <a:p>
            <a:pPr marL="128588" indent="-128588">
              <a:buFont typeface="Wingdings" panose="05000000000000000000" pitchFamily="2" charset="2"/>
              <a:buChar char="Ø"/>
            </a:pPr>
            <a:r>
              <a:rPr lang="en-US" sz="900" b="1" dirty="0">
                <a:latin typeface="Corbel" panose="020B0503020204020204" pitchFamily="34" charset="0"/>
              </a:rPr>
              <a:t>1 relapse and resultant death from refractory APL</a:t>
            </a:r>
          </a:p>
          <a:p>
            <a:pPr marL="128588" indent="-128588">
              <a:buFont typeface="Wingdings" panose="05000000000000000000" pitchFamily="2" charset="2"/>
              <a:buChar char="Ø"/>
            </a:pPr>
            <a:r>
              <a:rPr lang="en-US" sz="900" b="1" dirty="0">
                <a:latin typeface="Corbel" panose="020B0503020204020204" pitchFamily="34" charset="0"/>
              </a:rPr>
              <a:t>1 death in CR1 due to unrelated cause</a:t>
            </a:r>
          </a:p>
        </p:txBody>
      </p:sp>
      <p:sp>
        <p:nvSpPr>
          <p:cNvPr id="3" name="TextBox 2">
            <a:extLst>
              <a:ext uri="{FF2B5EF4-FFF2-40B4-BE49-F238E27FC236}">
                <a16:creationId xmlns:a16="http://schemas.microsoft.com/office/drawing/2014/main" id="{F2514A85-F513-56D3-61FC-C2B253333393}"/>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1733010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C3BE68-6419-42FC-AD38-A73A3EAEB16E}"/>
              </a:ext>
            </a:extLst>
          </p:cNvPr>
          <p:cNvPicPr>
            <a:picLocks noChangeAspect="1"/>
          </p:cNvPicPr>
          <p:nvPr/>
        </p:nvPicPr>
        <p:blipFill>
          <a:blip r:embed="rId2"/>
          <a:stretch>
            <a:fillRect/>
          </a:stretch>
        </p:blipFill>
        <p:spPr>
          <a:xfrm>
            <a:off x="2475239" y="44937"/>
            <a:ext cx="4573" cy="534971"/>
          </a:xfrm>
          <a:prstGeom prst="rect">
            <a:avLst/>
          </a:prstGeom>
        </p:spPr>
      </p:pic>
      <p:pic>
        <p:nvPicPr>
          <p:cNvPr id="19" name="Picture 18">
            <a:extLst>
              <a:ext uri="{FF2B5EF4-FFF2-40B4-BE49-F238E27FC236}">
                <a16:creationId xmlns:a16="http://schemas.microsoft.com/office/drawing/2014/main" id="{73A09C7E-1AD4-496E-8B6C-B06244622F77}"/>
              </a:ext>
            </a:extLst>
          </p:cNvPr>
          <p:cNvPicPr>
            <a:picLocks noChangeAspect="1"/>
          </p:cNvPicPr>
          <p:nvPr/>
        </p:nvPicPr>
        <p:blipFill>
          <a:blip r:embed="rId2"/>
          <a:stretch>
            <a:fillRect/>
          </a:stretch>
        </p:blipFill>
        <p:spPr>
          <a:xfrm>
            <a:off x="3382609" y="44937"/>
            <a:ext cx="4573" cy="534971"/>
          </a:xfrm>
          <a:prstGeom prst="rect">
            <a:avLst/>
          </a:prstGeom>
        </p:spPr>
      </p:pic>
      <p:pic>
        <p:nvPicPr>
          <p:cNvPr id="20" name="Picture 19">
            <a:extLst>
              <a:ext uri="{FF2B5EF4-FFF2-40B4-BE49-F238E27FC236}">
                <a16:creationId xmlns:a16="http://schemas.microsoft.com/office/drawing/2014/main" id="{A63CD472-4E53-44CF-87C9-1D70A04CF90D}"/>
              </a:ext>
            </a:extLst>
          </p:cNvPr>
          <p:cNvPicPr>
            <a:picLocks noChangeAspect="1"/>
          </p:cNvPicPr>
          <p:nvPr/>
        </p:nvPicPr>
        <p:blipFill>
          <a:blip r:embed="rId2"/>
          <a:stretch>
            <a:fillRect/>
          </a:stretch>
        </p:blipFill>
        <p:spPr>
          <a:xfrm>
            <a:off x="4253397" y="44937"/>
            <a:ext cx="4573" cy="534971"/>
          </a:xfrm>
          <a:prstGeom prst="rect">
            <a:avLst/>
          </a:prstGeom>
        </p:spPr>
      </p:pic>
      <p:pic>
        <p:nvPicPr>
          <p:cNvPr id="21" name="Picture 20">
            <a:extLst>
              <a:ext uri="{FF2B5EF4-FFF2-40B4-BE49-F238E27FC236}">
                <a16:creationId xmlns:a16="http://schemas.microsoft.com/office/drawing/2014/main" id="{2CA7298A-7A6C-4848-8DD5-4DA2D07F0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91" y="186028"/>
            <a:ext cx="2206487" cy="349154"/>
          </a:xfrm>
          <a:prstGeom prst="rect">
            <a:avLst/>
          </a:prstGeom>
        </p:spPr>
      </p:pic>
      <p:pic>
        <p:nvPicPr>
          <p:cNvPr id="22" name="Picture 21">
            <a:extLst>
              <a:ext uri="{FF2B5EF4-FFF2-40B4-BE49-F238E27FC236}">
                <a16:creationId xmlns:a16="http://schemas.microsoft.com/office/drawing/2014/main" id="{60A6C570-811D-402C-BF69-923272624007}"/>
              </a:ext>
            </a:extLst>
          </p:cNvPr>
          <p:cNvPicPr>
            <a:picLocks noChangeAspect="1"/>
          </p:cNvPicPr>
          <p:nvPr/>
        </p:nvPicPr>
        <p:blipFill>
          <a:blip r:embed="rId4"/>
          <a:stretch>
            <a:fillRect/>
          </a:stretch>
        </p:blipFill>
        <p:spPr>
          <a:xfrm>
            <a:off x="2555233" y="66282"/>
            <a:ext cx="790794" cy="504515"/>
          </a:xfrm>
          <a:prstGeom prst="rect">
            <a:avLst/>
          </a:prstGeom>
        </p:spPr>
      </p:pic>
      <p:pic>
        <p:nvPicPr>
          <p:cNvPr id="23" name="Picture 22">
            <a:extLst>
              <a:ext uri="{FF2B5EF4-FFF2-40B4-BE49-F238E27FC236}">
                <a16:creationId xmlns:a16="http://schemas.microsoft.com/office/drawing/2014/main" id="{97E1D97C-DDDD-4168-BECA-62AEE3C6FA70}"/>
              </a:ext>
            </a:extLst>
          </p:cNvPr>
          <p:cNvPicPr>
            <a:picLocks noChangeAspect="1"/>
          </p:cNvPicPr>
          <p:nvPr/>
        </p:nvPicPr>
        <p:blipFill>
          <a:blip r:embed="rId5"/>
          <a:stretch>
            <a:fillRect/>
          </a:stretch>
        </p:blipFill>
        <p:spPr>
          <a:xfrm>
            <a:off x="3459074" y="154924"/>
            <a:ext cx="722430" cy="231524"/>
          </a:xfrm>
          <a:prstGeom prst="rect">
            <a:avLst/>
          </a:prstGeom>
        </p:spPr>
      </p:pic>
      <p:sp>
        <p:nvSpPr>
          <p:cNvPr id="4" name="Title 3"/>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br>
              <a:rPr lang="en-US" dirty="0"/>
            </a:br>
            <a:r>
              <a:rPr lang="en-HK" altLang="zh-HK" b="1" dirty="0">
                <a:latin typeface="Corbel" panose="020B0503020204020204" pitchFamily="34" charset="0"/>
              </a:rPr>
              <a:t>Results - toxicities</a:t>
            </a:r>
            <a:endParaRPr lang="en-US" dirty="0"/>
          </a:p>
        </p:txBody>
      </p:sp>
      <p:sp>
        <p:nvSpPr>
          <p:cNvPr id="5" name="Content Placeholder 4"/>
          <p:cNvSpPr>
            <a:spLocks noGrp="1"/>
          </p:cNvSpPr>
          <p:nvPr>
            <p:ph idx="1"/>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07000"/>
              </a:lnSpc>
              <a:spcAft>
                <a:spcPts val="600"/>
              </a:spcAft>
            </a:pPr>
            <a:r>
              <a:rPr lang="en-US" dirty="0">
                <a:latin typeface="Corbel" panose="020B0503020204020204" pitchFamily="34" charset="0"/>
                <a:ea typeface="PMingLiU"/>
                <a:cs typeface="Times New Roman" panose="02020603050405020304" pitchFamily="18" charset="0"/>
              </a:rPr>
              <a:t>Commonest non-</a:t>
            </a:r>
            <a:r>
              <a:rPr lang="en-US" dirty="0" err="1">
                <a:latin typeface="Corbel" panose="020B0503020204020204" pitchFamily="34" charset="0"/>
                <a:ea typeface="PMingLiU"/>
                <a:cs typeface="Times New Roman" panose="02020603050405020304" pitchFamily="18" charset="0"/>
              </a:rPr>
              <a:t>haematological</a:t>
            </a:r>
            <a:r>
              <a:rPr lang="en-US" dirty="0">
                <a:latin typeface="Corbel" panose="020B0503020204020204" pitchFamily="34" charset="0"/>
                <a:ea typeface="PMingLiU"/>
                <a:cs typeface="Times New Roman" panose="02020603050405020304" pitchFamily="18" charset="0"/>
              </a:rPr>
              <a:t> toxicity was </a:t>
            </a:r>
            <a:r>
              <a:rPr lang="en-US" dirty="0" err="1">
                <a:latin typeface="Corbel" panose="020B0503020204020204" pitchFamily="34" charset="0"/>
                <a:ea typeface="PMingLiU"/>
                <a:cs typeface="Times New Roman" panose="02020603050405020304" pitchFamily="18" charset="0"/>
              </a:rPr>
              <a:t>transaminitis</a:t>
            </a:r>
            <a:r>
              <a:rPr lang="en-US" dirty="0">
                <a:latin typeface="Corbel" panose="020B0503020204020204" pitchFamily="34" charset="0"/>
                <a:ea typeface="PMingLiU"/>
                <a:cs typeface="Times New Roman" panose="02020603050405020304" pitchFamily="18" charset="0"/>
              </a:rPr>
              <a:t> (49.6%) and headache (36%) </a:t>
            </a:r>
          </a:p>
          <a:p>
            <a:pPr>
              <a:lnSpc>
                <a:spcPct val="107000"/>
              </a:lnSpc>
              <a:spcAft>
                <a:spcPts val="600"/>
              </a:spcAft>
            </a:pPr>
            <a:r>
              <a:rPr lang="en-US" dirty="0">
                <a:latin typeface="Corbel" panose="020B0503020204020204" pitchFamily="34" charset="0"/>
                <a:ea typeface="PMingLiU"/>
                <a:cs typeface="Times New Roman" panose="02020603050405020304" pitchFamily="18" charset="0"/>
              </a:rPr>
              <a:t>Cardiotoxicity and grade 3-4 hepatotoxicity related to oral-ATO were not observed. </a:t>
            </a:r>
          </a:p>
          <a:p>
            <a:pPr>
              <a:lnSpc>
                <a:spcPct val="107000"/>
              </a:lnSpc>
              <a:spcAft>
                <a:spcPts val="600"/>
              </a:spcAft>
            </a:pPr>
            <a:r>
              <a:rPr lang="en-US" dirty="0">
                <a:latin typeface="Corbel" panose="020B0503020204020204" pitchFamily="34" charset="0"/>
                <a:ea typeface="PMingLiU"/>
                <a:cs typeface="Times New Roman" panose="02020603050405020304" pitchFamily="18" charset="0"/>
              </a:rPr>
              <a:t>There were no treatment discontinuations due to oral-ATO</a:t>
            </a:r>
          </a:p>
          <a:p>
            <a:pPr>
              <a:lnSpc>
                <a:spcPct val="107000"/>
              </a:lnSpc>
              <a:spcAft>
                <a:spcPts val="600"/>
              </a:spcAft>
            </a:pPr>
            <a:r>
              <a:rPr lang="en-US" dirty="0">
                <a:latin typeface="Corbel" panose="020B0503020204020204" pitchFamily="34" charset="0"/>
                <a:ea typeface="PMingLiU"/>
                <a:cs typeface="Times New Roman" panose="02020603050405020304" pitchFamily="18" charset="0"/>
              </a:rPr>
              <a:t>Treatment-related deaths were not observed</a:t>
            </a:r>
          </a:p>
          <a:p>
            <a:pPr>
              <a:lnSpc>
                <a:spcPct val="107000"/>
              </a:lnSpc>
              <a:spcAft>
                <a:spcPts val="600"/>
              </a:spcAft>
            </a:pPr>
            <a:r>
              <a:rPr lang="en-US" dirty="0">
                <a:latin typeface="Corbel" panose="020B0503020204020204" pitchFamily="34" charset="0"/>
                <a:ea typeface="PMingLiU"/>
                <a:cs typeface="Times New Roman" panose="02020603050405020304" pitchFamily="18" charset="0"/>
              </a:rPr>
              <a:t>In AAA-treated patients, APL-DS occurred in 68 patients (58%) after initiation of AAA (all within the first 14 days), all responding fully to dexamethasone. </a:t>
            </a:r>
            <a:endParaRPr lang="en-US" sz="1800" dirty="0">
              <a:latin typeface="Corbel" panose="020B0503020204020204" pitchFamily="34" charset="0"/>
              <a:ea typeface="PMingLiU"/>
              <a:cs typeface="Times New Roman" panose="02020603050405020304" pitchFamily="18" charset="0"/>
            </a:endParaRPr>
          </a:p>
          <a:p>
            <a:endParaRPr lang="en-US" dirty="0">
              <a:latin typeface="Corbel" panose="020B0503020204020204" pitchFamily="34" charset="0"/>
            </a:endParaRPr>
          </a:p>
        </p:txBody>
      </p:sp>
      <p:sp>
        <p:nvSpPr>
          <p:cNvPr id="2" name="TextBox 1">
            <a:extLst>
              <a:ext uri="{FF2B5EF4-FFF2-40B4-BE49-F238E27FC236}">
                <a16:creationId xmlns:a16="http://schemas.microsoft.com/office/drawing/2014/main" id="{74EA4997-C786-397B-9905-5540C4E60B3D}"/>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971648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0B07-F5C7-49CF-86D1-C11D8CB31B18}"/>
              </a:ext>
            </a:extLst>
          </p:cNvPr>
          <p:cNvSpPr>
            <a:spLocks noGrp="1"/>
          </p:cNvSpPr>
          <p:nvPr>
            <p:ph type="title"/>
          </p:nvPr>
        </p:nvSpPr>
        <p:spPr>
          <a:xfrm>
            <a:off x="628650" y="786407"/>
            <a:ext cx="7886700" cy="74110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HK" b="1" dirty="0">
                <a:latin typeface="Corbel" panose="020B0503020204020204" pitchFamily="34" charset="0"/>
              </a:rPr>
              <a:t>Conclusions</a:t>
            </a:r>
          </a:p>
        </p:txBody>
      </p:sp>
      <p:sp>
        <p:nvSpPr>
          <p:cNvPr id="3" name="Content Placeholder 2">
            <a:extLst>
              <a:ext uri="{FF2B5EF4-FFF2-40B4-BE49-F238E27FC236}">
                <a16:creationId xmlns:a16="http://schemas.microsoft.com/office/drawing/2014/main" id="{AB203A08-C6EA-43A1-AEF2-F20A69D6B34A}"/>
              </a:ext>
            </a:extLst>
          </p:cNvPr>
          <p:cNvSpPr>
            <a:spLocks noGrp="1"/>
          </p:cNvSpPr>
          <p:nvPr>
            <p:ph idx="1"/>
          </p:nvPr>
        </p:nvSpPr>
        <p:spPr>
          <a:xfrm>
            <a:off x="628650" y="1603997"/>
            <a:ext cx="7886700" cy="3263504"/>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latin typeface="Corbel" panose="020B0503020204020204" pitchFamily="34" charset="0"/>
                <a:ea typeface="PMingLiU"/>
              </a:rPr>
              <a:t>Use of an entirely oral AAA-based induction in a risk-adapted strategy that minimized chemotherapy was highly effective and safe in newly-diagnosed APL of all risk categories and all ages</a:t>
            </a:r>
          </a:p>
          <a:p>
            <a:r>
              <a:rPr lang="en-US" dirty="0">
                <a:latin typeface="Corbel" panose="020B0503020204020204" pitchFamily="34" charset="0"/>
                <a:ea typeface="PMingLiU"/>
              </a:rPr>
              <a:t>Recruitment in a multi-</a:t>
            </a:r>
            <a:r>
              <a:rPr lang="en-US" dirty="0" err="1">
                <a:latin typeface="Corbel" panose="020B0503020204020204" pitchFamily="34" charset="0"/>
                <a:ea typeface="PMingLiU"/>
              </a:rPr>
              <a:t>centre</a:t>
            </a:r>
            <a:r>
              <a:rPr lang="en-US" dirty="0">
                <a:latin typeface="Corbel" panose="020B0503020204020204" pitchFamily="34" charset="0"/>
                <a:ea typeface="PMingLiU"/>
              </a:rPr>
              <a:t> setting in Asia is going (ClinicalTrials.gov Identifier: NCT04687176)</a:t>
            </a:r>
          </a:p>
          <a:p>
            <a:r>
              <a:rPr lang="en-US" dirty="0">
                <a:latin typeface="Corbel" panose="020B0503020204020204" pitchFamily="34" charset="0"/>
                <a:ea typeface="PMingLiU"/>
              </a:rPr>
              <a:t>A pivotal trial is being planned</a:t>
            </a:r>
          </a:p>
        </p:txBody>
      </p:sp>
      <p:pic>
        <p:nvPicPr>
          <p:cNvPr id="18" name="Picture 17">
            <a:extLst>
              <a:ext uri="{FF2B5EF4-FFF2-40B4-BE49-F238E27FC236}">
                <a16:creationId xmlns:a16="http://schemas.microsoft.com/office/drawing/2014/main" id="{94C3BE68-6419-42FC-AD38-A73A3EAEB16E}"/>
              </a:ext>
            </a:extLst>
          </p:cNvPr>
          <p:cNvPicPr>
            <a:picLocks noChangeAspect="1"/>
          </p:cNvPicPr>
          <p:nvPr/>
        </p:nvPicPr>
        <p:blipFill>
          <a:blip r:embed="rId2"/>
          <a:stretch>
            <a:fillRect/>
          </a:stretch>
        </p:blipFill>
        <p:spPr>
          <a:xfrm>
            <a:off x="2475239" y="44937"/>
            <a:ext cx="4573" cy="534971"/>
          </a:xfrm>
          <a:prstGeom prst="rect">
            <a:avLst/>
          </a:prstGeom>
        </p:spPr>
      </p:pic>
      <p:pic>
        <p:nvPicPr>
          <p:cNvPr id="19" name="Picture 18">
            <a:extLst>
              <a:ext uri="{FF2B5EF4-FFF2-40B4-BE49-F238E27FC236}">
                <a16:creationId xmlns:a16="http://schemas.microsoft.com/office/drawing/2014/main" id="{73A09C7E-1AD4-496E-8B6C-B06244622F77}"/>
              </a:ext>
            </a:extLst>
          </p:cNvPr>
          <p:cNvPicPr>
            <a:picLocks noChangeAspect="1"/>
          </p:cNvPicPr>
          <p:nvPr/>
        </p:nvPicPr>
        <p:blipFill>
          <a:blip r:embed="rId2"/>
          <a:stretch>
            <a:fillRect/>
          </a:stretch>
        </p:blipFill>
        <p:spPr>
          <a:xfrm>
            <a:off x="3382609" y="44937"/>
            <a:ext cx="4573" cy="534971"/>
          </a:xfrm>
          <a:prstGeom prst="rect">
            <a:avLst/>
          </a:prstGeom>
        </p:spPr>
      </p:pic>
      <p:pic>
        <p:nvPicPr>
          <p:cNvPr id="20" name="Picture 19">
            <a:extLst>
              <a:ext uri="{FF2B5EF4-FFF2-40B4-BE49-F238E27FC236}">
                <a16:creationId xmlns:a16="http://schemas.microsoft.com/office/drawing/2014/main" id="{A63CD472-4E53-44CF-87C9-1D70A04CF90D}"/>
              </a:ext>
            </a:extLst>
          </p:cNvPr>
          <p:cNvPicPr>
            <a:picLocks noChangeAspect="1"/>
          </p:cNvPicPr>
          <p:nvPr/>
        </p:nvPicPr>
        <p:blipFill>
          <a:blip r:embed="rId2"/>
          <a:stretch>
            <a:fillRect/>
          </a:stretch>
        </p:blipFill>
        <p:spPr>
          <a:xfrm>
            <a:off x="4253397" y="44937"/>
            <a:ext cx="4573" cy="534971"/>
          </a:xfrm>
          <a:prstGeom prst="rect">
            <a:avLst/>
          </a:prstGeom>
        </p:spPr>
      </p:pic>
      <p:pic>
        <p:nvPicPr>
          <p:cNvPr id="21" name="Picture 20">
            <a:extLst>
              <a:ext uri="{FF2B5EF4-FFF2-40B4-BE49-F238E27FC236}">
                <a16:creationId xmlns:a16="http://schemas.microsoft.com/office/drawing/2014/main" id="{2CA7298A-7A6C-4848-8DD5-4DA2D07F0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91" y="186028"/>
            <a:ext cx="2206487" cy="349154"/>
          </a:xfrm>
          <a:prstGeom prst="rect">
            <a:avLst/>
          </a:prstGeom>
        </p:spPr>
      </p:pic>
      <p:pic>
        <p:nvPicPr>
          <p:cNvPr id="22" name="Picture 21">
            <a:extLst>
              <a:ext uri="{FF2B5EF4-FFF2-40B4-BE49-F238E27FC236}">
                <a16:creationId xmlns:a16="http://schemas.microsoft.com/office/drawing/2014/main" id="{60A6C570-811D-402C-BF69-923272624007}"/>
              </a:ext>
            </a:extLst>
          </p:cNvPr>
          <p:cNvPicPr>
            <a:picLocks noChangeAspect="1"/>
          </p:cNvPicPr>
          <p:nvPr/>
        </p:nvPicPr>
        <p:blipFill>
          <a:blip r:embed="rId4"/>
          <a:stretch>
            <a:fillRect/>
          </a:stretch>
        </p:blipFill>
        <p:spPr>
          <a:xfrm>
            <a:off x="2555233" y="66282"/>
            <a:ext cx="790794" cy="504515"/>
          </a:xfrm>
          <a:prstGeom prst="rect">
            <a:avLst/>
          </a:prstGeom>
        </p:spPr>
      </p:pic>
      <p:pic>
        <p:nvPicPr>
          <p:cNvPr id="23" name="Picture 22">
            <a:extLst>
              <a:ext uri="{FF2B5EF4-FFF2-40B4-BE49-F238E27FC236}">
                <a16:creationId xmlns:a16="http://schemas.microsoft.com/office/drawing/2014/main" id="{97E1D97C-DDDD-4168-BECA-62AEE3C6FA70}"/>
              </a:ext>
            </a:extLst>
          </p:cNvPr>
          <p:cNvPicPr>
            <a:picLocks noChangeAspect="1"/>
          </p:cNvPicPr>
          <p:nvPr/>
        </p:nvPicPr>
        <p:blipFill>
          <a:blip r:embed="rId5"/>
          <a:stretch>
            <a:fillRect/>
          </a:stretch>
        </p:blipFill>
        <p:spPr>
          <a:xfrm>
            <a:off x="3459074" y="186029"/>
            <a:ext cx="722430" cy="231524"/>
          </a:xfrm>
          <a:prstGeom prst="rect">
            <a:avLst/>
          </a:prstGeom>
        </p:spPr>
      </p:pic>
      <p:sp>
        <p:nvSpPr>
          <p:cNvPr id="4" name="TextBox 3">
            <a:extLst>
              <a:ext uri="{FF2B5EF4-FFF2-40B4-BE49-F238E27FC236}">
                <a16:creationId xmlns:a16="http://schemas.microsoft.com/office/drawing/2014/main" id="{A0F80AA6-7DB1-B341-BCB8-B176634BC762}"/>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492410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775" y="819288"/>
            <a:ext cx="8404225" cy="1607127"/>
          </a:xfrm>
        </p:spPr>
        <p:txBody>
          <a:bodyPr>
            <a:noAutofit/>
          </a:bodyPr>
          <a:lstStyle/>
          <a:p>
            <a:r>
              <a:rPr lang="de-DE" sz="2800" dirty="0"/>
              <a:t>#220 </a:t>
            </a:r>
            <a:br>
              <a:rPr lang="de-DE" sz="2800" dirty="0"/>
            </a:br>
            <a:r>
              <a:rPr lang="de-DE" sz="2800" dirty="0"/>
              <a:t>CD19.CAR-T Cells in </a:t>
            </a:r>
            <a:r>
              <a:rPr lang="de-DE" sz="2800" dirty="0" err="1"/>
              <a:t>Refractory</a:t>
            </a:r>
            <a:r>
              <a:rPr lang="de-DE" sz="2800" dirty="0"/>
              <a:t> </a:t>
            </a:r>
            <a:r>
              <a:rPr lang="de-DE" sz="2800" dirty="0" err="1"/>
              <a:t>Systemic</a:t>
            </a:r>
            <a:r>
              <a:rPr lang="de-DE" sz="2800" dirty="0"/>
              <a:t> Autoimmune </a:t>
            </a:r>
            <a:r>
              <a:rPr lang="de-DE" sz="2800" dirty="0" err="1"/>
              <a:t>Diseases</a:t>
            </a:r>
            <a:r>
              <a:rPr lang="de-DE" sz="2800" dirty="0"/>
              <a:t>: A </a:t>
            </a:r>
            <a:r>
              <a:rPr lang="de-DE" sz="2800" dirty="0" err="1"/>
              <a:t>Monocentric</a:t>
            </a:r>
            <a:r>
              <a:rPr lang="de-DE" sz="2800" dirty="0"/>
              <a:t> Experience </a:t>
            </a:r>
            <a:r>
              <a:rPr lang="de-DE" sz="2800" dirty="0" err="1"/>
              <a:t>from</a:t>
            </a:r>
            <a:r>
              <a:rPr lang="de-DE" sz="2800" dirty="0"/>
              <a:t> </a:t>
            </a:r>
            <a:r>
              <a:rPr lang="de-DE" sz="2800" dirty="0" err="1"/>
              <a:t>the</a:t>
            </a:r>
            <a:r>
              <a:rPr lang="de-DE" sz="2800" dirty="0"/>
              <a:t> First 15 </a:t>
            </a:r>
            <a:r>
              <a:rPr lang="de-DE" sz="2800" dirty="0" err="1"/>
              <a:t>Patients</a:t>
            </a:r>
            <a:r>
              <a:rPr lang="de-DE" sz="2800" dirty="0"/>
              <a:t> </a:t>
            </a:r>
            <a:endParaRPr lang="en-US" sz="2800" dirty="0"/>
          </a:p>
        </p:txBody>
      </p:sp>
      <p:sp>
        <p:nvSpPr>
          <p:cNvPr id="3" name="Subtitle 2"/>
          <p:cNvSpPr>
            <a:spLocks noGrp="1"/>
          </p:cNvSpPr>
          <p:nvPr>
            <p:ph type="subTitle" idx="1"/>
          </p:nvPr>
        </p:nvSpPr>
        <p:spPr>
          <a:xfrm>
            <a:off x="358775" y="2696200"/>
            <a:ext cx="8404225" cy="1607126"/>
          </a:xfrm>
        </p:spPr>
        <p:txBody>
          <a:bodyPr>
            <a:normAutofit/>
          </a:bodyPr>
          <a:lstStyle/>
          <a:p>
            <a:r>
              <a:rPr lang="en-US" sz="1600" b="1" dirty="0">
                <a:solidFill>
                  <a:schemeClr val="tx1"/>
                </a:solidFill>
              </a:rPr>
              <a:t>Fabian Müller, MD</a:t>
            </a:r>
            <a:br>
              <a:rPr lang="en-US" sz="1600" b="1" dirty="0">
                <a:solidFill>
                  <a:schemeClr val="tx1"/>
                </a:solidFill>
              </a:rPr>
            </a:br>
            <a:r>
              <a:rPr lang="en-US" sz="1600" dirty="0">
                <a:solidFill>
                  <a:schemeClr val="tx1"/>
                </a:solidFill>
              </a:rPr>
              <a:t>Max Eder Research Group Leader, Head of CAR T Cell Unit</a:t>
            </a:r>
            <a:br>
              <a:rPr lang="en-US" sz="1600" dirty="0">
                <a:solidFill>
                  <a:schemeClr val="tx1"/>
                </a:solidFill>
              </a:rPr>
            </a:br>
            <a:r>
              <a:rPr lang="en-US" sz="1600" dirty="0">
                <a:solidFill>
                  <a:schemeClr val="tx1"/>
                </a:solidFill>
              </a:rPr>
              <a:t>Dept. of  Hematology &amp; Oncology, University Hospital of Erlangen</a:t>
            </a:r>
            <a:br>
              <a:rPr lang="en-US" sz="1600" dirty="0">
                <a:solidFill>
                  <a:schemeClr val="tx1"/>
                </a:solidFill>
              </a:rPr>
            </a:br>
            <a:endParaRPr lang="en-US" sz="600" dirty="0">
              <a:solidFill>
                <a:schemeClr val="tx1"/>
              </a:solidFill>
            </a:endParaRPr>
          </a:p>
          <a:p>
            <a:pPr>
              <a:tabLst>
                <a:tab pos="4038600" algn="l"/>
              </a:tabLst>
            </a:pPr>
            <a:r>
              <a:rPr lang="en-US" sz="1600" b="1" dirty="0">
                <a:solidFill>
                  <a:schemeClr val="tx1"/>
                </a:solidFill>
              </a:rPr>
              <a:t>Prof. Andreas Mackensen, MD</a:t>
            </a:r>
            <a:r>
              <a:rPr lang="en-US" sz="1600" dirty="0">
                <a:solidFill>
                  <a:schemeClr val="tx1"/>
                </a:solidFill>
              </a:rPr>
              <a:t>		</a:t>
            </a:r>
            <a:r>
              <a:rPr lang="en-US" sz="1600" b="1" dirty="0">
                <a:solidFill>
                  <a:schemeClr val="tx1"/>
                </a:solidFill>
              </a:rPr>
              <a:t>Prof. Georg </a:t>
            </a:r>
            <a:r>
              <a:rPr lang="en-US" sz="1600" b="1" dirty="0" err="1">
                <a:solidFill>
                  <a:schemeClr val="tx1"/>
                </a:solidFill>
              </a:rPr>
              <a:t>Schett</a:t>
            </a:r>
            <a:r>
              <a:rPr lang="en-US" sz="1600" b="1" dirty="0">
                <a:solidFill>
                  <a:schemeClr val="tx1"/>
                </a:solidFill>
              </a:rPr>
              <a:t>, MD</a:t>
            </a:r>
            <a:br>
              <a:rPr lang="en-US" sz="1600" dirty="0">
                <a:solidFill>
                  <a:schemeClr val="tx1"/>
                </a:solidFill>
              </a:rPr>
            </a:br>
            <a:r>
              <a:rPr lang="en-US" sz="1600" dirty="0">
                <a:solidFill>
                  <a:schemeClr val="tx1"/>
                </a:solidFill>
              </a:rPr>
              <a:t>Head, Dept. of </a:t>
            </a:r>
            <a:r>
              <a:rPr lang="en-US" sz="1600" dirty="0" err="1">
                <a:solidFill>
                  <a:schemeClr val="tx1"/>
                </a:solidFill>
              </a:rPr>
              <a:t>Hematology&amp;Oncology</a:t>
            </a:r>
            <a:r>
              <a:rPr lang="en-US" sz="1600" dirty="0">
                <a:solidFill>
                  <a:schemeClr val="tx1"/>
                </a:solidFill>
              </a:rPr>
              <a:t>		Head, Dept. of </a:t>
            </a:r>
            <a:r>
              <a:rPr lang="en-US" sz="1600" dirty="0" err="1">
                <a:solidFill>
                  <a:schemeClr val="tx1"/>
                </a:solidFill>
              </a:rPr>
              <a:t>Rhematology</a:t>
            </a:r>
            <a:endParaRPr lang="en-US" sz="1600" dirty="0">
              <a:solidFill>
                <a:schemeClr val="tx1"/>
              </a:solidFill>
            </a:endParaRPr>
          </a:p>
        </p:txBody>
      </p:sp>
      <p:sp>
        <p:nvSpPr>
          <p:cNvPr id="4" name="Textfeld 3">
            <a:extLst>
              <a:ext uri="{FF2B5EF4-FFF2-40B4-BE49-F238E27FC236}">
                <a16:creationId xmlns:a16="http://schemas.microsoft.com/office/drawing/2014/main" id="{35AFA4C4-E859-4AED-8E7C-D7721A71ADF6}"/>
              </a:ext>
            </a:extLst>
          </p:cNvPr>
          <p:cNvSpPr txBox="1"/>
          <p:nvPr/>
        </p:nvSpPr>
        <p:spPr>
          <a:xfrm>
            <a:off x="4076700" y="3726180"/>
            <a:ext cx="356188" cy="400110"/>
          </a:xfrm>
          <a:prstGeom prst="rect">
            <a:avLst/>
          </a:prstGeom>
          <a:noFill/>
        </p:spPr>
        <p:txBody>
          <a:bodyPr wrap="none" rtlCol="0">
            <a:spAutoFit/>
          </a:bodyPr>
          <a:lstStyle/>
          <a:p>
            <a:r>
              <a:rPr lang="de-DE" sz="2000" dirty="0"/>
              <a:t>&amp;</a:t>
            </a:r>
          </a:p>
        </p:txBody>
      </p:sp>
      <p:pic>
        <p:nvPicPr>
          <p:cNvPr id="6" name="Grafik 5">
            <a:extLst>
              <a:ext uri="{FF2B5EF4-FFF2-40B4-BE49-F238E27FC236}">
                <a16:creationId xmlns:a16="http://schemas.microsoft.com/office/drawing/2014/main" id="{645AC678-A9E3-4929-97AB-021D4EB7E4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3231762" y="4055908"/>
            <a:ext cx="1023032" cy="1023032"/>
          </a:xfrm>
          <a:prstGeom prst="rect">
            <a:avLst/>
          </a:prstGeom>
        </p:spPr>
      </p:pic>
      <p:pic>
        <p:nvPicPr>
          <p:cNvPr id="10" name="Grafik 9">
            <a:extLst>
              <a:ext uri="{FF2B5EF4-FFF2-40B4-BE49-F238E27FC236}">
                <a16:creationId xmlns:a16="http://schemas.microsoft.com/office/drawing/2014/main" id="{5187B002-1822-4870-8089-EF43BA8FB2E9}"/>
              </a:ext>
            </a:extLst>
          </p:cNvPr>
          <p:cNvPicPr>
            <a:picLocks noChangeAspect="1"/>
          </p:cNvPicPr>
          <p:nvPr/>
        </p:nvPicPr>
        <p:blipFill>
          <a:blip r:embed="rId4"/>
          <a:stretch>
            <a:fillRect/>
          </a:stretch>
        </p:blipFill>
        <p:spPr>
          <a:xfrm>
            <a:off x="4254794" y="4055908"/>
            <a:ext cx="1023032" cy="1023032"/>
          </a:xfrm>
          <a:prstGeom prst="rect">
            <a:avLst/>
          </a:prstGeom>
        </p:spPr>
      </p:pic>
      <p:sp>
        <p:nvSpPr>
          <p:cNvPr id="7" name="TextBox 6">
            <a:extLst>
              <a:ext uri="{FF2B5EF4-FFF2-40B4-BE49-F238E27FC236}">
                <a16:creationId xmlns:a16="http://schemas.microsoft.com/office/drawing/2014/main" id="{C7FC49FA-2436-AD7B-F7DF-08B4FE67AAF7}"/>
              </a:ext>
            </a:extLst>
          </p:cNvPr>
          <p:cNvSpPr txBox="1"/>
          <p:nvPr/>
        </p:nvSpPr>
        <p:spPr>
          <a:xfrm>
            <a:off x="4766310" y="64560"/>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1600555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8912B81-A68E-445C-B44C-511247ECCA1F}"/>
              </a:ext>
            </a:extLst>
          </p:cNvPr>
          <p:cNvSpPr>
            <a:spLocks noGrp="1"/>
          </p:cNvSpPr>
          <p:nvPr>
            <p:ph type="title"/>
          </p:nvPr>
        </p:nvSpPr>
        <p:spPr/>
        <p:txBody>
          <a:bodyPr/>
          <a:lstStyle/>
          <a:p>
            <a:r>
              <a:rPr lang="en-US" dirty="0"/>
              <a:t>The Concept of CAR T  in a nut shell</a:t>
            </a:r>
          </a:p>
        </p:txBody>
      </p:sp>
      <p:sp>
        <p:nvSpPr>
          <p:cNvPr id="5" name="Textfeld 4">
            <a:extLst>
              <a:ext uri="{FF2B5EF4-FFF2-40B4-BE49-F238E27FC236}">
                <a16:creationId xmlns:a16="http://schemas.microsoft.com/office/drawing/2014/main" id="{E062F499-AC0B-44A4-8EFE-DBD9A1A85A99}"/>
              </a:ext>
            </a:extLst>
          </p:cNvPr>
          <p:cNvSpPr txBox="1"/>
          <p:nvPr/>
        </p:nvSpPr>
        <p:spPr>
          <a:xfrm>
            <a:off x="1828799" y="4420066"/>
            <a:ext cx="5971032" cy="646331"/>
          </a:xfrm>
          <a:prstGeom prst="rect">
            <a:avLst/>
          </a:prstGeom>
          <a:noFill/>
        </p:spPr>
        <p:txBody>
          <a:bodyPr wrap="square" rtlCol="0">
            <a:spAutoFit/>
          </a:bodyPr>
          <a:lstStyle/>
          <a:p>
            <a:pPr algn="ctr"/>
            <a:r>
              <a:rPr lang="en-US" dirty="0"/>
              <a:t>Question: Are CAR T cells active against </a:t>
            </a:r>
            <a:br>
              <a:rPr lang="en-US" dirty="0"/>
            </a:br>
            <a:r>
              <a:rPr lang="en-US" dirty="0"/>
              <a:t>B cell-driven auto-immune diseases? </a:t>
            </a:r>
          </a:p>
        </p:txBody>
      </p:sp>
      <p:pic>
        <p:nvPicPr>
          <p:cNvPr id="3" name="Grafik 2">
            <a:extLst>
              <a:ext uri="{FF2B5EF4-FFF2-40B4-BE49-F238E27FC236}">
                <a16:creationId xmlns:a16="http://schemas.microsoft.com/office/drawing/2014/main" id="{C689A2FD-3BC4-4A37-B2D4-32E8B6EB9FE5}"/>
              </a:ext>
            </a:extLst>
          </p:cNvPr>
          <p:cNvPicPr>
            <a:picLocks noChangeAspect="1"/>
          </p:cNvPicPr>
          <p:nvPr/>
        </p:nvPicPr>
        <p:blipFill rotWithShape="1">
          <a:blip r:embed="rId2"/>
          <a:srcRect b="40529"/>
          <a:stretch/>
        </p:blipFill>
        <p:spPr>
          <a:xfrm>
            <a:off x="443780" y="2009404"/>
            <a:ext cx="2770038" cy="1955363"/>
          </a:xfrm>
          <a:prstGeom prst="rect">
            <a:avLst/>
          </a:prstGeom>
        </p:spPr>
      </p:pic>
      <p:sp>
        <p:nvSpPr>
          <p:cNvPr id="7" name="Textfeld 6">
            <a:extLst>
              <a:ext uri="{FF2B5EF4-FFF2-40B4-BE49-F238E27FC236}">
                <a16:creationId xmlns:a16="http://schemas.microsoft.com/office/drawing/2014/main" id="{74A7BF66-E321-47A3-AA4B-FDEE0BB977FF}"/>
              </a:ext>
            </a:extLst>
          </p:cNvPr>
          <p:cNvSpPr txBox="1"/>
          <p:nvPr/>
        </p:nvSpPr>
        <p:spPr>
          <a:xfrm>
            <a:off x="289274" y="1516420"/>
            <a:ext cx="3038081" cy="646331"/>
          </a:xfrm>
          <a:prstGeom prst="rect">
            <a:avLst/>
          </a:prstGeom>
          <a:noFill/>
        </p:spPr>
        <p:txBody>
          <a:bodyPr wrap="square" rtlCol="0">
            <a:spAutoFit/>
          </a:bodyPr>
          <a:lstStyle/>
          <a:p>
            <a:pPr algn="ctr"/>
            <a:r>
              <a:rPr lang="en-US" dirty="0"/>
              <a:t>Redirecting the physiologic function of T cells</a:t>
            </a:r>
          </a:p>
        </p:txBody>
      </p:sp>
      <p:grpSp>
        <p:nvGrpSpPr>
          <p:cNvPr id="17" name="Gruppieren 16">
            <a:extLst>
              <a:ext uri="{FF2B5EF4-FFF2-40B4-BE49-F238E27FC236}">
                <a16:creationId xmlns:a16="http://schemas.microsoft.com/office/drawing/2014/main" id="{A1E4F0E8-ECE9-4796-8894-459B16D89B32}"/>
              </a:ext>
            </a:extLst>
          </p:cNvPr>
          <p:cNvGrpSpPr/>
          <p:nvPr/>
        </p:nvGrpSpPr>
        <p:grpSpPr>
          <a:xfrm>
            <a:off x="3405606" y="1022886"/>
            <a:ext cx="1926168" cy="3190383"/>
            <a:chOff x="3405606" y="1022886"/>
            <a:chExt cx="1926168" cy="3190383"/>
          </a:xfrm>
        </p:grpSpPr>
        <p:grpSp>
          <p:nvGrpSpPr>
            <p:cNvPr id="12" name="Gruppieren 11">
              <a:extLst>
                <a:ext uri="{FF2B5EF4-FFF2-40B4-BE49-F238E27FC236}">
                  <a16:creationId xmlns:a16="http://schemas.microsoft.com/office/drawing/2014/main" id="{83D1B629-27E2-4196-8F7E-1E3207079AF9}"/>
                </a:ext>
              </a:extLst>
            </p:cNvPr>
            <p:cNvGrpSpPr/>
            <p:nvPr/>
          </p:nvGrpSpPr>
          <p:grpSpPr>
            <a:xfrm>
              <a:off x="3405606" y="1022886"/>
              <a:ext cx="1926168" cy="3190383"/>
              <a:chOff x="3405606" y="1022886"/>
              <a:chExt cx="1926168" cy="3190383"/>
            </a:xfrm>
          </p:grpSpPr>
          <p:grpSp>
            <p:nvGrpSpPr>
              <p:cNvPr id="8" name="Gruppieren 7">
                <a:extLst>
                  <a:ext uri="{FF2B5EF4-FFF2-40B4-BE49-F238E27FC236}">
                    <a16:creationId xmlns:a16="http://schemas.microsoft.com/office/drawing/2014/main" id="{CE66CBD9-3C05-44E9-B385-B633AF300722}"/>
                  </a:ext>
                </a:extLst>
              </p:cNvPr>
              <p:cNvGrpSpPr/>
              <p:nvPr/>
            </p:nvGrpSpPr>
            <p:grpSpPr>
              <a:xfrm>
                <a:off x="3510345" y="1430388"/>
                <a:ext cx="1716689" cy="2782881"/>
                <a:chOff x="3418536" y="1043567"/>
                <a:chExt cx="1420163" cy="2302190"/>
              </a:xfrm>
            </p:grpSpPr>
            <p:pic>
              <p:nvPicPr>
                <p:cNvPr id="9" name="Grafik 8">
                  <a:extLst>
                    <a:ext uri="{FF2B5EF4-FFF2-40B4-BE49-F238E27FC236}">
                      <a16:creationId xmlns:a16="http://schemas.microsoft.com/office/drawing/2014/main" id="{CFB60C95-5FD8-4088-A109-8444CFF3ECBB}"/>
                    </a:ext>
                  </a:extLst>
                </p:cNvPr>
                <p:cNvPicPr>
                  <a:picLocks noChangeAspect="1"/>
                </p:cNvPicPr>
                <p:nvPr/>
              </p:nvPicPr>
              <p:blipFill>
                <a:blip r:embed="rId3"/>
                <a:stretch>
                  <a:fillRect/>
                </a:stretch>
              </p:blipFill>
              <p:spPr>
                <a:xfrm>
                  <a:off x="3418536" y="1043567"/>
                  <a:ext cx="1420163" cy="2302190"/>
                </a:xfrm>
                <a:prstGeom prst="rect">
                  <a:avLst/>
                </a:prstGeom>
              </p:spPr>
            </p:pic>
            <p:sp>
              <p:nvSpPr>
                <p:cNvPr id="10" name="Rechteck 9">
                  <a:extLst>
                    <a:ext uri="{FF2B5EF4-FFF2-40B4-BE49-F238E27FC236}">
                      <a16:creationId xmlns:a16="http://schemas.microsoft.com/office/drawing/2014/main" id="{6137D6C3-86DC-4043-9DAD-EE965FE5399F}"/>
                    </a:ext>
                  </a:extLst>
                </p:cNvPr>
                <p:cNvSpPr/>
                <p:nvPr/>
              </p:nvSpPr>
              <p:spPr>
                <a:xfrm>
                  <a:off x="3650456" y="1268016"/>
                  <a:ext cx="307807" cy="82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de-DE" dirty="0"/>
                </a:p>
              </p:txBody>
            </p:sp>
          </p:grpSp>
          <p:sp>
            <p:nvSpPr>
              <p:cNvPr id="11" name="Textfeld 10">
                <a:extLst>
                  <a:ext uri="{FF2B5EF4-FFF2-40B4-BE49-F238E27FC236}">
                    <a16:creationId xmlns:a16="http://schemas.microsoft.com/office/drawing/2014/main" id="{71194862-7DC3-488B-9EEA-C372DC120556}"/>
                  </a:ext>
                </a:extLst>
              </p:cNvPr>
              <p:cNvSpPr txBox="1"/>
              <p:nvPr/>
            </p:nvSpPr>
            <p:spPr>
              <a:xfrm>
                <a:off x="3405606" y="1022886"/>
                <a:ext cx="1926168" cy="646331"/>
              </a:xfrm>
              <a:prstGeom prst="rect">
                <a:avLst/>
              </a:prstGeom>
              <a:noFill/>
            </p:spPr>
            <p:txBody>
              <a:bodyPr wrap="none" lIns="0" rtlCol="0">
                <a:spAutoFit/>
              </a:bodyPr>
              <a:lstStyle/>
              <a:p>
                <a:pPr algn="ctr"/>
                <a:r>
                  <a:rPr lang="en-US" b="1" dirty="0"/>
                  <a:t>C</a:t>
                </a:r>
                <a:r>
                  <a:rPr lang="en-US" dirty="0"/>
                  <a:t>himeric </a:t>
                </a:r>
                <a:r>
                  <a:rPr lang="en-US" b="1" dirty="0"/>
                  <a:t>A</a:t>
                </a:r>
                <a:r>
                  <a:rPr lang="en-US" dirty="0"/>
                  <a:t>ntigen </a:t>
                </a:r>
                <a:br>
                  <a:rPr lang="en-US" dirty="0"/>
                </a:br>
                <a:r>
                  <a:rPr lang="en-US" b="1" dirty="0"/>
                  <a:t>R</a:t>
                </a:r>
                <a:r>
                  <a:rPr lang="en-US" dirty="0"/>
                  <a:t>eceptor (</a:t>
                </a:r>
                <a:r>
                  <a:rPr lang="en-US" b="1" dirty="0"/>
                  <a:t>CAR)</a:t>
                </a:r>
              </a:p>
            </p:txBody>
          </p:sp>
        </p:grpSp>
        <p:sp>
          <p:nvSpPr>
            <p:cNvPr id="13" name="Rechteck 12">
              <a:extLst>
                <a:ext uri="{FF2B5EF4-FFF2-40B4-BE49-F238E27FC236}">
                  <a16:creationId xmlns:a16="http://schemas.microsoft.com/office/drawing/2014/main" id="{69AA3960-EA11-4F7B-95D6-3D59D2B6FC7A}"/>
                </a:ext>
              </a:extLst>
            </p:cNvPr>
            <p:cNvSpPr/>
            <p:nvPr/>
          </p:nvSpPr>
          <p:spPr>
            <a:xfrm>
              <a:off x="4572000" y="2697480"/>
              <a:ext cx="495300" cy="16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dirty="0">
                  <a:solidFill>
                    <a:schemeClr val="tx1"/>
                  </a:solidFill>
                </a:rPr>
                <a:t>Hinge</a:t>
              </a:r>
            </a:p>
          </p:txBody>
        </p:sp>
        <p:sp>
          <p:nvSpPr>
            <p:cNvPr id="14" name="Rechteck 13">
              <a:extLst>
                <a:ext uri="{FF2B5EF4-FFF2-40B4-BE49-F238E27FC236}">
                  <a16:creationId xmlns:a16="http://schemas.microsoft.com/office/drawing/2014/main" id="{3ADD9F46-F3CB-4A3D-A274-24B1A33ABF6C}"/>
                </a:ext>
              </a:extLst>
            </p:cNvPr>
            <p:cNvSpPr/>
            <p:nvPr/>
          </p:nvSpPr>
          <p:spPr>
            <a:xfrm>
              <a:off x="4572000" y="2376264"/>
              <a:ext cx="495300" cy="16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dirty="0" err="1">
                  <a:solidFill>
                    <a:schemeClr val="tx1"/>
                  </a:solidFill>
                </a:rPr>
                <a:t>Fv</a:t>
              </a:r>
              <a:endParaRPr lang="en-US" sz="1100" dirty="0">
                <a:solidFill>
                  <a:schemeClr val="tx1"/>
                </a:solidFill>
              </a:endParaRPr>
            </a:p>
          </p:txBody>
        </p:sp>
        <p:sp>
          <p:nvSpPr>
            <p:cNvPr id="15" name="Rechteck 14">
              <a:extLst>
                <a:ext uri="{FF2B5EF4-FFF2-40B4-BE49-F238E27FC236}">
                  <a16:creationId xmlns:a16="http://schemas.microsoft.com/office/drawing/2014/main" id="{4BCD1FAA-97BA-42E4-8D83-8866D7E0A977}"/>
                </a:ext>
              </a:extLst>
            </p:cNvPr>
            <p:cNvSpPr/>
            <p:nvPr/>
          </p:nvSpPr>
          <p:spPr>
            <a:xfrm>
              <a:off x="4566664" y="3243331"/>
              <a:ext cx="706375" cy="16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dirty="0">
                  <a:solidFill>
                    <a:schemeClr val="tx1"/>
                  </a:solidFill>
                </a:rPr>
                <a:t>Co-stim.</a:t>
              </a:r>
            </a:p>
          </p:txBody>
        </p:sp>
        <p:sp>
          <p:nvSpPr>
            <p:cNvPr id="16" name="Rechteck 15">
              <a:extLst>
                <a:ext uri="{FF2B5EF4-FFF2-40B4-BE49-F238E27FC236}">
                  <a16:creationId xmlns:a16="http://schemas.microsoft.com/office/drawing/2014/main" id="{0497279D-8149-4162-91C6-05515D904586}"/>
                </a:ext>
              </a:extLst>
            </p:cNvPr>
            <p:cNvSpPr/>
            <p:nvPr/>
          </p:nvSpPr>
          <p:spPr>
            <a:xfrm>
              <a:off x="4572000" y="3689242"/>
              <a:ext cx="495300" cy="16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dirty="0">
                  <a:solidFill>
                    <a:schemeClr val="tx1"/>
                  </a:solidFill>
                </a:rPr>
                <a:t>Stim.</a:t>
              </a:r>
            </a:p>
          </p:txBody>
        </p:sp>
      </p:grpSp>
      <p:grpSp>
        <p:nvGrpSpPr>
          <p:cNvPr id="19" name="Gruppieren 18">
            <a:extLst>
              <a:ext uri="{FF2B5EF4-FFF2-40B4-BE49-F238E27FC236}">
                <a16:creationId xmlns:a16="http://schemas.microsoft.com/office/drawing/2014/main" id="{F50FCD44-9E94-4872-AD13-FB0AD3376348}"/>
              </a:ext>
            </a:extLst>
          </p:cNvPr>
          <p:cNvGrpSpPr/>
          <p:nvPr/>
        </p:nvGrpSpPr>
        <p:grpSpPr>
          <a:xfrm>
            <a:off x="5410024" y="1019022"/>
            <a:ext cx="3627691" cy="3530429"/>
            <a:chOff x="5410024" y="1019022"/>
            <a:chExt cx="3627691" cy="3530429"/>
          </a:xfrm>
        </p:grpSpPr>
        <p:pic>
          <p:nvPicPr>
            <p:cNvPr id="2" name="Grafik 1">
              <a:extLst>
                <a:ext uri="{FF2B5EF4-FFF2-40B4-BE49-F238E27FC236}">
                  <a16:creationId xmlns:a16="http://schemas.microsoft.com/office/drawing/2014/main" id="{BC46EFDB-077C-44F0-9A72-82EAACB4D592}"/>
                </a:ext>
              </a:extLst>
            </p:cNvPr>
            <p:cNvPicPr>
              <a:picLocks noChangeAspect="1"/>
            </p:cNvPicPr>
            <p:nvPr/>
          </p:nvPicPr>
          <p:blipFill>
            <a:blip r:embed="rId4"/>
            <a:stretch>
              <a:fillRect/>
            </a:stretch>
          </p:blipFill>
          <p:spPr>
            <a:xfrm>
              <a:off x="5410024" y="1346051"/>
              <a:ext cx="3627691" cy="3203400"/>
            </a:xfrm>
            <a:prstGeom prst="rect">
              <a:avLst/>
            </a:prstGeom>
          </p:spPr>
        </p:pic>
        <p:sp>
          <p:nvSpPr>
            <p:cNvPr id="18" name="Textfeld 17">
              <a:extLst>
                <a:ext uri="{FF2B5EF4-FFF2-40B4-BE49-F238E27FC236}">
                  <a16:creationId xmlns:a16="http://schemas.microsoft.com/office/drawing/2014/main" id="{F5D03607-F7BD-472B-9FA1-54C3FA96939B}"/>
                </a:ext>
              </a:extLst>
            </p:cNvPr>
            <p:cNvSpPr txBox="1"/>
            <p:nvPr/>
          </p:nvSpPr>
          <p:spPr>
            <a:xfrm>
              <a:off x="6988033" y="1019022"/>
              <a:ext cx="1284967" cy="369332"/>
            </a:xfrm>
            <a:prstGeom prst="rect">
              <a:avLst/>
            </a:prstGeom>
            <a:noFill/>
          </p:spPr>
          <p:txBody>
            <a:bodyPr wrap="none" lIns="0" rtlCol="0">
              <a:spAutoFit/>
            </a:bodyPr>
            <a:lstStyle/>
            <a:p>
              <a:pPr algn="ctr"/>
              <a:r>
                <a:rPr lang="en-US" b="1" dirty="0"/>
                <a:t>CAR-Cycle</a:t>
              </a:r>
            </a:p>
          </p:txBody>
        </p:sp>
      </p:grpSp>
      <p:sp>
        <p:nvSpPr>
          <p:cNvPr id="6" name="TextBox 5">
            <a:extLst>
              <a:ext uri="{FF2B5EF4-FFF2-40B4-BE49-F238E27FC236}">
                <a16:creationId xmlns:a16="http://schemas.microsoft.com/office/drawing/2014/main" id="{3F6A1871-3AB0-282F-9113-7B6238CEE890}"/>
              </a:ext>
            </a:extLst>
          </p:cNvPr>
          <p:cNvSpPr txBox="1"/>
          <p:nvPr/>
        </p:nvSpPr>
        <p:spPr>
          <a:xfrm>
            <a:off x="4814315" y="101160"/>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310557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ieren 21">
            <a:extLst>
              <a:ext uri="{FF2B5EF4-FFF2-40B4-BE49-F238E27FC236}">
                <a16:creationId xmlns:a16="http://schemas.microsoft.com/office/drawing/2014/main" id="{035ECB2F-2DBF-4EFD-8BE7-105DBAE16E99}"/>
              </a:ext>
            </a:extLst>
          </p:cNvPr>
          <p:cNvGrpSpPr/>
          <p:nvPr/>
        </p:nvGrpSpPr>
        <p:grpSpPr>
          <a:xfrm>
            <a:off x="1689848" y="1268016"/>
            <a:ext cx="5764304" cy="3264100"/>
            <a:chOff x="3564036" y="1502454"/>
            <a:chExt cx="5149994" cy="2916240"/>
          </a:xfrm>
        </p:grpSpPr>
        <p:pic>
          <p:nvPicPr>
            <p:cNvPr id="6" name="Grafik 5">
              <a:extLst>
                <a:ext uri="{FF2B5EF4-FFF2-40B4-BE49-F238E27FC236}">
                  <a16:creationId xmlns:a16="http://schemas.microsoft.com/office/drawing/2014/main" id="{D7458D3B-B2C5-4500-9B6E-67F472DAFB05}"/>
                </a:ext>
              </a:extLst>
            </p:cNvPr>
            <p:cNvPicPr>
              <a:picLocks noChangeAspect="1"/>
            </p:cNvPicPr>
            <p:nvPr/>
          </p:nvPicPr>
          <p:blipFill>
            <a:blip r:embed="rId3"/>
            <a:stretch>
              <a:fillRect/>
            </a:stretch>
          </p:blipFill>
          <p:spPr>
            <a:xfrm>
              <a:off x="3564036" y="1502454"/>
              <a:ext cx="5149994" cy="2916240"/>
            </a:xfrm>
            <a:prstGeom prst="rect">
              <a:avLst/>
            </a:prstGeom>
          </p:spPr>
        </p:pic>
        <p:sp>
          <p:nvSpPr>
            <p:cNvPr id="17" name="Textfeld 16">
              <a:extLst>
                <a:ext uri="{FF2B5EF4-FFF2-40B4-BE49-F238E27FC236}">
                  <a16:creationId xmlns:a16="http://schemas.microsoft.com/office/drawing/2014/main" id="{58FAFFA1-90A4-45B7-874B-4BC3861B36F1}"/>
                </a:ext>
              </a:extLst>
            </p:cNvPr>
            <p:cNvSpPr txBox="1"/>
            <p:nvPr/>
          </p:nvSpPr>
          <p:spPr>
            <a:xfrm>
              <a:off x="7457365" y="2876956"/>
              <a:ext cx="332550" cy="412465"/>
            </a:xfrm>
            <a:prstGeom prst="rect">
              <a:avLst/>
            </a:prstGeom>
            <a:noFill/>
          </p:spPr>
          <p:txBody>
            <a:bodyPr wrap="none" rtlCol="0">
              <a:spAutoFit/>
            </a:bodyPr>
            <a:lstStyle/>
            <a:p>
              <a:r>
                <a:rPr lang="de-DE" sz="2400" b="1" dirty="0">
                  <a:solidFill>
                    <a:srgbClr val="7030A0"/>
                  </a:solidFill>
                </a:rPr>
                <a:t>?</a:t>
              </a:r>
            </a:p>
          </p:txBody>
        </p:sp>
        <p:sp>
          <p:nvSpPr>
            <p:cNvPr id="20" name="Textfeld 19">
              <a:extLst>
                <a:ext uri="{FF2B5EF4-FFF2-40B4-BE49-F238E27FC236}">
                  <a16:creationId xmlns:a16="http://schemas.microsoft.com/office/drawing/2014/main" id="{9CB641A3-7B2E-4C0E-99DB-923D12CE81D8}"/>
                </a:ext>
              </a:extLst>
            </p:cNvPr>
            <p:cNvSpPr txBox="1"/>
            <p:nvPr/>
          </p:nvSpPr>
          <p:spPr>
            <a:xfrm>
              <a:off x="6843557" y="3058086"/>
              <a:ext cx="332550" cy="412465"/>
            </a:xfrm>
            <a:prstGeom prst="rect">
              <a:avLst/>
            </a:prstGeom>
            <a:noFill/>
          </p:spPr>
          <p:txBody>
            <a:bodyPr wrap="none" rtlCol="0">
              <a:spAutoFit/>
            </a:bodyPr>
            <a:lstStyle/>
            <a:p>
              <a:r>
                <a:rPr lang="de-DE" sz="2400" b="1" dirty="0">
                  <a:solidFill>
                    <a:srgbClr val="7030A0"/>
                  </a:solidFill>
                </a:rPr>
                <a:t>?</a:t>
              </a:r>
            </a:p>
          </p:txBody>
        </p:sp>
        <p:sp>
          <p:nvSpPr>
            <p:cNvPr id="21" name="Textfeld 20">
              <a:extLst>
                <a:ext uri="{FF2B5EF4-FFF2-40B4-BE49-F238E27FC236}">
                  <a16:creationId xmlns:a16="http://schemas.microsoft.com/office/drawing/2014/main" id="{595B4765-FE20-4944-B76D-B856387DC116}"/>
                </a:ext>
              </a:extLst>
            </p:cNvPr>
            <p:cNvSpPr txBox="1"/>
            <p:nvPr/>
          </p:nvSpPr>
          <p:spPr>
            <a:xfrm>
              <a:off x="8121783" y="3081009"/>
              <a:ext cx="332550" cy="412465"/>
            </a:xfrm>
            <a:prstGeom prst="rect">
              <a:avLst/>
            </a:prstGeom>
            <a:noFill/>
          </p:spPr>
          <p:txBody>
            <a:bodyPr wrap="none" rtlCol="0">
              <a:spAutoFit/>
            </a:bodyPr>
            <a:lstStyle/>
            <a:p>
              <a:r>
                <a:rPr lang="de-DE" sz="2400" b="1" dirty="0">
                  <a:solidFill>
                    <a:srgbClr val="7030A0"/>
                  </a:solidFill>
                </a:rPr>
                <a:t>?</a:t>
              </a:r>
            </a:p>
          </p:txBody>
        </p:sp>
      </p:grpSp>
      <p:sp>
        <p:nvSpPr>
          <p:cNvPr id="2" name="Titel 1">
            <a:extLst>
              <a:ext uri="{FF2B5EF4-FFF2-40B4-BE49-F238E27FC236}">
                <a16:creationId xmlns:a16="http://schemas.microsoft.com/office/drawing/2014/main" id="{60B577B2-7ECA-4A46-9F3B-1484751DB3AB}"/>
              </a:ext>
            </a:extLst>
          </p:cNvPr>
          <p:cNvSpPr>
            <a:spLocks noGrp="1"/>
          </p:cNvSpPr>
          <p:nvPr>
            <p:ph type="title"/>
          </p:nvPr>
        </p:nvSpPr>
        <p:spPr>
          <a:xfrm>
            <a:off x="628650" y="273844"/>
            <a:ext cx="7886700" cy="994172"/>
          </a:xfrm>
        </p:spPr>
        <p:txBody>
          <a:bodyPr>
            <a:normAutofit fontScale="90000"/>
          </a:bodyPr>
          <a:lstStyle/>
          <a:p>
            <a:r>
              <a:rPr lang="de-DE" dirty="0">
                <a:solidFill>
                  <a:srgbClr val="7030A0"/>
                </a:solidFill>
              </a:rPr>
              <a:t>Auto-</a:t>
            </a:r>
            <a:r>
              <a:rPr lang="de-DE" dirty="0" err="1">
                <a:solidFill>
                  <a:srgbClr val="7030A0"/>
                </a:solidFill>
              </a:rPr>
              <a:t>antibodies</a:t>
            </a:r>
            <a:r>
              <a:rPr lang="de-DE" dirty="0">
                <a:solidFill>
                  <a:srgbClr val="7030A0"/>
                </a:solidFill>
              </a:rPr>
              <a:t> in Autoimmune </a:t>
            </a:r>
            <a:r>
              <a:rPr lang="de-DE" dirty="0" err="1">
                <a:solidFill>
                  <a:srgbClr val="7030A0"/>
                </a:solidFill>
              </a:rPr>
              <a:t>Diseases</a:t>
            </a:r>
            <a:endParaRPr lang="de-DE" dirty="0">
              <a:solidFill>
                <a:srgbClr val="7030A0"/>
              </a:solidFill>
            </a:endParaRPr>
          </a:p>
        </p:txBody>
      </p:sp>
      <p:sp>
        <p:nvSpPr>
          <p:cNvPr id="5" name="Textfeld 4">
            <a:extLst>
              <a:ext uri="{FF2B5EF4-FFF2-40B4-BE49-F238E27FC236}">
                <a16:creationId xmlns:a16="http://schemas.microsoft.com/office/drawing/2014/main" id="{FB8DBB52-0734-459B-84E5-F02551D6DBD8}"/>
              </a:ext>
            </a:extLst>
          </p:cNvPr>
          <p:cNvSpPr txBox="1"/>
          <p:nvPr/>
        </p:nvSpPr>
        <p:spPr>
          <a:xfrm>
            <a:off x="2989852" y="999520"/>
            <a:ext cx="3494013" cy="400110"/>
          </a:xfrm>
          <a:prstGeom prst="rect">
            <a:avLst/>
          </a:prstGeom>
          <a:noFill/>
        </p:spPr>
        <p:txBody>
          <a:bodyPr wrap="square" rtlCol="0">
            <a:spAutoFit/>
          </a:bodyPr>
          <a:lstStyle/>
          <a:p>
            <a:pPr algn="ctr"/>
            <a:r>
              <a:rPr lang="de-DE" sz="2000" u="sng" dirty="0">
                <a:solidFill>
                  <a:srgbClr val="0070C0"/>
                </a:solidFill>
              </a:rPr>
              <a:t>Loss of Self-</a:t>
            </a:r>
            <a:r>
              <a:rPr lang="de-DE" sz="2000" u="sng" dirty="0" err="1">
                <a:solidFill>
                  <a:srgbClr val="0070C0"/>
                </a:solidFill>
              </a:rPr>
              <a:t>Tolerance</a:t>
            </a:r>
            <a:endParaRPr lang="de-DE" sz="2000" u="sng" dirty="0">
              <a:solidFill>
                <a:srgbClr val="0070C0"/>
              </a:solidFill>
            </a:endParaRPr>
          </a:p>
        </p:txBody>
      </p:sp>
      <p:sp>
        <p:nvSpPr>
          <p:cNvPr id="15" name="Rechteck 14">
            <a:extLst>
              <a:ext uri="{FF2B5EF4-FFF2-40B4-BE49-F238E27FC236}">
                <a16:creationId xmlns:a16="http://schemas.microsoft.com/office/drawing/2014/main" id="{9F1346C9-1409-4ABD-B762-342E99E78AAC}"/>
              </a:ext>
            </a:extLst>
          </p:cNvPr>
          <p:cNvSpPr/>
          <p:nvPr/>
        </p:nvSpPr>
        <p:spPr>
          <a:xfrm>
            <a:off x="2989852" y="1342172"/>
            <a:ext cx="4489035" cy="778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94903626-8FC7-4EE0-AA32-C215DC523A6C}"/>
              </a:ext>
            </a:extLst>
          </p:cNvPr>
          <p:cNvSpPr txBox="1"/>
          <p:nvPr/>
        </p:nvSpPr>
        <p:spPr>
          <a:xfrm>
            <a:off x="2240624" y="4604713"/>
            <a:ext cx="4563770" cy="430887"/>
          </a:xfrm>
          <a:prstGeom prst="rect">
            <a:avLst/>
          </a:prstGeom>
          <a:noFill/>
        </p:spPr>
        <p:txBody>
          <a:bodyPr wrap="square" rtlCol="0">
            <a:spAutoFit/>
          </a:bodyPr>
          <a:lstStyle/>
          <a:p>
            <a:r>
              <a:rPr lang="de-DE" sz="1100" i="1" dirty="0"/>
              <a:t>Rubin et al. Nat. Rev. </a:t>
            </a:r>
            <a:r>
              <a:rPr lang="de-DE" sz="1100" i="1" dirty="0" err="1"/>
              <a:t>Rheumatol</a:t>
            </a:r>
            <a:r>
              <a:rPr lang="de-DE" sz="1100" i="1" dirty="0"/>
              <a:t>. 2019; </a:t>
            </a:r>
            <a:r>
              <a:rPr lang="de-DE" sz="1100" i="1" dirty="0" err="1"/>
              <a:t>Parodis</a:t>
            </a:r>
            <a:r>
              <a:rPr lang="de-DE" sz="1100" i="1" dirty="0"/>
              <a:t> et al. Front. Med. 2022; Lee et al. Nat Rev Drug </a:t>
            </a:r>
            <a:r>
              <a:rPr lang="de-DE" sz="1100" i="1" dirty="0" err="1"/>
              <a:t>Discov</a:t>
            </a:r>
            <a:r>
              <a:rPr lang="de-DE" sz="1100" i="1" dirty="0"/>
              <a:t>. 2021; </a:t>
            </a:r>
            <a:r>
              <a:rPr lang="de-DE" sz="1100" i="1" dirty="0" err="1"/>
              <a:t>Created</a:t>
            </a:r>
            <a:r>
              <a:rPr lang="de-DE" sz="1100" i="1" dirty="0"/>
              <a:t> in </a:t>
            </a:r>
            <a:r>
              <a:rPr lang="de-DE" sz="1100" i="1" dirty="0" err="1"/>
              <a:t>BioRender</a:t>
            </a:r>
            <a:endParaRPr lang="de-DE" sz="1100" i="1" dirty="0"/>
          </a:p>
        </p:txBody>
      </p:sp>
      <p:sp>
        <p:nvSpPr>
          <p:cNvPr id="4" name="TextBox 3">
            <a:extLst>
              <a:ext uri="{FF2B5EF4-FFF2-40B4-BE49-F238E27FC236}">
                <a16:creationId xmlns:a16="http://schemas.microsoft.com/office/drawing/2014/main" id="{EA41D73B-8D76-7B74-787E-0BA8835F8B92}"/>
              </a:ext>
            </a:extLst>
          </p:cNvPr>
          <p:cNvSpPr txBox="1"/>
          <p:nvPr/>
        </p:nvSpPr>
        <p:spPr>
          <a:xfrm>
            <a:off x="4790310" y="52012"/>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8052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a:xfrm>
            <a:off x="486296" y="77900"/>
            <a:ext cx="7544012" cy="1179456"/>
          </a:xfrm>
        </p:spPr>
        <p:txBody>
          <a:bodyPr/>
          <a:lstStyle/>
          <a:p>
            <a:r>
              <a:rPr lang="en-US" dirty="0"/>
              <a:t>Interpretable Artificial Intelligence Differentiates </a:t>
            </a:r>
            <a:r>
              <a:rPr lang="en-US" dirty="0" err="1"/>
              <a:t>Prefibrotic</a:t>
            </a:r>
            <a:r>
              <a:rPr lang="en-US" dirty="0"/>
              <a:t> Primary Myelofibrosis from </a:t>
            </a:r>
            <a:br>
              <a:rPr lang="en-US" dirty="0"/>
            </a:br>
            <a:r>
              <a:rPr lang="en-US" dirty="0"/>
              <a:t>Essential Thrombocythemia</a:t>
            </a:r>
          </a:p>
        </p:txBody>
      </p:sp>
      <p:sp>
        <p:nvSpPr>
          <p:cNvPr id="6" name="Subtitle 5"/>
          <p:cNvSpPr>
            <a:spLocks noGrp="1"/>
          </p:cNvSpPr>
          <p:nvPr>
            <p:ph type="subTitle" idx="10"/>
          </p:nvPr>
        </p:nvSpPr>
        <p:spPr>
          <a:xfrm>
            <a:off x="486296" y="1224491"/>
            <a:ext cx="2655489" cy="689769"/>
          </a:xfrm>
        </p:spPr>
        <p:txBody>
          <a:bodyPr/>
          <a:lstStyle/>
          <a:p>
            <a:endParaRPr lang="en-US" dirty="0"/>
          </a:p>
          <a:p>
            <a:r>
              <a:rPr lang="en-US" dirty="0"/>
              <a:t>Andrew Srisuwananukorn</a:t>
            </a:r>
          </a:p>
          <a:p>
            <a:endParaRPr lang="en-US" altLang="en-US" dirty="0"/>
          </a:p>
          <a:p>
            <a:r>
              <a:rPr lang="en-US" dirty="0"/>
              <a:t>ASH Annual Meeting 2023</a:t>
            </a:r>
          </a:p>
        </p:txBody>
      </p:sp>
      <p:pic>
        <p:nvPicPr>
          <p:cNvPr id="2" name="Picture 1" descr="A close-up of a purple and orange substance&#10;&#10;Description automatically generated">
            <a:extLst>
              <a:ext uri="{FF2B5EF4-FFF2-40B4-BE49-F238E27FC236}">
                <a16:creationId xmlns:a16="http://schemas.microsoft.com/office/drawing/2014/main" id="{D60394BD-485C-B3BF-CE81-026BACCBD58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1785" y="1503433"/>
            <a:ext cx="5851039" cy="2668811"/>
          </a:xfrm>
          <a:prstGeom prst="rect">
            <a:avLst/>
          </a:prstGeom>
        </p:spPr>
      </p:pic>
      <p:pic>
        <p:nvPicPr>
          <p:cNvPr id="3" name="Picture 29">
            <a:extLst>
              <a:ext uri="{FF2B5EF4-FFF2-40B4-BE49-F238E27FC236}">
                <a16:creationId xmlns:a16="http://schemas.microsoft.com/office/drawing/2014/main" id="{8AB5F25A-36BF-5823-67C8-B5512626A8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945"/>
          <a:stretch/>
        </p:blipFill>
        <p:spPr bwMode="auto">
          <a:xfrm>
            <a:off x="694170" y="3154612"/>
            <a:ext cx="374736" cy="286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79F550-7DBB-4F1A-B214-99E0FB6444B6}"/>
              </a:ext>
            </a:extLst>
          </p:cNvPr>
          <p:cNvSpPr txBox="1"/>
          <p:nvPr/>
        </p:nvSpPr>
        <p:spPr>
          <a:xfrm>
            <a:off x="1061652" y="3102416"/>
            <a:ext cx="1497526" cy="338554"/>
          </a:xfrm>
          <a:prstGeom prst="rect">
            <a:avLst/>
          </a:prstGeom>
          <a:solidFill>
            <a:schemeClr val="bg1"/>
          </a:solidFill>
        </p:spPr>
        <p:txBody>
          <a:bodyPr wrap="none" rtlCol="0">
            <a:spAutoFit/>
          </a:bodyPr>
          <a:lstStyle/>
          <a:p>
            <a:r>
              <a:rPr lang="en-US" sz="1600" dirty="0">
                <a:solidFill>
                  <a:srgbClr val="C00000"/>
                </a:solidFill>
              </a:rPr>
              <a:t>@andrewsris1</a:t>
            </a:r>
          </a:p>
        </p:txBody>
      </p:sp>
      <p:sp>
        <p:nvSpPr>
          <p:cNvPr id="4" name="TextBox 3">
            <a:extLst>
              <a:ext uri="{FF2B5EF4-FFF2-40B4-BE49-F238E27FC236}">
                <a16:creationId xmlns:a16="http://schemas.microsoft.com/office/drawing/2014/main" id="{0697DBFA-F22B-A5F1-F63B-9A83E0DF46BA}"/>
              </a:ext>
            </a:extLst>
          </p:cNvPr>
          <p:cNvSpPr txBox="1"/>
          <p:nvPr/>
        </p:nvSpPr>
        <p:spPr>
          <a:xfrm>
            <a:off x="3747542" y="4835723"/>
            <a:ext cx="55584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C00000"/>
                </a:solidFill>
                <a:latin typeface="Arial"/>
                <a:ea typeface="Geneva"/>
              </a:rPr>
              <a:t>Embargoed until Saturday, Dec. 9, 2023, at 7:15 a.m. Pacific time</a:t>
            </a:r>
            <a:endParaRPr lang="en-US" sz="1400" dirty="0">
              <a:solidFill>
                <a:srgbClr val="C00000"/>
              </a:solidFill>
            </a:endParaRPr>
          </a:p>
        </p:txBody>
      </p:sp>
    </p:spTree>
    <p:extLst>
      <p:ext uri="{BB962C8B-B14F-4D97-AF65-F5344CB8AC3E}">
        <p14:creationId xmlns:p14="http://schemas.microsoft.com/office/powerpoint/2010/main" val="197538184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023C4-5363-4E5E-8557-B94AD0BD9BEF}"/>
              </a:ext>
            </a:extLst>
          </p:cNvPr>
          <p:cNvSpPr>
            <a:spLocks noGrp="1"/>
          </p:cNvSpPr>
          <p:nvPr>
            <p:ph type="title"/>
          </p:nvPr>
        </p:nvSpPr>
        <p:spPr/>
        <p:txBody>
          <a:bodyPr>
            <a:normAutofit fontScale="90000"/>
          </a:bodyPr>
          <a:lstStyle/>
          <a:p>
            <a:r>
              <a:rPr lang="en-US" dirty="0"/>
              <a:t>The three diseases treated at our center </a:t>
            </a:r>
          </a:p>
        </p:txBody>
      </p:sp>
      <p:sp>
        <p:nvSpPr>
          <p:cNvPr id="4" name="Textfeld 3">
            <a:extLst>
              <a:ext uri="{FF2B5EF4-FFF2-40B4-BE49-F238E27FC236}">
                <a16:creationId xmlns:a16="http://schemas.microsoft.com/office/drawing/2014/main" id="{2BFEEBCD-3774-4E01-858C-EFC97C3CA7D5}"/>
              </a:ext>
            </a:extLst>
          </p:cNvPr>
          <p:cNvSpPr txBox="1"/>
          <p:nvPr/>
        </p:nvSpPr>
        <p:spPr>
          <a:xfrm>
            <a:off x="1667188" y="3867585"/>
            <a:ext cx="4666662" cy="923330"/>
          </a:xfrm>
          <a:prstGeom prst="rect">
            <a:avLst/>
          </a:prstGeom>
          <a:noFill/>
        </p:spPr>
        <p:txBody>
          <a:bodyPr wrap="none" rtlCol="0">
            <a:spAutoFit/>
          </a:bodyPr>
          <a:lstStyle/>
          <a:p>
            <a:r>
              <a:rPr lang="de-DE" b="1" u="sng" dirty="0">
                <a:solidFill>
                  <a:srgbClr val="0070C0"/>
                </a:solidFill>
              </a:rPr>
              <a:t>This </a:t>
            </a:r>
            <a:r>
              <a:rPr lang="de-DE" b="1" u="sng" dirty="0" err="1">
                <a:solidFill>
                  <a:srgbClr val="0070C0"/>
                </a:solidFill>
              </a:rPr>
              <a:t>year</a:t>
            </a:r>
            <a:r>
              <a:rPr lang="de-DE" b="1" u="sng" dirty="0">
                <a:solidFill>
                  <a:srgbClr val="0070C0"/>
                </a:solidFill>
              </a:rPr>
              <a:t> in </a:t>
            </a:r>
            <a:r>
              <a:rPr lang="de-DE" b="1" u="sng" dirty="0" err="1">
                <a:solidFill>
                  <a:srgbClr val="0070C0"/>
                </a:solidFill>
              </a:rPr>
              <a:t>talk</a:t>
            </a:r>
            <a:r>
              <a:rPr lang="de-DE" b="1" u="sng" dirty="0">
                <a:solidFill>
                  <a:srgbClr val="0070C0"/>
                </a:solidFill>
              </a:rPr>
              <a:t> #220, </a:t>
            </a:r>
            <a:r>
              <a:rPr lang="de-DE" b="1" u="sng" dirty="0" err="1">
                <a:solidFill>
                  <a:srgbClr val="0070C0"/>
                </a:solidFill>
              </a:rPr>
              <a:t>we</a:t>
            </a:r>
            <a:r>
              <a:rPr lang="de-DE" b="1" u="sng" dirty="0">
                <a:solidFill>
                  <a:srgbClr val="0070C0"/>
                </a:solidFill>
              </a:rPr>
              <a:t> report on:</a:t>
            </a:r>
          </a:p>
          <a:p>
            <a:pPr marL="285750" indent="-285750">
              <a:buFont typeface="Wingdings" panose="05000000000000000000" pitchFamily="2" charset="2"/>
              <a:buChar char="ü"/>
            </a:pPr>
            <a:r>
              <a:rPr lang="de-DE" dirty="0">
                <a:solidFill>
                  <a:srgbClr val="0070C0"/>
                </a:solidFill>
              </a:rPr>
              <a:t>The </a:t>
            </a:r>
            <a:r>
              <a:rPr lang="de-DE" dirty="0" err="1">
                <a:solidFill>
                  <a:srgbClr val="0070C0"/>
                </a:solidFill>
              </a:rPr>
              <a:t>first</a:t>
            </a:r>
            <a:r>
              <a:rPr lang="de-DE" dirty="0">
                <a:solidFill>
                  <a:srgbClr val="0070C0"/>
                </a:solidFill>
              </a:rPr>
              <a:t> 15 </a:t>
            </a:r>
            <a:r>
              <a:rPr lang="de-DE" dirty="0" err="1">
                <a:solidFill>
                  <a:srgbClr val="0070C0"/>
                </a:solidFill>
              </a:rPr>
              <a:t>patients</a:t>
            </a:r>
            <a:r>
              <a:rPr lang="de-DE" dirty="0">
                <a:solidFill>
                  <a:srgbClr val="0070C0"/>
                </a:solidFill>
              </a:rPr>
              <a:t> </a:t>
            </a:r>
            <a:r>
              <a:rPr lang="de-DE" dirty="0" err="1">
                <a:solidFill>
                  <a:srgbClr val="0070C0"/>
                </a:solidFill>
              </a:rPr>
              <a:t>with</a:t>
            </a:r>
            <a:r>
              <a:rPr lang="de-DE" dirty="0">
                <a:solidFill>
                  <a:srgbClr val="0070C0"/>
                </a:solidFill>
              </a:rPr>
              <a:t> </a:t>
            </a:r>
            <a:r>
              <a:rPr lang="de-DE" dirty="0" err="1">
                <a:solidFill>
                  <a:srgbClr val="0070C0"/>
                </a:solidFill>
              </a:rPr>
              <a:t>longer</a:t>
            </a:r>
            <a:r>
              <a:rPr lang="de-DE" dirty="0">
                <a:solidFill>
                  <a:srgbClr val="0070C0"/>
                </a:solidFill>
              </a:rPr>
              <a:t> follow-</a:t>
            </a:r>
            <a:r>
              <a:rPr lang="de-DE" dirty="0" err="1">
                <a:solidFill>
                  <a:srgbClr val="0070C0"/>
                </a:solidFill>
              </a:rPr>
              <a:t>up</a:t>
            </a:r>
            <a:endParaRPr lang="de-DE" dirty="0">
              <a:solidFill>
                <a:srgbClr val="0070C0"/>
              </a:solidFill>
            </a:endParaRPr>
          </a:p>
          <a:p>
            <a:pPr marL="285750" indent="-285750">
              <a:buFont typeface="Wingdings" panose="05000000000000000000" pitchFamily="2" charset="2"/>
              <a:buChar char="ü"/>
            </a:pPr>
            <a:r>
              <a:rPr lang="de-DE" dirty="0" err="1">
                <a:solidFill>
                  <a:srgbClr val="0070C0"/>
                </a:solidFill>
              </a:rPr>
              <a:t>Growing</a:t>
            </a:r>
            <a:r>
              <a:rPr lang="de-DE" dirty="0">
                <a:solidFill>
                  <a:srgbClr val="0070C0"/>
                </a:solidFill>
              </a:rPr>
              <a:t> </a:t>
            </a:r>
            <a:r>
              <a:rPr lang="de-DE" dirty="0" err="1">
                <a:solidFill>
                  <a:srgbClr val="0070C0"/>
                </a:solidFill>
              </a:rPr>
              <a:t>understanding</a:t>
            </a:r>
            <a:r>
              <a:rPr lang="de-DE" dirty="0">
                <a:solidFill>
                  <a:srgbClr val="0070C0"/>
                </a:solidFill>
              </a:rPr>
              <a:t> of B cell </a:t>
            </a:r>
            <a:r>
              <a:rPr lang="de-DE" dirty="0" err="1">
                <a:solidFill>
                  <a:srgbClr val="0070C0"/>
                </a:solidFill>
              </a:rPr>
              <a:t>biology</a:t>
            </a:r>
            <a:endParaRPr lang="de-DE" dirty="0">
              <a:solidFill>
                <a:srgbClr val="0070C0"/>
              </a:solidFill>
            </a:endParaRPr>
          </a:p>
        </p:txBody>
      </p:sp>
      <p:grpSp>
        <p:nvGrpSpPr>
          <p:cNvPr id="27" name="Gruppieren 26">
            <a:extLst>
              <a:ext uri="{FF2B5EF4-FFF2-40B4-BE49-F238E27FC236}">
                <a16:creationId xmlns:a16="http://schemas.microsoft.com/office/drawing/2014/main" id="{F49283E1-F1D5-4EC9-99B3-2F41EB292B1D}"/>
              </a:ext>
            </a:extLst>
          </p:cNvPr>
          <p:cNvGrpSpPr/>
          <p:nvPr/>
        </p:nvGrpSpPr>
        <p:grpSpPr>
          <a:xfrm>
            <a:off x="4000519" y="1228849"/>
            <a:ext cx="2787820" cy="2352156"/>
            <a:chOff x="3713539" y="1338773"/>
            <a:chExt cx="2787820" cy="2352156"/>
          </a:xfrm>
        </p:grpSpPr>
        <p:pic>
          <p:nvPicPr>
            <p:cNvPr id="8" name="Grafik 7">
              <a:extLst>
                <a:ext uri="{FF2B5EF4-FFF2-40B4-BE49-F238E27FC236}">
                  <a16:creationId xmlns:a16="http://schemas.microsoft.com/office/drawing/2014/main" id="{6AA85377-4ADB-4837-A385-76314E67D889}"/>
                </a:ext>
              </a:extLst>
            </p:cNvPr>
            <p:cNvPicPr>
              <a:picLocks noChangeAspect="1"/>
            </p:cNvPicPr>
            <p:nvPr/>
          </p:nvPicPr>
          <p:blipFill rotWithShape="1">
            <a:blip r:embed="rId2"/>
            <a:srcRect l="10956"/>
            <a:stretch/>
          </p:blipFill>
          <p:spPr>
            <a:xfrm>
              <a:off x="3713539" y="1726345"/>
              <a:ext cx="1693892" cy="1473223"/>
            </a:xfrm>
            <a:prstGeom prst="rect">
              <a:avLst/>
            </a:prstGeom>
          </p:spPr>
        </p:pic>
        <p:sp>
          <p:nvSpPr>
            <p:cNvPr id="9" name="Textfeld 8">
              <a:extLst>
                <a:ext uri="{FF2B5EF4-FFF2-40B4-BE49-F238E27FC236}">
                  <a16:creationId xmlns:a16="http://schemas.microsoft.com/office/drawing/2014/main" id="{C210B11C-4536-4930-81E8-A41BEF8D98CB}"/>
                </a:ext>
              </a:extLst>
            </p:cNvPr>
            <p:cNvSpPr txBox="1"/>
            <p:nvPr/>
          </p:nvSpPr>
          <p:spPr>
            <a:xfrm>
              <a:off x="3752304" y="1338773"/>
              <a:ext cx="2475358" cy="338554"/>
            </a:xfrm>
            <a:prstGeom prst="rect">
              <a:avLst/>
            </a:prstGeom>
            <a:noFill/>
          </p:spPr>
          <p:txBody>
            <a:bodyPr wrap="none" rtlCol="0">
              <a:spAutoFit/>
            </a:bodyPr>
            <a:lstStyle/>
            <a:p>
              <a:pPr algn="ctr"/>
              <a:r>
                <a:rPr lang="de-DE" sz="1600" dirty="0" err="1"/>
                <a:t>Systemic</a:t>
              </a:r>
              <a:r>
                <a:rPr lang="de-DE" sz="1600" dirty="0"/>
                <a:t> </a:t>
              </a:r>
              <a:r>
                <a:rPr lang="de-DE" sz="1600" dirty="0" err="1"/>
                <a:t>Sclerosis</a:t>
              </a:r>
              <a:r>
                <a:rPr lang="de-DE" sz="1600" dirty="0"/>
                <a:t> (</a:t>
              </a:r>
              <a:r>
                <a:rPr lang="de-DE" sz="1600" dirty="0" err="1"/>
                <a:t>SSc</a:t>
              </a:r>
              <a:r>
                <a:rPr lang="de-DE" sz="1600" dirty="0"/>
                <a:t>)</a:t>
              </a:r>
            </a:p>
          </p:txBody>
        </p:sp>
        <p:pic>
          <p:nvPicPr>
            <p:cNvPr id="10" name="Grafik 9">
              <a:extLst>
                <a:ext uri="{FF2B5EF4-FFF2-40B4-BE49-F238E27FC236}">
                  <a16:creationId xmlns:a16="http://schemas.microsoft.com/office/drawing/2014/main" id="{BCD59DB8-2C51-43C1-8D5E-7FE4DC9E835C}"/>
                </a:ext>
              </a:extLst>
            </p:cNvPr>
            <p:cNvPicPr>
              <a:picLocks noChangeAspect="1"/>
            </p:cNvPicPr>
            <p:nvPr/>
          </p:nvPicPr>
          <p:blipFill>
            <a:blip r:embed="rId3"/>
            <a:stretch>
              <a:fillRect/>
            </a:stretch>
          </p:blipFill>
          <p:spPr>
            <a:xfrm>
              <a:off x="5367933" y="1748441"/>
              <a:ext cx="1133426" cy="1309737"/>
            </a:xfrm>
            <a:prstGeom prst="rect">
              <a:avLst/>
            </a:prstGeom>
          </p:spPr>
        </p:pic>
        <p:sp>
          <p:nvSpPr>
            <p:cNvPr id="11" name="Textfeld 10">
              <a:extLst>
                <a:ext uri="{FF2B5EF4-FFF2-40B4-BE49-F238E27FC236}">
                  <a16:creationId xmlns:a16="http://schemas.microsoft.com/office/drawing/2014/main" id="{FF4E4E83-4833-4502-98AB-9A97DF4F0189}"/>
                </a:ext>
              </a:extLst>
            </p:cNvPr>
            <p:cNvSpPr txBox="1"/>
            <p:nvPr/>
          </p:nvSpPr>
          <p:spPr>
            <a:xfrm>
              <a:off x="4124842" y="3203676"/>
              <a:ext cx="2215671" cy="307777"/>
            </a:xfrm>
            <a:prstGeom prst="rect">
              <a:avLst/>
            </a:prstGeom>
            <a:noFill/>
          </p:spPr>
          <p:txBody>
            <a:bodyPr wrap="none" rtlCol="0">
              <a:spAutoFit/>
            </a:bodyPr>
            <a:lstStyle/>
            <a:p>
              <a:pPr algn="ctr"/>
              <a:r>
                <a:rPr lang="de-DE" sz="1400" dirty="0"/>
                <a:t>Skin, Lung, Heart, </a:t>
              </a:r>
              <a:r>
                <a:rPr lang="de-DE" sz="1400" dirty="0" err="1"/>
                <a:t>Kidney</a:t>
              </a:r>
              <a:endParaRPr lang="de-DE" sz="1400" dirty="0"/>
            </a:p>
          </p:txBody>
        </p:sp>
        <p:sp>
          <p:nvSpPr>
            <p:cNvPr id="12" name="Textfeld 11">
              <a:extLst>
                <a:ext uri="{FF2B5EF4-FFF2-40B4-BE49-F238E27FC236}">
                  <a16:creationId xmlns:a16="http://schemas.microsoft.com/office/drawing/2014/main" id="{22C47DF7-8305-46F6-9082-9A753BF5F117}"/>
                </a:ext>
              </a:extLst>
            </p:cNvPr>
            <p:cNvSpPr txBox="1"/>
            <p:nvPr/>
          </p:nvSpPr>
          <p:spPr>
            <a:xfrm>
              <a:off x="4013661" y="3460097"/>
              <a:ext cx="2339102" cy="230832"/>
            </a:xfrm>
            <a:prstGeom prst="rect">
              <a:avLst/>
            </a:prstGeom>
            <a:noFill/>
          </p:spPr>
          <p:txBody>
            <a:bodyPr wrap="none" rtlCol="0">
              <a:spAutoFit/>
            </a:bodyPr>
            <a:lstStyle/>
            <a:p>
              <a:pPr algn="ctr"/>
              <a:r>
                <a:rPr lang="de-DE" sz="900" i="1" dirty="0"/>
                <a:t>Bergmann et al. </a:t>
              </a:r>
              <a:r>
                <a:rPr lang="de-DE" sz="900" i="1" dirty="0" err="1"/>
                <a:t>Annals</a:t>
              </a:r>
              <a:r>
                <a:rPr lang="de-DE" sz="900" i="1" dirty="0"/>
                <a:t> </a:t>
              </a:r>
              <a:r>
                <a:rPr lang="de-DE" sz="900" i="1" dirty="0" err="1"/>
                <a:t>Rheum</a:t>
              </a:r>
              <a:r>
                <a:rPr lang="de-DE" sz="900" i="1" dirty="0"/>
                <a:t>. Dis. 2023</a:t>
              </a:r>
            </a:p>
          </p:txBody>
        </p:sp>
      </p:grpSp>
      <p:grpSp>
        <p:nvGrpSpPr>
          <p:cNvPr id="18" name="Gruppieren 17">
            <a:extLst>
              <a:ext uri="{FF2B5EF4-FFF2-40B4-BE49-F238E27FC236}">
                <a16:creationId xmlns:a16="http://schemas.microsoft.com/office/drawing/2014/main" id="{23DCAE5E-1F45-4CC4-A4B7-646D5CE9B217}"/>
              </a:ext>
            </a:extLst>
          </p:cNvPr>
          <p:cNvGrpSpPr/>
          <p:nvPr/>
        </p:nvGrpSpPr>
        <p:grpSpPr>
          <a:xfrm>
            <a:off x="7000724" y="1234722"/>
            <a:ext cx="1786065" cy="3171684"/>
            <a:chOff x="7003292" y="845988"/>
            <a:chExt cx="1786065" cy="3171684"/>
          </a:xfrm>
        </p:grpSpPr>
        <p:grpSp>
          <p:nvGrpSpPr>
            <p:cNvPr id="15" name="Gruppieren 14">
              <a:extLst>
                <a:ext uri="{FF2B5EF4-FFF2-40B4-BE49-F238E27FC236}">
                  <a16:creationId xmlns:a16="http://schemas.microsoft.com/office/drawing/2014/main" id="{D2FCBD59-9C85-459E-B714-92FEB6CDD510}"/>
                </a:ext>
              </a:extLst>
            </p:cNvPr>
            <p:cNvGrpSpPr/>
            <p:nvPr/>
          </p:nvGrpSpPr>
          <p:grpSpPr>
            <a:xfrm>
              <a:off x="7078860" y="1208150"/>
              <a:ext cx="1639376" cy="2483391"/>
              <a:chOff x="6732676" y="657336"/>
              <a:chExt cx="1957934" cy="2965949"/>
            </a:xfrm>
          </p:grpSpPr>
          <p:pic>
            <p:nvPicPr>
              <p:cNvPr id="13" name="Grafik 12">
                <a:extLst>
                  <a:ext uri="{FF2B5EF4-FFF2-40B4-BE49-F238E27FC236}">
                    <a16:creationId xmlns:a16="http://schemas.microsoft.com/office/drawing/2014/main" id="{45ABD5AB-14F4-4F6D-B1EE-633B2BCE8569}"/>
                  </a:ext>
                </a:extLst>
              </p:cNvPr>
              <p:cNvPicPr>
                <a:picLocks noChangeAspect="1"/>
              </p:cNvPicPr>
              <p:nvPr/>
            </p:nvPicPr>
            <p:blipFill rotWithShape="1">
              <a:blip r:embed="rId4"/>
              <a:srcRect b="10364"/>
              <a:stretch/>
            </p:blipFill>
            <p:spPr>
              <a:xfrm>
                <a:off x="6732676" y="1752380"/>
                <a:ext cx="1957934" cy="1870905"/>
              </a:xfrm>
              <a:prstGeom prst="rect">
                <a:avLst/>
              </a:prstGeom>
            </p:spPr>
          </p:pic>
          <p:pic>
            <p:nvPicPr>
              <p:cNvPr id="14" name="Grafik 13">
                <a:extLst>
                  <a:ext uri="{FF2B5EF4-FFF2-40B4-BE49-F238E27FC236}">
                    <a16:creationId xmlns:a16="http://schemas.microsoft.com/office/drawing/2014/main" id="{7297A3CC-A56B-4854-9D4C-395F719C4BD1}"/>
                  </a:ext>
                </a:extLst>
              </p:cNvPr>
              <p:cNvPicPr>
                <a:picLocks noChangeAspect="1"/>
              </p:cNvPicPr>
              <p:nvPr/>
            </p:nvPicPr>
            <p:blipFill>
              <a:blip r:embed="rId5"/>
              <a:stretch>
                <a:fillRect/>
              </a:stretch>
            </p:blipFill>
            <p:spPr>
              <a:xfrm>
                <a:off x="6784359" y="657336"/>
                <a:ext cx="1896526" cy="1221178"/>
              </a:xfrm>
              <a:prstGeom prst="rect">
                <a:avLst/>
              </a:prstGeom>
            </p:spPr>
          </p:pic>
        </p:grpSp>
        <p:sp>
          <p:nvSpPr>
            <p:cNvPr id="16" name="Textfeld 15">
              <a:extLst>
                <a:ext uri="{FF2B5EF4-FFF2-40B4-BE49-F238E27FC236}">
                  <a16:creationId xmlns:a16="http://schemas.microsoft.com/office/drawing/2014/main" id="{1E77F50B-178A-4A20-B32A-12CBC0210FE5}"/>
                </a:ext>
              </a:extLst>
            </p:cNvPr>
            <p:cNvSpPr txBox="1"/>
            <p:nvPr/>
          </p:nvSpPr>
          <p:spPr>
            <a:xfrm>
              <a:off x="7228514" y="845988"/>
              <a:ext cx="1407758" cy="338554"/>
            </a:xfrm>
            <a:prstGeom prst="rect">
              <a:avLst/>
            </a:prstGeom>
            <a:noFill/>
          </p:spPr>
          <p:txBody>
            <a:bodyPr wrap="none" rtlCol="0">
              <a:spAutoFit/>
            </a:bodyPr>
            <a:lstStyle/>
            <a:p>
              <a:pPr algn="ctr"/>
              <a:r>
                <a:rPr lang="de-DE" sz="1600" dirty="0"/>
                <a:t>Myositis (IIM)</a:t>
              </a:r>
            </a:p>
          </p:txBody>
        </p:sp>
        <p:sp>
          <p:nvSpPr>
            <p:cNvPr id="17" name="Textfeld 16">
              <a:extLst>
                <a:ext uri="{FF2B5EF4-FFF2-40B4-BE49-F238E27FC236}">
                  <a16:creationId xmlns:a16="http://schemas.microsoft.com/office/drawing/2014/main" id="{2B248EAB-0D9E-42BD-8B90-DBB3C311A9E2}"/>
                </a:ext>
              </a:extLst>
            </p:cNvPr>
            <p:cNvSpPr txBox="1"/>
            <p:nvPr/>
          </p:nvSpPr>
          <p:spPr>
            <a:xfrm>
              <a:off x="7003292" y="3709895"/>
              <a:ext cx="1786065" cy="307777"/>
            </a:xfrm>
            <a:prstGeom prst="rect">
              <a:avLst/>
            </a:prstGeom>
            <a:noFill/>
          </p:spPr>
          <p:txBody>
            <a:bodyPr wrap="none" rtlCol="0">
              <a:spAutoFit/>
            </a:bodyPr>
            <a:lstStyle/>
            <a:p>
              <a:pPr algn="ctr"/>
              <a:r>
                <a:rPr lang="de-DE" sz="1400" dirty="0"/>
                <a:t>Muscle, Lung, Heart</a:t>
              </a:r>
            </a:p>
          </p:txBody>
        </p:sp>
      </p:grpSp>
      <p:sp>
        <p:nvSpPr>
          <p:cNvPr id="19" name="Textfeld 18">
            <a:extLst>
              <a:ext uri="{FF2B5EF4-FFF2-40B4-BE49-F238E27FC236}">
                <a16:creationId xmlns:a16="http://schemas.microsoft.com/office/drawing/2014/main" id="{7B1241E5-0B4C-4DE4-90C7-402AB031FCEA}"/>
              </a:ext>
            </a:extLst>
          </p:cNvPr>
          <p:cNvSpPr txBox="1"/>
          <p:nvPr/>
        </p:nvSpPr>
        <p:spPr>
          <a:xfrm>
            <a:off x="7189879" y="4309344"/>
            <a:ext cx="1479892" cy="230832"/>
          </a:xfrm>
          <a:prstGeom prst="rect">
            <a:avLst/>
          </a:prstGeom>
          <a:noFill/>
        </p:spPr>
        <p:txBody>
          <a:bodyPr wrap="none" rtlCol="0">
            <a:spAutoFit/>
          </a:bodyPr>
          <a:lstStyle/>
          <a:p>
            <a:pPr algn="ctr"/>
            <a:r>
              <a:rPr lang="de-DE" sz="900" i="1" dirty="0"/>
              <a:t>Müller et al. Lancet 2023</a:t>
            </a:r>
          </a:p>
        </p:txBody>
      </p:sp>
      <p:grpSp>
        <p:nvGrpSpPr>
          <p:cNvPr id="28" name="Gruppieren 27">
            <a:extLst>
              <a:ext uri="{FF2B5EF4-FFF2-40B4-BE49-F238E27FC236}">
                <a16:creationId xmlns:a16="http://schemas.microsoft.com/office/drawing/2014/main" id="{683F6431-D297-42B8-9C73-D274CAD6E33A}"/>
              </a:ext>
            </a:extLst>
          </p:cNvPr>
          <p:cNvGrpSpPr/>
          <p:nvPr/>
        </p:nvGrpSpPr>
        <p:grpSpPr>
          <a:xfrm>
            <a:off x="199806" y="1228849"/>
            <a:ext cx="3640741" cy="2536822"/>
            <a:chOff x="0" y="1228849"/>
            <a:chExt cx="3640741" cy="2536822"/>
          </a:xfrm>
        </p:grpSpPr>
        <p:sp>
          <p:nvSpPr>
            <p:cNvPr id="21" name="Textfeld 20">
              <a:extLst>
                <a:ext uri="{FF2B5EF4-FFF2-40B4-BE49-F238E27FC236}">
                  <a16:creationId xmlns:a16="http://schemas.microsoft.com/office/drawing/2014/main" id="{AA0B993A-A906-400F-BA38-DB4E6E7AA45B}"/>
                </a:ext>
              </a:extLst>
            </p:cNvPr>
            <p:cNvSpPr txBox="1"/>
            <p:nvPr/>
          </p:nvSpPr>
          <p:spPr>
            <a:xfrm>
              <a:off x="814549" y="3396339"/>
              <a:ext cx="1845377" cy="369332"/>
            </a:xfrm>
            <a:prstGeom prst="rect">
              <a:avLst/>
            </a:prstGeom>
            <a:noFill/>
          </p:spPr>
          <p:txBody>
            <a:bodyPr wrap="none" rtlCol="0">
              <a:spAutoFit/>
            </a:bodyPr>
            <a:lstStyle/>
            <a:p>
              <a:pPr algn="ctr"/>
              <a:r>
                <a:rPr lang="de-DE" sz="900" i="1" dirty="0"/>
                <a:t>Mougiakakos et al. NEJM, 2021</a:t>
              </a:r>
            </a:p>
            <a:p>
              <a:pPr algn="ctr"/>
              <a:r>
                <a:rPr lang="de-DE" sz="900" i="1" dirty="0"/>
                <a:t>Mackensen et al. Nat Med. 2022</a:t>
              </a:r>
            </a:p>
          </p:txBody>
        </p:sp>
        <p:sp>
          <p:nvSpPr>
            <p:cNvPr id="22" name="Textfeld 21">
              <a:extLst>
                <a:ext uri="{FF2B5EF4-FFF2-40B4-BE49-F238E27FC236}">
                  <a16:creationId xmlns:a16="http://schemas.microsoft.com/office/drawing/2014/main" id="{4A28039E-83E7-404C-AC5C-4451FC942A5F}"/>
                </a:ext>
              </a:extLst>
            </p:cNvPr>
            <p:cNvSpPr txBox="1"/>
            <p:nvPr/>
          </p:nvSpPr>
          <p:spPr>
            <a:xfrm>
              <a:off x="0" y="1228849"/>
              <a:ext cx="3640741" cy="338554"/>
            </a:xfrm>
            <a:prstGeom prst="rect">
              <a:avLst/>
            </a:prstGeom>
            <a:noFill/>
          </p:spPr>
          <p:txBody>
            <a:bodyPr wrap="none" rtlCol="0">
              <a:spAutoFit/>
            </a:bodyPr>
            <a:lstStyle/>
            <a:p>
              <a:pPr algn="ctr"/>
              <a:r>
                <a:rPr lang="de-DE" sz="1600" dirty="0" err="1"/>
                <a:t>Systemic</a:t>
              </a:r>
              <a:r>
                <a:rPr lang="de-DE" sz="1600" dirty="0"/>
                <a:t> Lupus </a:t>
              </a:r>
              <a:r>
                <a:rPr lang="de-DE" sz="1600" dirty="0" err="1"/>
                <a:t>Erythematosus</a:t>
              </a:r>
              <a:r>
                <a:rPr lang="de-DE" sz="1600" dirty="0"/>
                <a:t> (SLE)</a:t>
              </a:r>
            </a:p>
          </p:txBody>
        </p:sp>
        <p:grpSp>
          <p:nvGrpSpPr>
            <p:cNvPr id="25" name="Gruppieren 24">
              <a:extLst>
                <a:ext uri="{FF2B5EF4-FFF2-40B4-BE49-F238E27FC236}">
                  <a16:creationId xmlns:a16="http://schemas.microsoft.com/office/drawing/2014/main" id="{9FF7CA2C-33E9-47B9-9086-29991E21092A}"/>
                </a:ext>
              </a:extLst>
            </p:cNvPr>
            <p:cNvGrpSpPr/>
            <p:nvPr/>
          </p:nvGrpSpPr>
          <p:grpSpPr>
            <a:xfrm>
              <a:off x="260980" y="1631802"/>
              <a:ext cx="3158514" cy="1491093"/>
              <a:chOff x="158828" y="1708475"/>
              <a:chExt cx="3158514" cy="1491093"/>
            </a:xfrm>
          </p:grpSpPr>
          <p:pic>
            <p:nvPicPr>
              <p:cNvPr id="23" name="Grafik 22">
                <a:extLst>
                  <a:ext uri="{FF2B5EF4-FFF2-40B4-BE49-F238E27FC236}">
                    <a16:creationId xmlns:a16="http://schemas.microsoft.com/office/drawing/2014/main" id="{C02CC574-E3D1-4E37-942E-E6A9C3D726D9}"/>
                  </a:ext>
                </a:extLst>
              </p:cNvPr>
              <p:cNvPicPr>
                <a:picLocks noChangeAspect="1"/>
              </p:cNvPicPr>
              <p:nvPr/>
            </p:nvPicPr>
            <p:blipFill>
              <a:blip r:embed="rId6"/>
              <a:stretch>
                <a:fillRect/>
              </a:stretch>
            </p:blipFill>
            <p:spPr>
              <a:xfrm>
                <a:off x="158828" y="1726120"/>
                <a:ext cx="1639376" cy="1473447"/>
              </a:xfrm>
              <a:prstGeom prst="rect">
                <a:avLst/>
              </a:prstGeom>
            </p:spPr>
          </p:pic>
          <p:pic>
            <p:nvPicPr>
              <p:cNvPr id="24" name="Grafik 23">
                <a:extLst>
                  <a:ext uri="{FF2B5EF4-FFF2-40B4-BE49-F238E27FC236}">
                    <a16:creationId xmlns:a16="http://schemas.microsoft.com/office/drawing/2014/main" id="{BEDF98A7-A1A4-442A-A7B4-BE694FCC73F0}"/>
                  </a:ext>
                </a:extLst>
              </p:cNvPr>
              <p:cNvPicPr>
                <a:picLocks noChangeAspect="1"/>
              </p:cNvPicPr>
              <p:nvPr/>
            </p:nvPicPr>
            <p:blipFill>
              <a:blip r:embed="rId7"/>
              <a:stretch>
                <a:fillRect/>
              </a:stretch>
            </p:blipFill>
            <p:spPr>
              <a:xfrm>
                <a:off x="1867343" y="1708475"/>
                <a:ext cx="1449999" cy="1491093"/>
              </a:xfrm>
              <a:prstGeom prst="rect">
                <a:avLst/>
              </a:prstGeom>
            </p:spPr>
          </p:pic>
        </p:grpSp>
        <p:sp>
          <p:nvSpPr>
            <p:cNvPr id="26" name="Textfeld 25">
              <a:extLst>
                <a:ext uri="{FF2B5EF4-FFF2-40B4-BE49-F238E27FC236}">
                  <a16:creationId xmlns:a16="http://schemas.microsoft.com/office/drawing/2014/main" id="{DB4E5D5C-01EB-464F-9315-04B87F2FA454}"/>
                </a:ext>
              </a:extLst>
            </p:cNvPr>
            <p:cNvSpPr txBox="1"/>
            <p:nvPr/>
          </p:nvSpPr>
          <p:spPr>
            <a:xfrm>
              <a:off x="543110" y="3157889"/>
              <a:ext cx="2720105" cy="307777"/>
            </a:xfrm>
            <a:prstGeom prst="rect">
              <a:avLst/>
            </a:prstGeom>
            <a:noFill/>
          </p:spPr>
          <p:txBody>
            <a:bodyPr wrap="none" rtlCol="0">
              <a:spAutoFit/>
            </a:bodyPr>
            <a:lstStyle/>
            <a:p>
              <a:pPr algn="ctr"/>
              <a:r>
                <a:rPr lang="de-DE" sz="1400" dirty="0" err="1"/>
                <a:t>Kidney</a:t>
              </a:r>
              <a:r>
                <a:rPr lang="de-DE" sz="1400" dirty="0"/>
                <a:t>, Skin, Lung, Heart, Brain</a:t>
              </a:r>
            </a:p>
          </p:txBody>
        </p:sp>
      </p:grpSp>
      <p:sp>
        <p:nvSpPr>
          <p:cNvPr id="3" name="TextBox 2">
            <a:extLst>
              <a:ext uri="{FF2B5EF4-FFF2-40B4-BE49-F238E27FC236}">
                <a16:creationId xmlns:a16="http://schemas.microsoft.com/office/drawing/2014/main" id="{9B6FB8E1-86B5-B2AB-9002-22A45495FDAD}"/>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360336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t>Patient Characteristics at Baseline</a:t>
            </a:r>
            <a:endParaRPr lang="de-DE" sz="3200" dirty="0"/>
          </a:p>
        </p:txBody>
      </p:sp>
      <p:sp>
        <p:nvSpPr>
          <p:cNvPr id="6" name="Textfeld 5">
            <a:extLst>
              <a:ext uri="{FF2B5EF4-FFF2-40B4-BE49-F238E27FC236}">
                <a16:creationId xmlns:a16="http://schemas.microsoft.com/office/drawing/2014/main" id="{628634C9-BCBF-493F-B43A-CFEFADC30F2D}"/>
              </a:ext>
            </a:extLst>
          </p:cNvPr>
          <p:cNvSpPr txBox="1"/>
          <p:nvPr/>
        </p:nvSpPr>
        <p:spPr>
          <a:xfrm>
            <a:off x="539750" y="1585516"/>
            <a:ext cx="8321509" cy="2862322"/>
          </a:xfrm>
          <a:prstGeom prst="rect">
            <a:avLst/>
          </a:prstGeom>
          <a:noFill/>
        </p:spPr>
        <p:txBody>
          <a:bodyPr wrap="none" rtlCol="0">
            <a:spAutoFit/>
          </a:bodyPr>
          <a:lstStyle/>
          <a:p>
            <a:r>
              <a:rPr lang="en-US" sz="2000" dirty="0"/>
              <a:t>Total of </a:t>
            </a:r>
            <a:r>
              <a:rPr lang="en-US" sz="2000" b="1" dirty="0"/>
              <a:t>15 Patients</a:t>
            </a:r>
          </a:p>
          <a:p>
            <a:r>
              <a:rPr lang="en-US" sz="2000" dirty="0"/>
              <a:t>Disease Type: 			8x SLE, 3x IIM, 4x </a:t>
            </a:r>
            <a:r>
              <a:rPr lang="en-US" sz="2000" dirty="0" err="1"/>
              <a:t>SSc</a:t>
            </a:r>
            <a:endParaRPr lang="en-US" sz="2000" dirty="0"/>
          </a:p>
          <a:p>
            <a:r>
              <a:rPr lang="en-US" sz="2000" dirty="0"/>
              <a:t>Median Age (y): 		36 (18-60)</a:t>
            </a:r>
          </a:p>
          <a:p>
            <a:r>
              <a:rPr lang="en-US" sz="2000" dirty="0"/>
              <a:t>Median Disease Duration:	4 years (1-20)</a:t>
            </a:r>
          </a:p>
          <a:p>
            <a:r>
              <a:rPr lang="en-US" sz="2000" dirty="0"/>
              <a:t>Median Follow-Up (</a:t>
            </a:r>
            <a:r>
              <a:rPr lang="en-US" sz="2000" dirty="0" err="1"/>
              <a:t>mo</a:t>
            </a:r>
            <a:r>
              <a:rPr lang="en-US" sz="2000" dirty="0"/>
              <a:t>):		15 months (4-29)</a:t>
            </a:r>
          </a:p>
          <a:p>
            <a:r>
              <a:rPr lang="en-US" sz="2000" dirty="0"/>
              <a:t>Auto-antibodies present:	15/15</a:t>
            </a:r>
          </a:p>
          <a:p>
            <a:r>
              <a:rPr lang="en-US" sz="2000" dirty="0">
                <a:sym typeface="Wingdings" panose="05000000000000000000" pitchFamily="2" charset="2"/>
              </a:rPr>
              <a:t>For all at least 2 organs: 	13 skin, 11 lung, 9 kidney, 9 joints, </a:t>
            </a:r>
            <a:br>
              <a:rPr lang="en-US" sz="2000" dirty="0">
                <a:sym typeface="Wingdings" panose="05000000000000000000" pitchFamily="2" charset="2"/>
              </a:rPr>
            </a:br>
            <a:r>
              <a:rPr lang="en-US" sz="2000" dirty="0">
                <a:sym typeface="Wingdings" panose="05000000000000000000" pitchFamily="2" charset="2"/>
              </a:rPr>
              <a:t>			      	4 heart, 3 muscle, others </a:t>
            </a:r>
          </a:p>
          <a:p>
            <a:r>
              <a:rPr lang="en-US" sz="2000" dirty="0">
                <a:sym typeface="Wingdings" panose="05000000000000000000" pitchFamily="2" charset="2"/>
              </a:rPr>
              <a:t> Heavily Pretreated, active &amp; progressive disease at time of indication</a:t>
            </a:r>
          </a:p>
        </p:txBody>
      </p:sp>
      <p:sp>
        <p:nvSpPr>
          <p:cNvPr id="3" name="TextBox 2">
            <a:extLst>
              <a:ext uri="{FF2B5EF4-FFF2-40B4-BE49-F238E27FC236}">
                <a16:creationId xmlns:a16="http://schemas.microsoft.com/office/drawing/2014/main" id="{DC4A3133-0523-1A34-8605-AC8B98EB5124}"/>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3786103163"/>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6BCDA-2880-4B40-83D7-248DFA10B2BC}"/>
              </a:ext>
            </a:extLst>
          </p:cNvPr>
          <p:cNvSpPr>
            <a:spLocks noGrp="1"/>
          </p:cNvSpPr>
          <p:nvPr>
            <p:ph type="title"/>
          </p:nvPr>
        </p:nvSpPr>
        <p:spPr/>
        <p:txBody>
          <a:bodyPr/>
          <a:lstStyle/>
          <a:p>
            <a:r>
              <a:rPr lang="de-DE" dirty="0"/>
              <a:t>Patient Safety</a:t>
            </a:r>
          </a:p>
        </p:txBody>
      </p:sp>
      <p:sp>
        <p:nvSpPr>
          <p:cNvPr id="5" name="Textfeld 4">
            <a:extLst>
              <a:ext uri="{FF2B5EF4-FFF2-40B4-BE49-F238E27FC236}">
                <a16:creationId xmlns:a16="http://schemas.microsoft.com/office/drawing/2014/main" id="{64F9165D-DD66-4CFF-AE94-D2A6526CB3AF}"/>
              </a:ext>
            </a:extLst>
          </p:cNvPr>
          <p:cNvSpPr txBox="1"/>
          <p:nvPr/>
        </p:nvSpPr>
        <p:spPr>
          <a:xfrm>
            <a:off x="628650" y="1206574"/>
            <a:ext cx="6055615"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Only low grade inflammatory (CAR-T-related) side effects</a:t>
            </a:r>
          </a:p>
          <a:p>
            <a:pPr marL="285750" indent="-285750">
              <a:buFont typeface="Arial" panose="020B0604020202020204" pitchFamily="34" charset="0"/>
              <a:buChar char="•"/>
            </a:pPr>
            <a:r>
              <a:rPr lang="en-US" sz="2000" dirty="0"/>
              <a:t>Few patients with B cell-derived immune deficiency in need of substitution</a:t>
            </a:r>
          </a:p>
          <a:p>
            <a:pPr marL="285750" indent="-285750">
              <a:buFont typeface="Arial" panose="020B0604020202020204" pitchFamily="34" charset="0"/>
              <a:buChar char="•"/>
            </a:pPr>
            <a:r>
              <a:rPr lang="en-US" sz="2000" dirty="0"/>
              <a:t>Several infectious complications up to year 1</a:t>
            </a:r>
          </a:p>
          <a:p>
            <a:pPr marL="742950" lvl="1" indent="-285750">
              <a:buFont typeface="Arial" panose="020B0604020202020204" pitchFamily="34" charset="0"/>
              <a:buChar char="•"/>
            </a:pPr>
            <a:r>
              <a:rPr lang="en-US" sz="2000" dirty="0"/>
              <a:t>1 hospitalization due to pneumonia in the </a:t>
            </a:r>
            <a:br>
              <a:rPr lang="en-US" sz="2000" dirty="0"/>
            </a:br>
            <a:r>
              <a:rPr lang="en-US" sz="2000" dirty="0"/>
              <a:t>first three months</a:t>
            </a:r>
          </a:p>
          <a:p>
            <a:pPr marL="742950" lvl="1" indent="-285750">
              <a:buFont typeface="Arial" panose="020B0604020202020204" pitchFamily="34" charset="0"/>
              <a:buChar char="•"/>
            </a:pPr>
            <a:r>
              <a:rPr lang="en-US" sz="2000" dirty="0"/>
              <a:t>2 herpes zoster reactivations at 6 months and at 12 months after CAR T</a:t>
            </a:r>
          </a:p>
          <a:p>
            <a:endParaRPr lang="en-US" sz="2000" dirty="0"/>
          </a:p>
          <a:p>
            <a:r>
              <a:rPr lang="en-US" sz="2000" dirty="0">
                <a:solidFill>
                  <a:srgbClr val="0070C0"/>
                </a:solidFill>
                <a:sym typeface="Wingdings" panose="05000000000000000000" pitchFamily="2" charset="2"/>
              </a:rPr>
              <a:t>    CD19 CAR T cells are very well tolerated</a:t>
            </a:r>
          </a:p>
        </p:txBody>
      </p:sp>
      <p:sp>
        <p:nvSpPr>
          <p:cNvPr id="3" name="TextBox 2">
            <a:extLst>
              <a:ext uri="{FF2B5EF4-FFF2-40B4-BE49-F238E27FC236}">
                <a16:creationId xmlns:a16="http://schemas.microsoft.com/office/drawing/2014/main" id="{CA81E8E3-BEE1-5527-C8E5-D15B85B2EB24}"/>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724338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62647"/>
            <a:ext cx="8058150" cy="1005369"/>
          </a:xfrm>
        </p:spPr>
        <p:txBody>
          <a:bodyPr>
            <a:noAutofit/>
          </a:bodyPr>
          <a:lstStyle/>
          <a:p>
            <a:r>
              <a:rPr lang="en-US" sz="3200" dirty="0"/>
              <a:t>Clinical responses - SLE</a:t>
            </a:r>
            <a:endParaRPr lang="de-DE" sz="3200" dirty="0"/>
          </a:p>
        </p:txBody>
      </p:sp>
      <p:sp>
        <p:nvSpPr>
          <p:cNvPr id="21" name="Textfeld 20">
            <a:extLst>
              <a:ext uri="{FF2B5EF4-FFF2-40B4-BE49-F238E27FC236}">
                <a16:creationId xmlns:a16="http://schemas.microsoft.com/office/drawing/2014/main" id="{FC060925-69EB-4A15-9511-FD50C55EB126}"/>
              </a:ext>
            </a:extLst>
          </p:cNvPr>
          <p:cNvSpPr txBox="1"/>
          <p:nvPr/>
        </p:nvSpPr>
        <p:spPr>
          <a:xfrm>
            <a:off x="4108180" y="2498422"/>
            <a:ext cx="4688731" cy="2585323"/>
          </a:xfrm>
          <a:prstGeom prst="rect">
            <a:avLst/>
          </a:prstGeom>
          <a:noFill/>
        </p:spPr>
        <p:txBody>
          <a:bodyPr wrap="square" rtlCol="0">
            <a:spAutoFit/>
          </a:bodyPr>
          <a:lstStyle/>
          <a:p>
            <a:pPr marL="285750" indent="-285750">
              <a:buFont typeface="Arial" panose="020B0604020202020204" pitchFamily="34" charset="0"/>
              <a:buChar char="•"/>
            </a:pPr>
            <a:r>
              <a:rPr lang="en-US" dirty="0"/>
              <a:t>Disease-activity rapidly abrogated</a:t>
            </a:r>
          </a:p>
          <a:p>
            <a:pPr marL="285750" indent="-285750">
              <a:buFont typeface="Arial" panose="020B0604020202020204" pitchFamily="34" charset="0"/>
              <a:buChar char="•"/>
            </a:pPr>
            <a:r>
              <a:rPr lang="en-US" dirty="0"/>
              <a:t>Patients remain in complete remission</a:t>
            </a:r>
          </a:p>
          <a:p>
            <a:pPr marL="285750" indent="-285750">
              <a:buFont typeface="Arial" panose="020B0604020202020204" pitchFamily="34" charset="0"/>
              <a:buChar char="•"/>
            </a:pPr>
            <a:r>
              <a:rPr lang="en-US" dirty="0"/>
              <a:t>No disease-specific therapy since CAR T</a:t>
            </a:r>
          </a:p>
          <a:p>
            <a:endParaRPr lang="en-US" dirty="0"/>
          </a:p>
          <a:p>
            <a:pPr marL="285750" indent="-285750">
              <a:buFont typeface="Wingdings" panose="05000000000000000000" pitchFamily="2" charset="2"/>
              <a:buChar char="è"/>
            </a:pPr>
            <a:r>
              <a:rPr lang="en-US" dirty="0">
                <a:solidFill>
                  <a:srgbClr val="0070C0"/>
                </a:solidFill>
                <a:sym typeface="Wingdings" panose="05000000000000000000" pitchFamily="2" charset="2"/>
              </a:rPr>
              <a:t>CD19 CAR T achieves lasting remission in SLE</a:t>
            </a:r>
          </a:p>
          <a:p>
            <a:pPr marL="285750" indent="-285750">
              <a:buFont typeface="Wingdings" panose="05000000000000000000" pitchFamily="2" charset="2"/>
              <a:buChar char="è"/>
            </a:pPr>
            <a:r>
              <a:rPr lang="en-US" dirty="0">
                <a:solidFill>
                  <a:srgbClr val="0070C0"/>
                </a:solidFill>
                <a:sym typeface="Wingdings" panose="05000000000000000000" pitchFamily="2" charset="2"/>
              </a:rPr>
              <a:t>More data on efficacy in </a:t>
            </a:r>
            <a:r>
              <a:rPr lang="en-US" dirty="0" err="1">
                <a:solidFill>
                  <a:srgbClr val="0070C0"/>
                </a:solidFill>
                <a:sym typeface="Wingdings" panose="05000000000000000000" pitchFamily="2" charset="2"/>
              </a:rPr>
              <a:t>SSc</a:t>
            </a:r>
            <a:r>
              <a:rPr lang="en-US" dirty="0">
                <a:solidFill>
                  <a:srgbClr val="0070C0"/>
                </a:solidFill>
                <a:sym typeface="Wingdings" panose="05000000000000000000" pitchFamily="2" charset="2"/>
              </a:rPr>
              <a:t> and IIM this afternoon</a:t>
            </a:r>
          </a:p>
          <a:p>
            <a:pPr marL="285750" indent="-285750">
              <a:buFont typeface="Wingdings" panose="05000000000000000000" pitchFamily="2" charset="2"/>
              <a:buChar char="è"/>
            </a:pPr>
            <a:r>
              <a:rPr lang="en-US" dirty="0">
                <a:solidFill>
                  <a:srgbClr val="0070C0"/>
                </a:solidFill>
                <a:sym typeface="Wingdings" panose="05000000000000000000" pitchFamily="2" charset="2"/>
              </a:rPr>
              <a:t>Effects of the treatment on B cells</a:t>
            </a:r>
          </a:p>
        </p:txBody>
      </p:sp>
      <p:grpSp>
        <p:nvGrpSpPr>
          <p:cNvPr id="11" name="Gruppieren 10">
            <a:extLst>
              <a:ext uri="{FF2B5EF4-FFF2-40B4-BE49-F238E27FC236}">
                <a16:creationId xmlns:a16="http://schemas.microsoft.com/office/drawing/2014/main" id="{2EAD29CD-FBD5-4348-A504-4918B0E00DE3}"/>
              </a:ext>
            </a:extLst>
          </p:cNvPr>
          <p:cNvGrpSpPr/>
          <p:nvPr/>
        </p:nvGrpSpPr>
        <p:grpSpPr>
          <a:xfrm>
            <a:off x="485777" y="1326088"/>
            <a:ext cx="3475535" cy="3465605"/>
            <a:chOff x="451140" y="1069779"/>
            <a:chExt cx="3475535" cy="3465605"/>
          </a:xfrm>
        </p:grpSpPr>
        <p:pic>
          <p:nvPicPr>
            <p:cNvPr id="3" name="Grafik 2">
              <a:extLst>
                <a:ext uri="{FF2B5EF4-FFF2-40B4-BE49-F238E27FC236}">
                  <a16:creationId xmlns:a16="http://schemas.microsoft.com/office/drawing/2014/main" id="{47F2B09A-2EB3-4E61-A544-D999433DFF39}"/>
                </a:ext>
              </a:extLst>
            </p:cNvPr>
            <p:cNvPicPr>
              <a:picLocks noChangeAspect="1"/>
            </p:cNvPicPr>
            <p:nvPr/>
          </p:nvPicPr>
          <p:blipFill>
            <a:blip r:embed="rId2"/>
            <a:stretch>
              <a:fillRect/>
            </a:stretch>
          </p:blipFill>
          <p:spPr>
            <a:xfrm>
              <a:off x="451140" y="1069779"/>
              <a:ext cx="3475535" cy="3465605"/>
            </a:xfrm>
            <a:prstGeom prst="rect">
              <a:avLst/>
            </a:prstGeom>
          </p:spPr>
        </p:pic>
        <p:grpSp>
          <p:nvGrpSpPr>
            <p:cNvPr id="10" name="Gruppieren 9">
              <a:extLst>
                <a:ext uri="{FF2B5EF4-FFF2-40B4-BE49-F238E27FC236}">
                  <a16:creationId xmlns:a16="http://schemas.microsoft.com/office/drawing/2014/main" id="{16957BA8-0E99-4377-AF2A-8790A392AC47}"/>
                </a:ext>
              </a:extLst>
            </p:cNvPr>
            <p:cNvGrpSpPr/>
            <p:nvPr/>
          </p:nvGrpSpPr>
          <p:grpSpPr>
            <a:xfrm>
              <a:off x="2369017" y="2209202"/>
              <a:ext cx="1159887" cy="461665"/>
              <a:chOff x="2188908" y="2540783"/>
              <a:chExt cx="1159887" cy="461665"/>
            </a:xfrm>
          </p:grpSpPr>
          <p:sp>
            <p:nvSpPr>
              <p:cNvPr id="5" name="Textfeld 4">
                <a:extLst>
                  <a:ext uri="{FF2B5EF4-FFF2-40B4-BE49-F238E27FC236}">
                    <a16:creationId xmlns:a16="http://schemas.microsoft.com/office/drawing/2014/main" id="{6D6C8405-3A69-450A-8EDE-5A3285DEECAA}"/>
                  </a:ext>
                </a:extLst>
              </p:cNvPr>
              <p:cNvSpPr txBox="1"/>
              <p:nvPr/>
            </p:nvSpPr>
            <p:spPr>
              <a:xfrm>
                <a:off x="2287286" y="2540783"/>
                <a:ext cx="1061509" cy="461665"/>
              </a:xfrm>
              <a:prstGeom prst="rect">
                <a:avLst/>
              </a:prstGeom>
              <a:noFill/>
            </p:spPr>
            <p:txBody>
              <a:bodyPr wrap="none" rtlCol="0">
                <a:spAutoFit/>
              </a:bodyPr>
              <a:lstStyle>
                <a:defPPr>
                  <a:defRPr lang="es-ES"/>
                </a:defPPr>
                <a:lvl1pPr>
                  <a:defRPr b="1">
                    <a:solidFill>
                      <a:srgbClr val="FF0000"/>
                    </a:solidFill>
                  </a:defRPr>
                </a:lvl1pPr>
              </a:lstStyle>
              <a:p>
                <a:r>
                  <a:rPr lang="de-DE" sz="1200" dirty="0" err="1">
                    <a:solidFill>
                      <a:schemeClr val="tx1"/>
                    </a:solidFill>
                  </a:rPr>
                  <a:t>Length</a:t>
                </a:r>
                <a:r>
                  <a:rPr lang="de-DE" sz="1200" dirty="0">
                    <a:solidFill>
                      <a:schemeClr val="tx1"/>
                    </a:solidFill>
                  </a:rPr>
                  <a:t> </a:t>
                </a:r>
                <a:br>
                  <a:rPr lang="de-DE" sz="1200" dirty="0">
                    <a:solidFill>
                      <a:schemeClr val="tx1"/>
                    </a:solidFill>
                  </a:rPr>
                </a:br>
                <a:r>
                  <a:rPr lang="de-DE" sz="1200" dirty="0">
                    <a:solidFill>
                      <a:schemeClr val="tx1"/>
                    </a:solidFill>
                  </a:rPr>
                  <a:t>of follow-</a:t>
                </a:r>
                <a:r>
                  <a:rPr lang="de-DE" sz="1200" dirty="0" err="1">
                    <a:solidFill>
                      <a:schemeClr val="tx1"/>
                    </a:solidFill>
                  </a:rPr>
                  <a:t>up</a:t>
                </a:r>
                <a:endParaRPr lang="de-DE" sz="1200" dirty="0">
                  <a:solidFill>
                    <a:schemeClr val="tx1"/>
                  </a:solidFill>
                </a:endParaRPr>
              </a:p>
            </p:txBody>
          </p:sp>
          <p:cxnSp>
            <p:nvCxnSpPr>
              <p:cNvPr id="8" name="Gerade Verbindung mit Pfeil 7">
                <a:extLst>
                  <a:ext uri="{FF2B5EF4-FFF2-40B4-BE49-F238E27FC236}">
                    <a16:creationId xmlns:a16="http://schemas.microsoft.com/office/drawing/2014/main" id="{2032F9FD-15BC-4869-AC64-F6E15F02D72D}"/>
                  </a:ext>
                </a:extLst>
              </p:cNvPr>
              <p:cNvCxnSpPr>
                <a:cxnSpLocks/>
              </p:cNvCxnSpPr>
              <p:nvPr/>
            </p:nvCxnSpPr>
            <p:spPr>
              <a:xfrm>
                <a:off x="2188908" y="2673927"/>
                <a:ext cx="0" cy="1953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2" name="Grafik 11">
            <a:extLst>
              <a:ext uri="{FF2B5EF4-FFF2-40B4-BE49-F238E27FC236}">
                <a16:creationId xmlns:a16="http://schemas.microsoft.com/office/drawing/2014/main" id="{8DC4163C-AC94-4281-A9FD-C4F39F5B3A3B}"/>
              </a:ext>
            </a:extLst>
          </p:cNvPr>
          <p:cNvPicPr>
            <a:picLocks noChangeAspect="1"/>
          </p:cNvPicPr>
          <p:nvPr/>
        </p:nvPicPr>
        <p:blipFill rotWithShape="1">
          <a:blip r:embed="rId3"/>
          <a:srcRect l="19121" b="3473"/>
          <a:stretch/>
        </p:blipFill>
        <p:spPr>
          <a:xfrm>
            <a:off x="6538283" y="221188"/>
            <a:ext cx="2119940" cy="2209800"/>
          </a:xfrm>
          <a:prstGeom prst="rect">
            <a:avLst/>
          </a:prstGeom>
        </p:spPr>
      </p:pic>
      <p:sp>
        <p:nvSpPr>
          <p:cNvPr id="4" name="TextBox 3">
            <a:extLst>
              <a:ext uri="{FF2B5EF4-FFF2-40B4-BE49-F238E27FC236}">
                <a16:creationId xmlns:a16="http://schemas.microsoft.com/office/drawing/2014/main" id="{9D2092D8-B28C-3FFB-BD94-78EB180D25D3}"/>
              </a:ext>
            </a:extLst>
          </p:cNvPr>
          <p:cNvSpPr txBox="1"/>
          <p:nvPr/>
        </p:nvSpPr>
        <p:spPr>
          <a:xfrm>
            <a:off x="74386" y="90197"/>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2047478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5D214-413C-4A1A-A98C-3DE860CBADCD}"/>
              </a:ext>
            </a:extLst>
          </p:cNvPr>
          <p:cNvSpPr>
            <a:spLocks noGrp="1"/>
          </p:cNvSpPr>
          <p:nvPr>
            <p:ph type="title"/>
          </p:nvPr>
        </p:nvSpPr>
        <p:spPr>
          <a:xfrm>
            <a:off x="628650" y="158710"/>
            <a:ext cx="7886700" cy="994172"/>
          </a:xfrm>
        </p:spPr>
        <p:txBody>
          <a:bodyPr>
            <a:normAutofit fontScale="90000"/>
          </a:bodyPr>
          <a:lstStyle/>
          <a:p>
            <a:pPr algn="ctr"/>
            <a:r>
              <a:rPr lang="de-DE" dirty="0" err="1"/>
              <a:t>Thanks</a:t>
            </a:r>
            <a:r>
              <a:rPr lang="de-DE" dirty="0"/>
              <a:t> </a:t>
            </a:r>
            <a:r>
              <a:rPr lang="de-DE" dirty="0" err="1"/>
              <a:t>to</a:t>
            </a:r>
            <a:r>
              <a:rPr lang="de-DE" dirty="0"/>
              <a:t> all </a:t>
            </a:r>
            <a:r>
              <a:rPr lang="de-DE" dirty="0" err="1"/>
              <a:t>the</a:t>
            </a:r>
            <a:r>
              <a:rPr lang="de-DE" dirty="0"/>
              <a:t> </a:t>
            </a:r>
            <a:br>
              <a:rPr lang="de-DE" dirty="0"/>
            </a:br>
            <a:r>
              <a:rPr lang="de-DE" dirty="0" err="1"/>
              <a:t>courageous</a:t>
            </a:r>
            <a:r>
              <a:rPr lang="de-DE" dirty="0"/>
              <a:t> </a:t>
            </a:r>
            <a:r>
              <a:rPr lang="de-DE" dirty="0" err="1"/>
              <a:t>patients</a:t>
            </a:r>
            <a:r>
              <a:rPr lang="de-DE" dirty="0"/>
              <a:t>!</a:t>
            </a:r>
          </a:p>
        </p:txBody>
      </p:sp>
      <p:pic>
        <p:nvPicPr>
          <p:cNvPr id="4" name="Grafik 3">
            <a:extLst>
              <a:ext uri="{FF2B5EF4-FFF2-40B4-BE49-F238E27FC236}">
                <a16:creationId xmlns:a16="http://schemas.microsoft.com/office/drawing/2014/main" id="{8F63873F-748F-4C6A-8AAC-76F70F1F5A43}"/>
              </a:ext>
            </a:extLst>
          </p:cNvPr>
          <p:cNvPicPr>
            <a:picLocks noChangeAspect="1"/>
          </p:cNvPicPr>
          <p:nvPr/>
        </p:nvPicPr>
        <p:blipFill>
          <a:blip r:embed="rId2"/>
          <a:stretch>
            <a:fillRect/>
          </a:stretch>
        </p:blipFill>
        <p:spPr>
          <a:xfrm>
            <a:off x="106679" y="1074023"/>
            <a:ext cx="2825115" cy="1883410"/>
          </a:xfrm>
          <a:prstGeom prst="rect">
            <a:avLst/>
          </a:prstGeom>
        </p:spPr>
      </p:pic>
      <p:grpSp>
        <p:nvGrpSpPr>
          <p:cNvPr id="5" name="Gruppieren 4">
            <a:extLst>
              <a:ext uri="{FF2B5EF4-FFF2-40B4-BE49-F238E27FC236}">
                <a16:creationId xmlns:a16="http://schemas.microsoft.com/office/drawing/2014/main" id="{2C849592-9A6C-4FC3-8EBC-2CAA1DFCFC9E}"/>
              </a:ext>
            </a:extLst>
          </p:cNvPr>
          <p:cNvGrpSpPr/>
          <p:nvPr/>
        </p:nvGrpSpPr>
        <p:grpSpPr>
          <a:xfrm>
            <a:off x="2999866" y="981856"/>
            <a:ext cx="3410560" cy="2541816"/>
            <a:chOff x="3030346" y="1103776"/>
            <a:chExt cx="3410560" cy="2541816"/>
          </a:xfrm>
        </p:grpSpPr>
        <p:pic>
          <p:nvPicPr>
            <p:cNvPr id="6" name="Grafik 5">
              <a:extLst>
                <a:ext uri="{FF2B5EF4-FFF2-40B4-BE49-F238E27FC236}">
                  <a16:creationId xmlns:a16="http://schemas.microsoft.com/office/drawing/2014/main" id="{4D6CC0AD-FB40-4206-9EB8-F89C04D92E29}"/>
                </a:ext>
              </a:extLst>
            </p:cNvPr>
            <p:cNvPicPr>
              <a:picLocks noChangeAspect="1"/>
            </p:cNvPicPr>
            <p:nvPr/>
          </p:nvPicPr>
          <p:blipFill>
            <a:blip r:embed="rId3"/>
            <a:stretch>
              <a:fillRect/>
            </a:stretch>
          </p:blipFill>
          <p:spPr>
            <a:xfrm>
              <a:off x="3030346" y="1371441"/>
              <a:ext cx="3410560" cy="2274151"/>
            </a:xfrm>
            <a:prstGeom prst="rect">
              <a:avLst/>
            </a:prstGeom>
          </p:spPr>
        </p:pic>
        <p:sp>
          <p:nvSpPr>
            <p:cNvPr id="12" name="Textfeld 11">
              <a:extLst>
                <a:ext uri="{FF2B5EF4-FFF2-40B4-BE49-F238E27FC236}">
                  <a16:creationId xmlns:a16="http://schemas.microsoft.com/office/drawing/2014/main" id="{B3578FED-A923-4A73-B718-3CB249915598}"/>
                </a:ext>
              </a:extLst>
            </p:cNvPr>
            <p:cNvSpPr txBox="1"/>
            <p:nvPr/>
          </p:nvSpPr>
          <p:spPr>
            <a:xfrm>
              <a:off x="4104683" y="1103776"/>
              <a:ext cx="1269789" cy="338554"/>
            </a:xfrm>
            <a:prstGeom prst="rect">
              <a:avLst/>
            </a:prstGeom>
            <a:noFill/>
          </p:spPr>
          <p:txBody>
            <a:bodyPr wrap="square" rtlCol="0">
              <a:spAutoFit/>
            </a:bodyPr>
            <a:lstStyle/>
            <a:p>
              <a:r>
                <a:rPr lang="de-DE" sz="1600" dirty="0"/>
                <a:t>June 2022</a:t>
              </a:r>
            </a:p>
          </p:txBody>
        </p:sp>
      </p:grpSp>
      <p:grpSp>
        <p:nvGrpSpPr>
          <p:cNvPr id="3" name="Gruppieren 2">
            <a:extLst>
              <a:ext uri="{FF2B5EF4-FFF2-40B4-BE49-F238E27FC236}">
                <a16:creationId xmlns:a16="http://schemas.microsoft.com/office/drawing/2014/main" id="{BB1A9246-B4BD-4E25-981F-0EFD005B85C2}"/>
              </a:ext>
            </a:extLst>
          </p:cNvPr>
          <p:cNvGrpSpPr/>
          <p:nvPr/>
        </p:nvGrpSpPr>
        <p:grpSpPr>
          <a:xfrm>
            <a:off x="5455921" y="2597842"/>
            <a:ext cx="3581400" cy="2450510"/>
            <a:chOff x="4998864" y="2307263"/>
            <a:chExt cx="4145136" cy="2836237"/>
          </a:xfrm>
        </p:grpSpPr>
        <p:pic>
          <p:nvPicPr>
            <p:cNvPr id="10" name="Grafik 9">
              <a:extLst>
                <a:ext uri="{FF2B5EF4-FFF2-40B4-BE49-F238E27FC236}">
                  <a16:creationId xmlns:a16="http://schemas.microsoft.com/office/drawing/2014/main" id="{CB40D55B-3B63-44F1-8B1F-C92CA54E8258}"/>
                </a:ext>
              </a:extLst>
            </p:cNvPr>
            <p:cNvPicPr>
              <a:picLocks noChangeAspect="1"/>
            </p:cNvPicPr>
            <p:nvPr/>
          </p:nvPicPr>
          <p:blipFill>
            <a:blip r:embed="rId4"/>
            <a:stretch>
              <a:fillRect/>
            </a:stretch>
          </p:blipFill>
          <p:spPr>
            <a:xfrm>
              <a:off x="4998864" y="2682240"/>
              <a:ext cx="4145136" cy="2461260"/>
            </a:xfrm>
            <a:prstGeom prst="rect">
              <a:avLst/>
            </a:prstGeom>
          </p:spPr>
        </p:pic>
        <p:sp>
          <p:nvSpPr>
            <p:cNvPr id="13" name="Textfeld 12">
              <a:extLst>
                <a:ext uri="{FF2B5EF4-FFF2-40B4-BE49-F238E27FC236}">
                  <a16:creationId xmlns:a16="http://schemas.microsoft.com/office/drawing/2014/main" id="{2902F556-2610-4D6A-9B3F-43760D9B90E3}"/>
                </a:ext>
              </a:extLst>
            </p:cNvPr>
            <p:cNvSpPr txBox="1"/>
            <p:nvPr/>
          </p:nvSpPr>
          <p:spPr>
            <a:xfrm>
              <a:off x="6633749" y="2307263"/>
              <a:ext cx="1261885" cy="369332"/>
            </a:xfrm>
            <a:prstGeom prst="rect">
              <a:avLst/>
            </a:prstGeom>
            <a:noFill/>
          </p:spPr>
          <p:txBody>
            <a:bodyPr wrap="none" rtlCol="0">
              <a:spAutoFit/>
            </a:bodyPr>
            <a:lstStyle/>
            <a:p>
              <a:r>
                <a:rPr lang="de-DE" dirty="0"/>
                <a:t>June 2023</a:t>
              </a:r>
            </a:p>
          </p:txBody>
        </p:sp>
      </p:grpSp>
      <p:pic>
        <p:nvPicPr>
          <p:cNvPr id="9" name="Grafik 8">
            <a:extLst>
              <a:ext uri="{FF2B5EF4-FFF2-40B4-BE49-F238E27FC236}">
                <a16:creationId xmlns:a16="http://schemas.microsoft.com/office/drawing/2014/main" id="{173F1C58-9B6E-46E5-B6FA-61DDE4DCD0AD}"/>
              </a:ext>
            </a:extLst>
          </p:cNvPr>
          <p:cNvPicPr>
            <a:picLocks noChangeAspect="1"/>
          </p:cNvPicPr>
          <p:nvPr/>
        </p:nvPicPr>
        <p:blipFill rotWithShape="1">
          <a:blip r:embed="rId5"/>
          <a:srcRect t="7938" r="14294"/>
          <a:stretch/>
        </p:blipFill>
        <p:spPr>
          <a:xfrm>
            <a:off x="106679" y="3031587"/>
            <a:ext cx="2836873" cy="1849576"/>
          </a:xfrm>
          <a:prstGeom prst="rect">
            <a:avLst/>
          </a:prstGeom>
        </p:spPr>
      </p:pic>
      <p:sp>
        <p:nvSpPr>
          <p:cNvPr id="7" name="TextBox 6">
            <a:extLst>
              <a:ext uri="{FF2B5EF4-FFF2-40B4-BE49-F238E27FC236}">
                <a16:creationId xmlns:a16="http://schemas.microsoft.com/office/drawing/2014/main" id="{DC6CD701-B912-E2F9-681C-4E7B11CFB836}"/>
              </a:ext>
            </a:extLst>
          </p:cNvPr>
          <p:cNvSpPr txBox="1"/>
          <p:nvPr/>
        </p:nvSpPr>
        <p:spPr>
          <a:xfrm>
            <a:off x="4916773" y="-20414"/>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2958810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de-DE" altLang="de-DE" dirty="0" err="1"/>
              <a:t>Acknowledgements</a:t>
            </a:r>
            <a:endParaRPr lang="de-DE" altLang="de-DE" dirty="0"/>
          </a:p>
        </p:txBody>
      </p:sp>
      <p:pic>
        <p:nvPicPr>
          <p:cNvPr id="6" name="Grafik 5">
            <a:extLst>
              <a:ext uri="{FF2B5EF4-FFF2-40B4-BE49-F238E27FC236}">
                <a16:creationId xmlns:a16="http://schemas.microsoft.com/office/drawing/2014/main" id="{5265F020-8A85-49EF-B393-6094FB53EE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4137" y="2805675"/>
            <a:ext cx="2628807" cy="1548950"/>
          </a:xfrm>
          <a:prstGeom prst="rect">
            <a:avLst/>
          </a:prstGeom>
        </p:spPr>
      </p:pic>
      <p:sp>
        <p:nvSpPr>
          <p:cNvPr id="7" name="Inhaltsplatzhalter 2"/>
          <p:cNvSpPr txBox="1">
            <a:spLocks/>
          </p:cNvSpPr>
          <p:nvPr/>
        </p:nvSpPr>
        <p:spPr>
          <a:xfrm>
            <a:off x="314238" y="2935857"/>
            <a:ext cx="2214246" cy="1134125"/>
          </a:xfrm>
          <a:prstGeom prst="rect">
            <a:avLst/>
          </a:prstGeom>
        </p:spPr>
        <p:txBody>
          <a:bodyPr/>
          <a:lstStyle>
            <a:lvl1pPr marL="342900" indent="-342900" algn="l" rtl="0" eaLnBrk="1" fontAlgn="base" hangingPunct="1">
              <a:lnSpc>
                <a:spcPct val="120000"/>
              </a:lnSpc>
              <a:spcBef>
                <a:spcPct val="20000"/>
              </a:spcBef>
              <a:spcAft>
                <a:spcPct val="0"/>
              </a:spcAft>
              <a:buClr>
                <a:srgbClr val="000099"/>
              </a:buClr>
              <a:buSzPct val="90000"/>
              <a:buFont typeface="Wingdings" pitchFamily="2" charset="2"/>
              <a:buChar char="n"/>
              <a:defRPr sz="2400">
                <a:solidFill>
                  <a:schemeClr val="tx1"/>
                </a:solidFill>
                <a:latin typeface="+mn-lt"/>
                <a:ea typeface="+mn-ea"/>
                <a:cs typeface="+mn-cs"/>
              </a:defRPr>
            </a:lvl1pPr>
            <a:lvl2pPr marL="742950" indent="-285750" algn="l" rtl="0" eaLnBrk="1" fontAlgn="base" hangingPunct="1">
              <a:lnSpc>
                <a:spcPct val="90000"/>
              </a:lnSpc>
              <a:spcBef>
                <a:spcPct val="20000"/>
              </a:spcBef>
              <a:spcAft>
                <a:spcPct val="0"/>
              </a:spcAft>
              <a:buClr>
                <a:srgbClr val="000099"/>
              </a:buClr>
              <a:buSzPct val="90000"/>
              <a:buFont typeface="Wingdings" pitchFamily="2" charset="2"/>
              <a:buChar char="§"/>
              <a:defRPr>
                <a:solidFill>
                  <a:schemeClr val="tx1"/>
                </a:solidFill>
                <a:latin typeface="+mn-lt"/>
              </a:defRPr>
            </a:lvl2pPr>
            <a:lvl3pPr marL="1143000" indent="-228600" algn="l" rtl="0" eaLnBrk="1" fontAlgn="base" hangingPunct="1">
              <a:lnSpc>
                <a:spcPct val="120000"/>
              </a:lnSpc>
              <a:spcBef>
                <a:spcPct val="20000"/>
              </a:spcBef>
              <a:spcAft>
                <a:spcPct val="0"/>
              </a:spcAft>
              <a:buClr>
                <a:srgbClr val="000099"/>
              </a:buClr>
              <a:buSzPct val="90000"/>
              <a:buFont typeface="Wingdings" pitchFamily="2" charset="2"/>
              <a:buChar char="§"/>
              <a:defRPr>
                <a:solidFill>
                  <a:schemeClr val="tx1"/>
                </a:solidFill>
                <a:latin typeface="+mn-lt"/>
              </a:defRPr>
            </a:lvl3pPr>
            <a:lvl4pPr marL="1562100" indent="-228600" algn="l" rtl="0" eaLnBrk="1" fontAlgn="base" hangingPunct="1">
              <a:spcBef>
                <a:spcPct val="20000"/>
              </a:spcBef>
              <a:spcAft>
                <a:spcPct val="0"/>
              </a:spcAft>
              <a:buClr>
                <a:srgbClr val="000099"/>
              </a:buClr>
              <a:buSzPct val="90000"/>
              <a:buFont typeface="Wingdings" pitchFamily="2" charset="2"/>
              <a:buChar char="§"/>
              <a:defRPr>
                <a:solidFill>
                  <a:schemeClr val="tx1"/>
                </a:solidFill>
                <a:latin typeface="+mn-lt"/>
              </a:defRPr>
            </a:lvl4pPr>
            <a:lvl5pPr marL="19812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5pPr>
            <a:lvl6pPr marL="24384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6pPr>
            <a:lvl7pPr marL="28956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7pPr>
            <a:lvl8pPr marL="33528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8pPr>
            <a:lvl9pPr marL="38100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9pPr>
          </a:lstStyle>
          <a:p>
            <a:pPr marL="0" indent="0">
              <a:buNone/>
            </a:pPr>
            <a:r>
              <a:rPr lang="de-DE" sz="900" b="1" kern="0" dirty="0" err="1"/>
              <a:t>Biobank</a:t>
            </a:r>
            <a:r>
              <a:rPr lang="de-DE" sz="900" b="1" kern="0" dirty="0"/>
              <a:t>/Core Unit </a:t>
            </a:r>
            <a:r>
              <a:rPr lang="de-DE" sz="900" b="1" kern="0" dirty="0" err="1"/>
              <a:t>Immunomonitoring</a:t>
            </a:r>
            <a:endParaRPr lang="de-DE" sz="900" b="1" kern="0" dirty="0"/>
          </a:p>
          <a:p>
            <a:r>
              <a:rPr lang="de-DE" sz="900" kern="0" dirty="0"/>
              <a:t>S. Völkl</a:t>
            </a:r>
          </a:p>
          <a:p>
            <a:r>
              <a:rPr lang="de-DE" sz="900" kern="0" dirty="0"/>
              <a:t>A. Kämpf</a:t>
            </a:r>
          </a:p>
          <a:p>
            <a:r>
              <a:rPr lang="de-DE" sz="900" kern="0" dirty="0"/>
              <a:t>L. Meretuk</a:t>
            </a:r>
          </a:p>
          <a:p>
            <a:r>
              <a:rPr lang="de-DE" sz="900" kern="0" dirty="0"/>
              <a:t>D. Gebhardt</a:t>
            </a:r>
          </a:p>
          <a:p>
            <a:r>
              <a:rPr lang="de-DE" sz="900" kern="0" dirty="0"/>
              <a:t>F. </a:t>
            </a:r>
            <a:r>
              <a:rPr lang="de-DE" sz="900" kern="0" dirty="0" err="1"/>
              <a:t>Schonath</a:t>
            </a:r>
            <a:endParaRPr lang="de-DE" sz="900" kern="0" dirty="0"/>
          </a:p>
          <a:p>
            <a:r>
              <a:rPr lang="de-DE" sz="900" kern="0" dirty="0"/>
              <a:t>L. Albert</a:t>
            </a:r>
          </a:p>
          <a:p>
            <a:endParaRPr lang="de-DE" sz="900" kern="0" dirty="0"/>
          </a:p>
          <a:p>
            <a:endParaRPr lang="de-DE" sz="900" kern="0" dirty="0"/>
          </a:p>
        </p:txBody>
      </p:sp>
      <p:sp>
        <p:nvSpPr>
          <p:cNvPr id="8" name="Inhaltsplatzhalter 2"/>
          <p:cNvSpPr txBox="1">
            <a:spLocks/>
          </p:cNvSpPr>
          <p:nvPr/>
        </p:nvSpPr>
        <p:spPr>
          <a:xfrm>
            <a:off x="324928" y="1116733"/>
            <a:ext cx="1836204" cy="1998221"/>
          </a:xfrm>
          <a:prstGeom prst="rect">
            <a:avLst/>
          </a:prstGeom>
        </p:spPr>
        <p:txBody>
          <a:bodyPr/>
          <a:lstStyle>
            <a:lvl1pPr marL="342900" indent="-342900" algn="l" rtl="0" eaLnBrk="1" fontAlgn="base" hangingPunct="1">
              <a:lnSpc>
                <a:spcPct val="120000"/>
              </a:lnSpc>
              <a:spcBef>
                <a:spcPct val="20000"/>
              </a:spcBef>
              <a:spcAft>
                <a:spcPct val="0"/>
              </a:spcAft>
              <a:buClr>
                <a:srgbClr val="000099"/>
              </a:buClr>
              <a:buSzPct val="90000"/>
              <a:buFont typeface="Wingdings" pitchFamily="2" charset="2"/>
              <a:buChar char="n"/>
              <a:defRPr sz="2400">
                <a:solidFill>
                  <a:schemeClr val="tx1"/>
                </a:solidFill>
                <a:latin typeface="+mn-lt"/>
                <a:ea typeface="+mn-ea"/>
                <a:cs typeface="+mn-cs"/>
              </a:defRPr>
            </a:lvl1pPr>
            <a:lvl2pPr marL="742950" indent="-285750" algn="l" rtl="0" eaLnBrk="1" fontAlgn="base" hangingPunct="1">
              <a:lnSpc>
                <a:spcPct val="90000"/>
              </a:lnSpc>
              <a:spcBef>
                <a:spcPct val="20000"/>
              </a:spcBef>
              <a:spcAft>
                <a:spcPct val="0"/>
              </a:spcAft>
              <a:buClr>
                <a:srgbClr val="000099"/>
              </a:buClr>
              <a:buSzPct val="90000"/>
              <a:buFont typeface="Wingdings" pitchFamily="2" charset="2"/>
              <a:buChar char="§"/>
              <a:defRPr>
                <a:solidFill>
                  <a:schemeClr val="tx1"/>
                </a:solidFill>
                <a:latin typeface="+mn-lt"/>
              </a:defRPr>
            </a:lvl2pPr>
            <a:lvl3pPr marL="1143000" indent="-228600" algn="l" rtl="0" eaLnBrk="1" fontAlgn="base" hangingPunct="1">
              <a:lnSpc>
                <a:spcPct val="120000"/>
              </a:lnSpc>
              <a:spcBef>
                <a:spcPct val="20000"/>
              </a:spcBef>
              <a:spcAft>
                <a:spcPct val="0"/>
              </a:spcAft>
              <a:buClr>
                <a:srgbClr val="000099"/>
              </a:buClr>
              <a:buSzPct val="90000"/>
              <a:buFont typeface="Wingdings" pitchFamily="2" charset="2"/>
              <a:buChar char="§"/>
              <a:defRPr>
                <a:solidFill>
                  <a:schemeClr val="tx1"/>
                </a:solidFill>
                <a:latin typeface="+mn-lt"/>
              </a:defRPr>
            </a:lvl3pPr>
            <a:lvl4pPr marL="1562100" indent="-228600" algn="l" rtl="0" eaLnBrk="1" fontAlgn="base" hangingPunct="1">
              <a:spcBef>
                <a:spcPct val="20000"/>
              </a:spcBef>
              <a:spcAft>
                <a:spcPct val="0"/>
              </a:spcAft>
              <a:buClr>
                <a:srgbClr val="000099"/>
              </a:buClr>
              <a:buSzPct val="90000"/>
              <a:buFont typeface="Wingdings" pitchFamily="2" charset="2"/>
              <a:buChar char="§"/>
              <a:defRPr>
                <a:solidFill>
                  <a:schemeClr val="tx1"/>
                </a:solidFill>
                <a:latin typeface="+mn-lt"/>
              </a:defRPr>
            </a:lvl4pPr>
            <a:lvl5pPr marL="19812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5pPr>
            <a:lvl6pPr marL="24384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6pPr>
            <a:lvl7pPr marL="28956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7pPr>
            <a:lvl8pPr marL="33528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8pPr>
            <a:lvl9pPr marL="38100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9pPr>
          </a:lstStyle>
          <a:p>
            <a:pPr marL="0" indent="0">
              <a:buNone/>
            </a:pPr>
            <a:r>
              <a:rPr lang="de-DE" sz="900" b="1" kern="0" dirty="0"/>
              <a:t>GMP CAR T-Cell Team</a:t>
            </a:r>
          </a:p>
          <a:p>
            <a:r>
              <a:rPr lang="de-DE" sz="900" kern="0" dirty="0"/>
              <a:t>M. Aigner</a:t>
            </a:r>
          </a:p>
          <a:p>
            <a:r>
              <a:rPr lang="de-DE" sz="900" kern="0" dirty="0"/>
              <a:t>S. Völkl</a:t>
            </a:r>
          </a:p>
          <a:p>
            <a:r>
              <a:rPr lang="de-DE" sz="900" kern="0" dirty="0"/>
              <a:t>S. Kretschmann</a:t>
            </a:r>
          </a:p>
          <a:p>
            <a:r>
              <a:rPr lang="de-DE" sz="900" kern="0" dirty="0"/>
              <a:t>H. Reimann</a:t>
            </a:r>
          </a:p>
          <a:p>
            <a:r>
              <a:rPr lang="de-DE" sz="900" kern="0" dirty="0"/>
              <a:t>S. Moi</a:t>
            </a:r>
          </a:p>
          <a:p>
            <a:r>
              <a:rPr lang="de-DE" sz="900" kern="0" dirty="0"/>
              <a:t>S. Schaffer</a:t>
            </a:r>
          </a:p>
          <a:p>
            <a:r>
              <a:rPr lang="de-DE" sz="900" kern="0" dirty="0"/>
              <a:t>L. Albert</a:t>
            </a:r>
          </a:p>
          <a:p>
            <a:r>
              <a:rPr lang="de-DE" sz="900" kern="0" dirty="0"/>
              <a:t>H. Spreitzer</a:t>
            </a:r>
          </a:p>
        </p:txBody>
      </p:sp>
      <p:sp>
        <p:nvSpPr>
          <p:cNvPr id="3" name="Foliennummernplatzhalter 2"/>
          <p:cNvSpPr>
            <a:spLocks noGrp="1"/>
          </p:cNvSpPr>
          <p:nvPr>
            <p:ph type="sldNum" sz="quarter" idx="12"/>
          </p:nvPr>
        </p:nvSpPr>
        <p:spPr/>
        <p:txBody>
          <a:bodyPr/>
          <a:lstStyle/>
          <a:p>
            <a:pPr>
              <a:defRPr/>
            </a:pPr>
            <a:endParaRPr lang="de-DE" dirty="0"/>
          </a:p>
        </p:txBody>
      </p:sp>
      <p:sp>
        <p:nvSpPr>
          <p:cNvPr id="9" name="Inhaltsplatzhalter 2"/>
          <p:cNvSpPr txBox="1">
            <a:spLocks/>
          </p:cNvSpPr>
          <p:nvPr/>
        </p:nvSpPr>
        <p:spPr>
          <a:xfrm>
            <a:off x="5083764" y="1116733"/>
            <a:ext cx="2214246" cy="1640755"/>
          </a:xfrm>
          <a:prstGeom prst="rect">
            <a:avLst/>
          </a:prstGeom>
        </p:spPr>
        <p:txBody>
          <a:bodyPr/>
          <a:lstStyle>
            <a:lvl1pPr marL="342900" indent="-342900" algn="l" rtl="0" eaLnBrk="1" fontAlgn="base" hangingPunct="1">
              <a:lnSpc>
                <a:spcPct val="120000"/>
              </a:lnSpc>
              <a:spcBef>
                <a:spcPct val="20000"/>
              </a:spcBef>
              <a:spcAft>
                <a:spcPct val="0"/>
              </a:spcAft>
              <a:buClr>
                <a:srgbClr val="000099"/>
              </a:buClr>
              <a:buSzPct val="90000"/>
              <a:buFont typeface="Wingdings" pitchFamily="2" charset="2"/>
              <a:buChar char="n"/>
              <a:defRPr sz="2400">
                <a:solidFill>
                  <a:schemeClr val="tx1"/>
                </a:solidFill>
                <a:latin typeface="+mn-lt"/>
                <a:ea typeface="+mn-ea"/>
                <a:cs typeface="+mn-cs"/>
              </a:defRPr>
            </a:lvl1pPr>
            <a:lvl2pPr marL="742950" indent="-285750" algn="l" rtl="0" eaLnBrk="1" fontAlgn="base" hangingPunct="1">
              <a:lnSpc>
                <a:spcPct val="90000"/>
              </a:lnSpc>
              <a:spcBef>
                <a:spcPct val="20000"/>
              </a:spcBef>
              <a:spcAft>
                <a:spcPct val="0"/>
              </a:spcAft>
              <a:buClr>
                <a:srgbClr val="000099"/>
              </a:buClr>
              <a:buSzPct val="90000"/>
              <a:buFont typeface="Wingdings" pitchFamily="2" charset="2"/>
              <a:buChar char="§"/>
              <a:defRPr>
                <a:solidFill>
                  <a:schemeClr val="tx1"/>
                </a:solidFill>
                <a:latin typeface="+mn-lt"/>
              </a:defRPr>
            </a:lvl2pPr>
            <a:lvl3pPr marL="1143000" indent="-228600" algn="l" rtl="0" eaLnBrk="1" fontAlgn="base" hangingPunct="1">
              <a:lnSpc>
                <a:spcPct val="120000"/>
              </a:lnSpc>
              <a:spcBef>
                <a:spcPct val="20000"/>
              </a:spcBef>
              <a:spcAft>
                <a:spcPct val="0"/>
              </a:spcAft>
              <a:buClr>
                <a:srgbClr val="000099"/>
              </a:buClr>
              <a:buSzPct val="90000"/>
              <a:buFont typeface="Wingdings" pitchFamily="2" charset="2"/>
              <a:buChar char="§"/>
              <a:defRPr>
                <a:solidFill>
                  <a:schemeClr val="tx1"/>
                </a:solidFill>
                <a:latin typeface="+mn-lt"/>
              </a:defRPr>
            </a:lvl3pPr>
            <a:lvl4pPr marL="1562100" indent="-228600" algn="l" rtl="0" eaLnBrk="1" fontAlgn="base" hangingPunct="1">
              <a:spcBef>
                <a:spcPct val="20000"/>
              </a:spcBef>
              <a:spcAft>
                <a:spcPct val="0"/>
              </a:spcAft>
              <a:buClr>
                <a:srgbClr val="000099"/>
              </a:buClr>
              <a:buSzPct val="90000"/>
              <a:buFont typeface="Wingdings" pitchFamily="2" charset="2"/>
              <a:buChar char="§"/>
              <a:defRPr>
                <a:solidFill>
                  <a:schemeClr val="tx1"/>
                </a:solidFill>
                <a:latin typeface="+mn-lt"/>
              </a:defRPr>
            </a:lvl4pPr>
            <a:lvl5pPr marL="19812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5pPr>
            <a:lvl6pPr marL="24384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6pPr>
            <a:lvl7pPr marL="28956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7pPr>
            <a:lvl8pPr marL="33528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8pPr>
            <a:lvl9pPr marL="38100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9pPr>
          </a:lstStyle>
          <a:p>
            <a:pPr marL="0" indent="0">
              <a:buNone/>
            </a:pPr>
            <a:r>
              <a:rPr lang="de-DE" sz="900" b="1" kern="0" dirty="0" err="1"/>
              <a:t>Dept</a:t>
            </a:r>
            <a:r>
              <a:rPr lang="de-DE" sz="900" b="1" kern="0" dirty="0"/>
              <a:t>. of </a:t>
            </a:r>
            <a:r>
              <a:rPr lang="de-DE" sz="900" b="1" kern="0" dirty="0" err="1"/>
              <a:t>Medicine</a:t>
            </a:r>
            <a:r>
              <a:rPr lang="de-DE" sz="900" b="1" kern="0" dirty="0"/>
              <a:t> 3 </a:t>
            </a:r>
          </a:p>
          <a:p>
            <a:r>
              <a:rPr lang="de-DE" sz="900" b="1" kern="0" dirty="0"/>
              <a:t>G. Schett</a:t>
            </a:r>
          </a:p>
          <a:p>
            <a:r>
              <a:rPr lang="de-DE" sz="900" kern="0" dirty="0"/>
              <a:t>D. Bohr</a:t>
            </a:r>
          </a:p>
          <a:p>
            <a:r>
              <a:rPr lang="de-DE" sz="900" kern="0" dirty="0"/>
              <a:t>G. Krönke</a:t>
            </a:r>
          </a:p>
          <a:p>
            <a:r>
              <a:rPr lang="de-DE" sz="900" kern="0" dirty="0"/>
              <a:t>S. Böltz</a:t>
            </a:r>
          </a:p>
          <a:p>
            <a:r>
              <a:rPr lang="de-DE" sz="900" kern="0" dirty="0"/>
              <a:t>J. </a:t>
            </a:r>
            <a:r>
              <a:rPr lang="de-DE" sz="900" kern="0" dirty="0" err="1"/>
              <a:t>Taubmann</a:t>
            </a:r>
            <a:endParaRPr lang="de-DE" sz="900" kern="0" dirty="0"/>
          </a:p>
          <a:p>
            <a:r>
              <a:rPr lang="de-DE" sz="900" kern="0" dirty="0"/>
              <a:t>J. Knitza</a:t>
            </a:r>
          </a:p>
          <a:p>
            <a:r>
              <a:rPr lang="de-DE" sz="900" kern="0" dirty="0" err="1"/>
              <a:t>Ch</a:t>
            </a:r>
            <a:r>
              <a:rPr lang="de-DE" sz="900" kern="0" dirty="0"/>
              <a:t>. Bergmann</a:t>
            </a:r>
          </a:p>
        </p:txBody>
      </p:sp>
      <p:sp>
        <p:nvSpPr>
          <p:cNvPr id="10" name="Inhaltsplatzhalter 2"/>
          <p:cNvSpPr txBox="1">
            <a:spLocks/>
          </p:cNvSpPr>
          <p:nvPr/>
        </p:nvSpPr>
        <p:spPr>
          <a:xfrm>
            <a:off x="6838541" y="1116733"/>
            <a:ext cx="2216832" cy="1134125"/>
          </a:xfrm>
          <a:prstGeom prst="rect">
            <a:avLst/>
          </a:prstGeom>
        </p:spPr>
        <p:txBody>
          <a:bodyPr/>
          <a:lstStyle>
            <a:lvl1pPr marL="342900" indent="-342900" algn="l" rtl="0" eaLnBrk="1" fontAlgn="base" hangingPunct="1">
              <a:lnSpc>
                <a:spcPct val="120000"/>
              </a:lnSpc>
              <a:spcBef>
                <a:spcPct val="20000"/>
              </a:spcBef>
              <a:spcAft>
                <a:spcPct val="0"/>
              </a:spcAft>
              <a:buClr>
                <a:srgbClr val="000099"/>
              </a:buClr>
              <a:buSzPct val="90000"/>
              <a:buFont typeface="Wingdings" pitchFamily="2" charset="2"/>
              <a:buChar char="n"/>
              <a:defRPr sz="2400">
                <a:solidFill>
                  <a:schemeClr val="tx1"/>
                </a:solidFill>
                <a:latin typeface="+mn-lt"/>
                <a:ea typeface="+mn-ea"/>
                <a:cs typeface="+mn-cs"/>
              </a:defRPr>
            </a:lvl1pPr>
            <a:lvl2pPr marL="742950" indent="-285750" algn="l" rtl="0" eaLnBrk="1" fontAlgn="base" hangingPunct="1">
              <a:lnSpc>
                <a:spcPct val="90000"/>
              </a:lnSpc>
              <a:spcBef>
                <a:spcPct val="20000"/>
              </a:spcBef>
              <a:spcAft>
                <a:spcPct val="0"/>
              </a:spcAft>
              <a:buClr>
                <a:srgbClr val="000099"/>
              </a:buClr>
              <a:buSzPct val="90000"/>
              <a:buFont typeface="Wingdings" pitchFamily="2" charset="2"/>
              <a:buChar char="§"/>
              <a:defRPr>
                <a:solidFill>
                  <a:schemeClr val="tx1"/>
                </a:solidFill>
                <a:latin typeface="+mn-lt"/>
              </a:defRPr>
            </a:lvl2pPr>
            <a:lvl3pPr marL="1143000" indent="-228600" algn="l" rtl="0" eaLnBrk="1" fontAlgn="base" hangingPunct="1">
              <a:lnSpc>
                <a:spcPct val="120000"/>
              </a:lnSpc>
              <a:spcBef>
                <a:spcPct val="20000"/>
              </a:spcBef>
              <a:spcAft>
                <a:spcPct val="0"/>
              </a:spcAft>
              <a:buClr>
                <a:srgbClr val="000099"/>
              </a:buClr>
              <a:buSzPct val="90000"/>
              <a:buFont typeface="Wingdings" pitchFamily="2" charset="2"/>
              <a:buChar char="§"/>
              <a:defRPr>
                <a:solidFill>
                  <a:schemeClr val="tx1"/>
                </a:solidFill>
                <a:latin typeface="+mn-lt"/>
              </a:defRPr>
            </a:lvl3pPr>
            <a:lvl4pPr marL="1562100" indent="-228600" algn="l" rtl="0" eaLnBrk="1" fontAlgn="base" hangingPunct="1">
              <a:spcBef>
                <a:spcPct val="20000"/>
              </a:spcBef>
              <a:spcAft>
                <a:spcPct val="0"/>
              </a:spcAft>
              <a:buClr>
                <a:srgbClr val="000099"/>
              </a:buClr>
              <a:buSzPct val="90000"/>
              <a:buFont typeface="Wingdings" pitchFamily="2" charset="2"/>
              <a:buChar char="§"/>
              <a:defRPr>
                <a:solidFill>
                  <a:schemeClr val="tx1"/>
                </a:solidFill>
                <a:latin typeface="+mn-lt"/>
              </a:defRPr>
            </a:lvl4pPr>
            <a:lvl5pPr marL="19812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5pPr>
            <a:lvl6pPr marL="24384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6pPr>
            <a:lvl7pPr marL="28956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7pPr>
            <a:lvl8pPr marL="33528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8pPr>
            <a:lvl9pPr marL="38100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9pPr>
          </a:lstStyle>
          <a:p>
            <a:pPr marL="0" indent="0">
              <a:buNone/>
            </a:pPr>
            <a:r>
              <a:rPr lang="de-DE" sz="900" b="1" kern="0" dirty="0"/>
              <a:t>Miltenyi </a:t>
            </a:r>
            <a:r>
              <a:rPr lang="de-DE" sz="900" b="1" kern="0" dirty="0" err="1"/>
              <a:t>Biotec</a:t>
            </a:r>
            <a:r>
              <a:rPr lang="de-DE" sz="900" b="1" kern="0" dirty="0"/>
              <a:t>/</a:t>
            </a:r>
            <a:r>
              <a:rPr lang="de-DE" sz="900" b="1" kern="0" dirty="0" err="1"/>
              <a:t>Biomedicine</a:t>
            </a:r>
            <a:endParaRPr lang="de-DE" sz="900" b="1" kern="0" dirty="0"/>
          </a:p>
          <a:p>
            <a:r>
              <a:rPr lang="de-DE" sz="900" kern="0" dirty="0"/>
              <a:t>S. Miltenyi</a:t>
            </a:r>
          </a:p>
          <a:p>
            <a:r>
              <a:rPr lang="de-DE" sz="900" kern="0" dirty="0"/>
              <a:t>L. Hanssens</a:t>
            </a:r>
          </a:p>
          <a:p>
            <a:r>
              <a:rPr lang="de-DE" sz="900" kern="0" dirty="0"/>
              <a:t>M. Assenmacher</a:t>
            </a:r>
          </a:p>
          <a:p>
            <a:r>
              <a:rPr lang="de-DE" sz="900" kern="0" dirty="0"/>
              <a:t>J. Theelen</a:t>
            </a:r>
          </a:p>
          <a:p>
            <a:r>
              <a:rPr lang="de-DE" sz="900" kern="0" dirty="0"/>
              <a:t>M. Apel</a:t>
            </a:r>
          </a:p>
          <a:p>
            <a:endParaRPr lang="de-DE" sz="900" kern="0" dirty="0"/>
          </a:p>
        </p:txBody>
      </p:sp>
      <p:sp>
        <p:nvSpPr>
          <p:cNvPr id="11" name="Inhaltsplatzhalter 2"/>
          <p:cNvSpPr txBox="1">
            <a:spLocks/>
          </p:cNvSpPr>
          <p:nvPr/>
        </p:nvSpPr>
        <p:spPr>
          <a:xfrm>
            <a:off x="2388224" y="1116733"/>
            <a:ext cx="2214246" cy="1134125"/>
          </a:xfrm>
          <a:prstGeom prst="rect">
            <a:avLst/>
          </a:prstGeom>
        </p:spPr>
        <p:txBody>
          <a:bodyPr/>
          <a:lstStyle>
            <a:lvl1pPr marL="342900" indent="-342900" algn="l" rtl="0" eaLnBrk="1" fontAlgn="base" hangingPunct="1">
              <a:lnSpc>
                <a:spcPct val="120000"/>
              </a:lnSpc>
              <a:spcBef>
                <a:spcPct val="20000"/>
              </a:spcBef>
              <a:spcAft>
                <a:spcPct val="0"/>
              </a:spcAft>
              <a:buClr>
                <a:srgbClr val="000099"/>
              </a:buClr>
              <a:buSzPct val="90000"/>
              <a:buFont typeface="Wingdings" pitchFamily="2" charset="2"/>
              <a:buChar char="n"/>
              <a:defRPr sz="2400">
                <a:solidFill>
                  <a:schemeClr val="tx1"/>
                </a:solidFill>
                <a:latin typeface="+mn-lt"/>
                <a:ea typeface="+mn-ea"/>
                <a:cs typeface="+mn-cs"/>
              </a:defRPr>
            </a:lvl1pPr>
            <a:lvl2pPr marL="742950" indent="-285750" algn="l" rtl="0" eaLnBrk="1" fontAlgn="base" hangingPunct="1">
              <a:lnSpc>
                <a:spcPct val="90000"/>
              </a:lnSpc>
              <a:spcBef>
                <a:spcPct val="20000"/>
              </a:spcBef>
              <a:spcAft>
                <a:spcPct val="0"/>
              </a:spcAft>
              <a:buClr>
                <a:srgbClr val="000099"/>
              </a:buClr>
              <a:buSzPct val="90000"/>
              <a:buFont typeface="Wingdings" pitchFamily="2" charset="2"/>
              <a:buChar char="§"/>
              <a:defRPr>
                <a:solidFill>
                  <a:schemeClr val="tx1"/>
                </a:solidFill>
                <a:latin typeface="+mn-lt"/>
              </a:defRPr>
            </a:lvl2pPr>
            <a:lvl3pPr marL="1143000" indent="-228600" algn="l" rtl="0" eaLnBrk="1" fontAlgn="base" hangingPunct="1">
              <a:lnSpc>
                <a:spcPct val="120000"/>
              </a:lnSpc>
              <a:spcBef>
                <a:spcPct val="20000"/>
              </a:spcBef>
              <a:spcAft>
                <a:spcPct val="0"/>
              </a:spcAft>
              <a:buClr>
                <a:srgbClr val="000099"/>
              </a:buClr>
              <a:buSzPct val="90000"/>
              <a:buFont typeface="Wingdings" pitchFamily="2" charset="2"/>
              <a:buChar char="§"/>
              <a:defRPr>
                <a:solidFill>
                  <a:schemeClr val="tx1"/>
                </a:solidFill>
                <a:latin typeface="+mn-lt"/>
              </a:defRPr>
            </a:lvl3pPr>
            <a:lvl4pPr marL="1562100" indent="-228600" algn="l" rtl="0" eaLnBrk="1" fontAlgn="base" hangingPunct="1">
              <a:spcBef>
                <a:spcPct val="20000"/>
              </a:spcBef>
              <a:spcAft>
                <a:spcPct val="0"/>
              </a:spcAft>
              <a:buClr>
                <a:srgbClr val="000099"/>
              </a:buClr>
              <a:buSzPct val="90000"/>
              <a:buFont typeface="Wingdings" pitchFamily="2" charset="2"/>
              <a:buChar char="§"/>
              <a:defRPr>
                <a:solidFill>
                  <a:schemeClr val="tx1"/>
                </a:solidFill>
                <a:latin typeface="+mn-lt"/>
              </a:defRPr>
            </a:lvl4pPr>
            <a:lvl5pPr marL="19812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5pPr>
            <a:lvl6pPr marL="24384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6pPr>
            <a:lvl7pPr marL="28956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7pPr>
            <a:lvl8pPr marL="33528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8pPr>
            <a:lvl9pPr marL="38100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9pPr>
          </a:lstStyle>
          <a:p>
            <a:pPr marL="0" indent="0">
              <a:buNone/>
            </a:pPr>
            <a:r>
              <a:rPr lang="de-DE" sz="900" b="1" kern="0" dirty="0"/>
              <a:t>Clinical CAR T-Cell Team</a:t>
            </a:r>
          </a:p>
          <a:p>
            <a:r>
              <a:rPr lang="de-DE" sz="900" b="1" kern="0" dirty="0"/>
              <a:t>A. Mackensen</a:t>
            </a:r>
          </a:p>
          <a:p>
            <a:r>
              <a:rPr lang="de-DE" sz="900" kern="0" dirty="0"/>
              <a:t>F. Müller</a:t>
            </a:r>
          </a:p>
          <a:p>
            <a:r>
              <a:rPr lang="de-DE" sz="900" kern="0" dirty="0"/>
              <a:t>B. Ferstl</a:t>
            </a:r>
          </a:p>
          <a:p>
            <a:r>
              <a:rPr lang="de-DE" sz="900" kern="0" dirty="0"/>
              <a:t>S. Kharboutli</a:t>
            </a:r>
          </a:p>
          <a:p>
            <a:r>
              <a:rPr lang="de-DE" sz="900" kern="0" dirty="0"/>
              <a:t>B. Jacobs</a:t>
            </a:r>
          </a:p>
          <a:p>
            <a:r>
              <a:rPr lang="de-DE" sz="900" kern="0" dirty="0"/>
              <a:t>S. Krause</a:t>
            </a:r>
          </a:p>
          <a:p>
            <a:r>
              <a:rPr lang="de-DE" sz="900" kern="0" dirty="0"/>
              <a:t>D. Mougiakakos </a:t>
            </a:r>
            <a:r>
              <a:rPr lang="de-DE" sz="900" i="1" kern="0" dirty="0"/>
              <a:t>(Magdeburg)</a:t>
            </a:r>
          </a:p>
          <a:p>
            <a:endParaRPr lang="de-DE" sz="900" kern="0" dirty="0"/>
          </a:p>
          <a:p>
            <a:endParaRPr lang="de-DE" sz="900" kern="0" dirty="0"/>
          </a:p>
        </p:txBody>
      </p:sp>
      <p:sp>
        <p:nvSpPr>
          <p:cNvPr id="13" name="Inhaltsplatzhalter 2"/>
          <p:cNvSpPr txBox="1">
            <a:spLocks/>
          </p:cNvSpPr>
          <p:nvPr/>
        </p:nvSpPr>
        <p:spPr>
          <a:xfrm>
            <a:off x="2388224" y="2693194"/>
            <a:ext cx="2268252" cy="866882"/>
          </a:xfrm>
          <a:prstGeom prst="rect">
            <a:avLst/>
          </a:prstGeom>
        </p:spPr>
        <p:txBody>
          <a:bodyPr/>
          <a:lstStyle>
            <a:lvl1pPr marL="342900" indent="-342900" algn="l" rtl="0" eaLnBrk="1" fontAlgn="base" hangingPunct="1">
              <a:lnSpc>
                <a:spcPct val="120000"/>
              </a:lnSpc>
              <a:spcBef>
                <a:spcPct val="20000"/>
              </a:spcBef>
              <a:spcAft>
                <a:spcPct val="0"/>
              </a:spcAft>
              <a:buClr>
                <a:srgbClr val="000099"/>
              </a:buClr>
              <a:buSzPct val="90000"/>
              <a:buFont typeface="Wingdings" pitchFamily="2" charset="2"/>
              <a:buChar char="n"/>
              <a:defRPr sz="2400">
                <a:solidFill>
                  <a:schemeClr val="tx1"/>
                </a:solidFill>
                <a:latin typeface="+mn-lt"/>
                <a:ea typeface="+mn-ea"/>
                <a:cs typeface="+mn-cs"/>
              </a:defRPr>
            </a:lvl1pPr>
            <a:lvl2pPr marL="742950" indent="-285750" algn="l" rtl="0" eaLnBrk="1" fontAlgn="base" hangingPunct="1">
              <a:lnSpc>
                <a:spcPct val="90000"/>
              </a:lnSpc>
              <a:spcBef>
                <a:spcPct val="20000"/>
              </a:spcBef>
              <a:spcAft>
                <a:spcPct val="0"/>
              </a:spcAft>
              <a:buClr>
                <a:srgbClr val="000099"/>
              </a:buClr>
              <a:buSzPct val="90000"/>
              <a:buFont typeface="Wingdings" pitchFamily="2" charset="2"/>
              <a:buChar char="§"/>
              <a:defRPr>
                <a:solidFill>
                  <a:schemeClr val="tx1"/>
                </a:solidFill>
                <a:latin typeface="+mn-lt"/>
              </a:defRPr>
            </a:lvl2pPr>
            <a:lvl3pPr marL="1143000" indent="-228600" algn="l" rtl="0" eaLnBrk="1" fontAlgn="base" hangingPunct="1">
              <a:lnSpc>
                <a:spcPct val="120000"/>
              </a:lnSpc>
              <a:spcBef>
                <a:spcPct val="20000"/>
              </a:spcBef>
              <a:spcAft>
                <a:spcPct val="0"/>
              </a:spcAft>
              <a:buClr>
                <a:srgbClr val="000099"/>
              </a:buClr>
              <a:buSzPct val="90000"/>
              <a:buFont typeface="Wingdings" pitchFamily="2" charset="2"/>
              <a:buChar char="§"/>
              <a:defRPr>
                <a:solidFill>
                  <a:schemeClr val="tx1"/>
                </a:solidFill>
                <a:latin typeface="+mn-lt"/>
              </a:defRPr>
            </a:lvl3pPr>
            <a:lvl4pPr marL="1562100" indent="-228600" algn="l" rtl="0" eaLnBrk="1" fontAlgn="base" hangingPunct="1">
              <a:spcBef>
                <a:spcPct val="20000"/>
              </a:spcBef>
              <a:spcAft>
                <a:spcPct val="0"/>
              </a:spcAft>
              <a:buClr>
                <a:srgbClr val="000099"/>
              </a:buClr>
              <a:buSzPct val="90000"/>
              <a:buFont typeface="Wingdings" pitchFamily="2" charset="2"/>
              <a:buChar char="§"/>
              <a:defRPr>
                <a:solidFill>
                  <a:schemeClr val="tx1"/>
                </a:solidFill>
                <a:latin typeface="+mn-lt"/>
              </a:defRPr>
            </a:lvl4pPr>
            <a:lvl5pPr marL="19812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5pPr>
            <a:lvl6pPr marL="24384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6pPr>
            <a:lvl7pPr marL="28956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7pPr>
            <a:lvl8pPr marL="33528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8pPr>
            <a:lvl9pPr marL="38100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9pPr>
          </a:lstStyle>
          <a:p>
            <a:pPr marL="0" indent="0">
              <a:buNone/>
            </a:pPr>
            <a:r>
              <a:rPr lang="de-DE" sz="900" b="1" kern="0" dirty="0"/>
              <a:t>Outpatient &amp; D2/BMT Unit</a:t>
            </a:r>
          </a:p>
          <a:p>
            <a:r>
              <a:rPr lang="de-DE" sz="900" kern="0" dirty="0"/>
              <a:t>N. Meidenbauer &amp; Team</a:t>
            </a:r>
          </a:p>
          <a:p>
            <a:r>
              <a:rPr lang="de-DE" sz="900" kern="0" dirty="0"/>
              <a:t>S. Krause/B. Spriewald &amp; Team</a:t>
            </a:r>
          </a:p>
          <a:p>
            <a:r>
              <a:rPr lang="de-DE" sz="900" kern="0" dirty="0"/>
              <a:t>W. Rösler/I. Vasova &amp; Team</a:t>
            </a:r>
          </a:p>
        </p:txBody>
      </p:sp>
      <p:sp>
        <p:nvSpPr>
          <p:cNvPr id="14" name="Inhaltsplatzhalter 2"/>
          <p:cNvSpPr txBox="1">
            <a:spLocks/>
          </p:cNvSpPr>
          <p:nvPr/>
        </p:nvSpPr>
        <p:spPr>
          <a:xfrm>
            <a:off x="2388224" y="3519190"/>
            <a:ext cx="2322258" cy="866882"/>
          </a:xfrm>
          <a:prstGeom prst="rect">
            <a:avLst/>
          </a:prstGeom>
        </p:spPr>
        <p:txBody>
          <a:bodyPr/>
          <a:lstStyle>
            <a:lvl1pPr marL="342900" indent="-342900" algn="l" rtl="0" eaLnBrk="1" fontAlgn="base" hangingPunct="1">
              <a:lnSpc>
                <a:spcPct val="120000"/>
              </a:lnSpc>
              <a:spcBef>
                <a:spcPct val="20000"/>
              </a:spcBef>
              <a:spcAft>
                <a:spcPct val="0"/>
              </a:spcAft>
              <a:buClr>
                <a:srgbClr val="000099"/>
              </a:buClr>
              <a:buSzPct val="90000"/>
              <a:buFont typeface="Wingdings" pitchFamily="2" charset="2"/>
              <a:buChar char="n"/>
              <a:defRPr sz="2400">
                <a:solidFill>
                  <a:schemeClr val="tx1"/>
                </a:solidFill>
                <a:latin typeface="+mn-lt"/>
                <a:ea typeface="+mn-ea"/>
                <a:cs typeface="+mn-cs"/>
              </a:defRPr>
            </a:lvl1pPr>
            <a:lvl2pPr marL="742950" indent="-285750" algn="l" rtl="0" eaLnBrk="1" fontAlgn="base" hangingPunct="1">
              <a:lnSpc>
                <a:spcPct val="90000"/>
              </a:lnSpc>
              <a:spcBef>
                <a:spcPct val="20000"/>
              </a:spcBef>
              <a:spcAft>
                <a:spcPct val="0"/>
              </a:spcAft>
              <a:buClr>
                <a:srgbClr val="000099"/>
              </a:buClr>
              <a:buSzPct val="90000"/>
              <a:buFont typeface="Wingdings" pitchFamily="2" charset="2"/>
              <a:buChar char="§"/>
              <a:defRPr>
                <a:solidFill>
                  <a:schemeClr val="tx1"/>
                </a:solidFill>
                <a:latin typeface="+mn-lt"/>
              </a:defRPr>
            </a:lvl2pPr>
            <a:lvl3pPr marL="1143000" indent="-228600" algn="l" rtl="0" eaLnBrk="1" fontAlgn="base" hangingPunct="1">
              <a:lnSpc>
                <a:spcPct val="120000"/>
              </a:lnSpc>
              <a:spcBef>
                <a:spcPct val="20000"/>
              </a:spcBef>
              <a:spcAft>
                <a:spcPct val="0"/>
              </a:spcAft>
              <a:buClr>
                <a:srgbClr val="000099"/>
              </a:buClr>
              <a:buSzPct val="90000"/>
              <a:buFont typeface="Wingdings" pitchFamily="2" charset="2"/>
              <a:buChar char="§"/>
              <a:defRPr>
                <a:solidFill>
                  <a:schemeClr val="tx1"/>
                </a:solidFill>
                <a:latin typeface="+mn-lt"/>
              </a:defRPr>
            </a:lvl3pPr>
            <a:lvl4pPr marL="1562100" indent="-228600" algn="l" rtl="0" eaLnBrk="1" fontAlgn="base" hangingPunct="1">
              <a:spcBef>
                <a:spcPct val="20000"/>
              </a:spcBef>
              <a:spcAft>
                <a:spcPct val="0"/>
              </a:spcAft>
              <a:buClr>
                <a:srgbClr val="000099"/>
              </a:buClr>
              <a:buSzPct val="90000"/>
              <a:buFont typeface="Wingdings" pitchFamily="2" charset="2"/>
              <a:buChar char="§"/>
              <a:defRPr>
                <a:solidFill>
                  <a:schemeClr val="tx1"/>
                </a:solidFill>
                <a:latin typeface="+mn-lt"/>
              </a:defRPr>
            </a:lvl4pPr>
            <a:lvl5pPr marL="19812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5pPr>
            <a:lvl6pPr marL="24384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6pPr>
            <a:lvl7pPr marL="28956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7pPr>
            <a:lvl8pPr marL="33528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8pPr>
            <a:lvl9pPr marL="3810000" indent="-228600" algn="l" rtl="0" eaLnBrk="1" fontAlgn="base" hangingPunct="1">
              <a:lnSpc>
                <a:spcPct val="110000"/>
              </a:lnSpc>
              <a:spcBef>
                <a:spcPct val="20000"/>
              </a:spcBef>
              <a:spcAft>
                <a:spcPct val="0"/>
              </a:spcAft>
              <a:buClr>
                <a:srgbClr val="000099"/>
              </a:buClr>
              <a:buSzPct val="90000"/>
              <a:buFont typeface="Wingdings" pitchFamily="2" charset="2"/>
              <a:buChar char="§"/>
              <a:defRPr sz="1400">
                <a:solidFill>
                  <a:schemeClr val="tx1"/>
                </a:solidFill>
                <a:latin typeface="+mn-lt"/>
              </a:defRPr>
            </a:lvl9pPr>
          </a:lstStyle>
          <a:p>
            <a:pPr marL="0" indent="0">
              <a:buNone/>
            </a:pPr>
            <a:r>
              <a:rPr lang="de-DE" sz="900" b="1" kern="0" dirty="0"/>
              <a:t>CAR-T </a:t>
            </a:r>
            <a:r>
              <a:rPr lang="de-DE" sz="900" b="1" kern="0" dirty="0" err="1"/>
              <a:t>Coordination</a:t>
            </a:r>
            <a:r>
              <a:rPr lang="de-DE" sz="900" b="1" kern="0" dirty="0"/>
              <a:t>/QM</a:t>
            </a:r>
          </a:p>
          <a:p>
            <a:r>
              <a:rPr lang="de-DE" sz="900" kern="0" dirty="0"/>
              <a:t>D. Bene</a:t>
            </a:r>
          </a:p>
          <a:p>
            <a:r>
              <a:rPr lang="de-DE" sz="900" kern="0" dirty="0"/>
              <a:t>S. Spanl</a:t>
            </a:r>
          </a:p>
          <a:p>
            <a:r>
              <a:rPr lang="de-DE" sz="900" kern="0" dirty="0"/>
              <a:t>A. Wagner</a:t>
            </a:r>
          </a:p>
          <a:p>
            <a:r>
              <a:rPr lang="de-DE" sz="900" kern="0" dirty="0"/>
              <a:t>G. </a:t>
            </a:r>
            <a:r>
              <a:rPr lang="de-DE" sz="900" kern="0" dirty="0" err="1"/>
              <a:t>Lutzny</a:t>
            </a:r>
            <a:r>
              <a:rPr lang="de-DE" sz="900" kern="0" dirty="0"/>
              <a:t>-Geyer</a:t>
            </a:r>
          </a:p>
        </p:txBody>
      </p:sp>
      <p:pic>
        <p:nvPicPr>
          <p:cNvPr id="4" name="Grafik 3">
            <a:extLst>
              <a:ext uri="{FF2B5EF4-FFF2-40B4-BE49-F238E27FC236}">
                <a16:creationId xmlns:a16="http://schemas.microsoft.com/office/drawing/2014/main" id="{894804B5-0D48-4353-A8BE-95B980BB85DF}"/>
              </a:ext>
            </a:extLst>
          </p:cNvPr>
          <p:cNvPicPr>
            <a:picLocks noChangeAspect="1"/>
          </p:cNvPicPr>
          <p:nvPr/>
        </p:nvPicPr>
        <p:blipFill>
          <a:blip r:embed="rId3"/>
          <a:stretch>
            <a:fillRect/>
          </a:stretch>
        </p:blipFill>
        <p:spPr>
          <a:xfrm>
            <a:off x="194997" y="4574138"/>
            <a:ext cx="1835041" cy="507107"/>
          </a:xfrm>
          <a:prstGeom prst="rect">
            <a:avLst/>
          </a:prstGeom>
        </p:spPr>
      </p:pic>
      <p:pic>
        <p:nvPicPr>
          <p:cNvPr id="12" name="Grafik 11">
            <a:extLst>
              <a:ext uri="{FF2B5EF4-FFF2-40B4-BE49-F238E27FC236}">
                <a16:creationId xmlns:a16="http://schemas.microsoft.com/office/drawing/2014/main" id="{1B33ED75-D420-46FA-BBF6-A801F1D25DA7}"/>
              </a:ext>
            </a:extLst>
          </p:cNvPr>
          <p:cNvPicPr>
            <a:picLocks noChangeAspect="1"/>
          </p:cNvPicPr>
          <p:nvPr/>
        </p:nvPicPr>
        <p:blipFill rotWithShape="1">
          <a:blip r:embed="rId4"/>
          <a:srcRect b="6292"/>
          <a:stretch/>
        </p:blipFill>
        <p:spPr>
          <a:xfrm>
            <a:off x="7675900" y="4454567"/>
            <a:ext cx="1429999" cy="670011"/>
          </a:xfrm>
          <a:prstGeom prst="rect">
            <a:avLst/>
          </a:prstGeom>
        </p:spPr>
      </p:pic>
      <p:pic>
        <p:nvPicPr>
          <p:cNvPr id="16" name="Grafik 15">
            <a:extLst>
              <a:ext uri="{FF2B5EF4-FFF2-40B4-BE49-F238E27FC236}">
                <a16:creationId xmlns:a16="http://schemas.microsoft.com/office/drawing/2014/main" id="{CFE1E6B7-2006-4D24-9B75-BA0405D3197F}"/>
              </a:ext>
            </a:extLst>
          </p:cNvPr>
          <p:cNvPicPr>
            <a:picLocks noChangeAspect="1"/>
          </p:cNvPicPr>
          <p:nvPr/>
        </p:nvPicPr>
        <p:blipFill>
          <a:blip r:embed="rId5"/>
          <a:stretch>
            <a:fillRect/>
          </a:stretch>
        </p:blipFill>
        <p:spPr>
          <a:xfrm>
            <a:off x="2352523" y="4513005"/>
            <a:ext cx="1579290" cy="616910"/>
          </a:xfrm>
          <a:prstGeom prst="rect">
            <a:avLst/>
          </a:prstGeom>
        </p:spPr>
      </p:pic>
      <p:pic>
        <p:nvPicPr>
          <p:cNvPr id="18" name="Grafik 17">
            <a:extLst>
              <a:ext uri="{FF2B5EF4-FFF2-40B4-BE49-F238E27FC236}">
                <a16:creationId xmlns:a16="http://schemas.microsoft.com/office/drawing/2014/main" id="{CFDAEB8C-E5E2-4D2A-9DC6-42AFEA22C9F8}"/>
              </a:ext>
            </a:extLst>
          </p:cNvPr>
          <p:cNvPicPr>
            <a:picLocks noChangeAspect="1"/>
          </p:cNvPicPr>
          <p:nvPr/>
        </p:nvPicPr>
        <p:blipFill rotWithShape="1">
          <a:blip r:embed="rId6"/>
          <a:srcRect t="27729" b="35940"/>
          <a:stretch/>
        </p:blipFill>
        <p:spPr>
          <a:xfrm>
            <a:off x="5675204" y="4563248"/>
            <a:ext cx="1962958" cy="534187"/>
          </a:xfrm>
          <a:prstGeom prst="rect">
            <a:avLst/>
          </a:prstGeom>
        </p:spPr>
      </p:pic>
      <p:pic>
        <p:nvPicPr>
          <p:cNvPr id="20" name="Grafik 19">
            <a:extLst>
              <a:ext uri="{FF2B5EF4-FFF2-40B4-BE49-F238E27FC236}">
                <a16:creationId xmlns:a16="http://schemas.microsoft.com/office/drawing/2014/main" id="{F6F83C42-E3F8-46E0-A2F3-D0BC9B2CEB05}"/>
              </a:ext>
            </a:extLst>
          </p:cNvPr>
          <p:cNvPicPr>
            <a:picLocks noChangeAspect="1"/>
          </p:cNvPicPr>
          <p:nvPr/>
        </p:nvPicPr>
        <p:blipFill>
          <a:blip r:embed="rId7"/>
          <a:stretch>
            <a:fillRect/>
          </a:stretch>
        </p:blipFill>
        <p:spPr>
          <a:xfrm>
            <a:off x="4083490" y="4545713"/>
            <a:ext cx="1515876" cy="578865"/>
          </a:xfrm>
          <a:prstGeom prst="rect">
            <a:avLst/>
          </a:prstGeom>
        </p:spPr>
      </p:pic>
      <p:sp>
        <p:nvSpPr>
          <p:cNvPr id="2" name="TextBox 1">
            <a:extLst>
              <a:ext uri="{FF2B5EF4-FFF2-40B4-BE49-F238E27FC236}">
                <a16:creationId xmlns:a16="http://schemas.microsoft.com/office/drawing/2014/main" id="{DC7D977A-C346-64A3-C111-86E4B5D2603E}"/>
              </a:ext>
            </a:extLst>
          </p:cNvPr>
          <p:cNvSpPr txBox="1"/>
          <p:nvPr/>
        </p:nvSpPr>
        <p:spPr>
          <a:xfrm>
            <a:off x="4841428" y="46065"/>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12305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42371DFB-C373-3A47-B6D8-C5DB0412CD46}"/>
              </a:ext>
            </a:extLst>
          </p:cNvPr>
          <p:cNvPicPr>
            <a:picLocks noChangeAspect="1"/>
          </p:cNvPicPr>
          <p:nvPr/>
        </p:nvPicPr>
        <p:blipFill>
          <a:blip r:embed="rId2"/>
          <a:stretch>
            <a:fillRect/>
          </a:stretch>
        </p:blipFill>
        <p:spPr>
          <a:xfrm>
            <a:off x="1136989" y="639557"/>
            <a:ext cx="6870023" cy="3864387"/>
          </a:xfrm>
          <a:prstGeom prst="rect">
            <a:avLst/>
          </a:prstGeom>
        </p:spPr>
      </p:pic>
      <p:sp>
        <p:nvSpPr>
          <p:cNvPr id="3" name="TextBox 2">
            <a:extLst>
              <a:ext uri="{FF2B5EF4-FFF2-40B4-BE49-F238E27FC236}">
                <a16:creationId xmlns:a16="http://schemas.microsoft.com/office/drawing/2014/main" id="{64FE33B8-3EF2-4955-16DC-B8ABA3BC87F5}"/>
              </a:ext>
            </a:extLst>
          </p:cNvPr>
          <p:cNvSpPr txBox="1"/>
          <p:nvPr/>
        </p:nvSpPr>
        <p:spPr>
          <a:xfrm>
            <a:off x="3841012" y="4811231"/>
            <a:ext cx="53295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C00000"/>
                </a:solidFill>
                <a:latin typeface="Arial"/>
                <a:ea typeface="Geneva"/>
              </a:rPr>
              <a:t>Embargoed until Saturday, Dec. 9, 2023, at 7:00 a.m. Pacific time</a:t>
            </a:r>
            <a:endParaRPr lang="en-US" sz="1400">
              <a:solidFill>
                <a:srgbClr val="C00000"/>
              </a:solidFill>
            </a:endParaRPr>
          </a:p>
        </p:txBody>
      </p:sp>
    </p:spTree>
    <p:extLst>
      <p:ext uri="{BB962C8B-B14F-4D97-AF65-F5344CB8AC3E}">
        <p14:creationId xmlns:p14="http://schemas.microsoft.com/office/powerpoint/2010/main" val="2433512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8A212F9-F384-34D2-C6CC-1F1D6ECC0D56}"/>
              </a:ext>
            </a:extLst>
          </p:cNvPr>
          <p:cNvSpPr>
            <a:spLocks noGrp="1"/>
          </p:cNvSpPr>
          <p:nvPr>
            <p:ph type="title"/>
          </p:nvPr>
        </p:nvSpPr>
        <p:spPr/>
        <p:txBody>
          <a:bodyPr/>
          <a:lstStyle/>
          <a:p>
            <a:r>
              <a:rPr lang="en-US" dirty="0"/>
              <a:t>Overview of Myeloproliferative Neoplasms (MPNs)</a:t>
            </a:r>
          </a:p>
        </p:txBody>
      </p:sp>
      <p:sp>
        <p:nvSpPr>
          <p:cNvPr id="10" name="Content Placeholder 9">
            <a:extLst>
              <a:ext uri="{FF2B5EF4-FFF2-40B4-BE49-F238E27FC236}">
                <a16:creationId xmlns:a16="http://schemas.microsoft.com/office/drawing/2014/main" id="{3772CE82-F000-1184-8EE2-33301A174DF7}"/>
              </a:ext>
            </a:extLst>
          </p:cNvPr>
          <p:cNvSpPr>
            <a:spLocks noGrp="1"/>
          </p:cNvSpPr>
          <p:nvPr>
            <p:ph idx="1"/>
          </p:nvPr>
        </p:nvSpPr>
        <p:spPr/>
        <p:txBody>
          <a:bodyPr/>
          <a:lstStyle/>
          <a:p>
            <a:endParaRPr lang="en-US" dirty="0"/>
          </a:p>
          <a:p>
            <a:r>
              <a:rPr lang="en-US" dirty="0"/>
              <a:t>MPNs are a family of hematological myeloid neoplasms</a:t>
            </a:r>
          </a:p>
          <a:p>
            <a:r>
              <a:rPr lang="en-US" dirty="0"/>
              <a:t>More common diagnoses include polycythemia vera (</a:t>
            </a:r>
            <a:r>
              <a:rPr lang="en-US" b="1" dirty="0"/>
              <a:t>PV</a:t>
            </a:r>
            <a:r>
              <a:rPr lang="en-US" dirty="0"/>
              <a:t>), essential thrombocythemia (</a:t>
            </a:r>
            <a:r>
              <a:rPr lang="en-US" b="1" dirty="0"/>
              <a:t>ET</a:t>
            </a:r>
            <a:r>
              <a:rPr lang="en-US" dirty="0"/>
              <a:t>), and primary myelofibrosis (</a:t>
            </a:r>
            <a:r>
              <a:rPr lang="en-US" b="1" dirty="0"/>
              <a:t>PMF</a:t>
            </a:r>
            <a:r>
              <a:rPr lang="en-US" dirty="0"/>
              <a:t>)</a:t>
            </a:r>
          </a:p>
          <a:p>
            <a:r>
              <a:rPr lang="en-US" dirty="0"/>
              <a:t>Share common activated </a:t>
            </a:r>
            <a:br>
              <a:rPr lang="en-US" dirty="0"/>
            </a:br>
            <a:r>
              <a:rPr lang="en-US" dirty="0"/>
              <a:t>JAK-STAT pathway due to </a:t>
            </a:r>
            <a:br>
              <a:rPr lang="en-US" dirty="0"/>
            </a:br>
            <a:r>
              <a:rPr lang="en-US" dirty="0"/>
              <a:t>JAK2, CALR, or MPL mutations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7172E79-275F-208B-B1BF-AB1925B95752}"/>
              </a:ext>
            </a:extLst>
          </p:cNvPr>
          <p:cNvSpPr>
            <a:spLocks noGrp="1"/>
          </p:cNvSpPr>
          <p:nvPr>
            <p:ph type="sldNum" sz="quarter" idx="4"/>
          </p:nvPr>
        </p:nvSpPr>
        <p:spPr/>
        <p:txBody>
          <a:bodyPr/>
          <a:lstStyle/>
          <a:p>
            <a:fld id="{3C956E73-2E7A-40C4-98E5-5009DBC8D49F}" type="slidenum">
              <a:rPr lang="en-US" smtClean="0"/>
              <a:pPr/>
              <a:t>4</a:t>
            </a:fld>
            <a:endParaRPr lang="en-US" dirty="0"/>
          </a:p>
        </p:txBody>
      </p:sp>
      <p:pic>
        <p:nvPicPr>
          <p:cNvPr id="11" name="Picture 10">
            <a:extLst>
              <a:ext uri="{FF2B5EF4-FFF2-40B4-BE49-F238E27FC236}">
                <a16:creationId xmlns:a16="http://schemas.microsoft.com/office/drawing/2014/main" id="{C0E10578-2023-C881-C855-5531C68BD8A1}"/>
              </a:ext>
            </a:extLst>
          </p:cNvPr>
          <p:cNvPicPr>
            <a:picLocks noChangeAspect="1"/>
          </p:cNvPicPr>
          <p:nvPr/>
        </p:nvPicPr>
        <p:blipFill>
          <a:blip r:embed="rId2"/>
          <a:stretch>
            <a:fillRect/>
          </a:stretch>
        </p:blipFill>
        <p:spPr>
          <a:xfrm>
            <a:off x="141405" y="322736"/>
            <a:ext cx="3850568" cy="4026260"/>
          </a:xfrm>
          <a:prstGeom prst="rect">
            <a:avLst/>
          </a:prstGeom>
        </p:spPr>
      </p:pic>
      <p:sp>
        <p:nvSpPr>
          <p:cNvPr id="12" name="TextBox 11">
            <a:extLst>
              <a:ext uri="{FF2B5EF4-FFF2-40B4-BE49-F238E27FC236}">
                <a16:creationId xmlns:a16="http://schemas.microsoft.com/office/drawing/2014/main" id="{F50CD9A1-74F2-5907-033B-E367A9ACEF3D}"/>
              </a:ext>
            </a:extLst>
          </p:cNvPr>
          <p:cNvSpPr txBox="1"/>
          <p:nvPr/>
        </p:nvSpPr>
        <p:spPr>
          <a:xfrm>
            <a:off x="322119" y="4412605"/>
            <a:ext cx="3479181" cy="253916"/>
          </a:xfrm>
          <a:prstGeom prst="rect">
            <a:avLst/>
          </a:prstGeom>
          <a:noFill/>
        </p:spPr>
        <p:txBody>
          <a:bodyPr wrap="square" rtlCol="0">
            <a:spAutoFit/>
          </a:bodyPr>
          <a:lstStyle/>
          <a:p>
            <a:r>
              <a:rPr lang="en-US" sz="1050" dirty="0" err="1">
                <a:latin typeface="Arial" panose="020B0604020202020204" pitchFamily="34" charset="0"/>
                <a:cs typeface="Arial" panose="020B0604020202020204" pitchFamily="34" charset="0"/>
              </a:rPr>
              <a:t>Boissinot</a:t>
            </a:r>
            <a:r>
              <a:rPr lang="en-US" sz="1050" dirty="0">
                <a:latin typeface="Arial" panose="020B0604020202020204" pitchFamily="34" charset="0"/>
                <a:cs typeface="Arial" panose="020B0604020202020204" pitchFamily="34" charset="0"/>
              </a:rPr>
              <a:t>, et al. Cancers (2014)</a:t>
            </a:r>
          </a:p>
        </p:txBody>
      </p:sp>
      <p:sp>
        <p:nvSpPr>
          <p:cNvPr id="2" name="TextBox 1">
            <a:extLst>
              <a:ext uri="{FF2B5EF4-FFF2-40B4-BE49-F238E27FC236}">
                <a16:creationId xmlns:a16="http://schemas.microsoft.com/office/drawing/2014/main" id="{D3FB48DE-55F8-1BE7-F764-19D9048C5F90}"/>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25825491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C50F-55F0-8F4B-2797-11B0BEED609D}"/>
              </a:ext>
            </a:extLst>
          </p:cNvPr>
          <p:cNvSpPr>
            <a:spLocks noGrp="1"/>
          </p:cNvSpPr>
          <p:nvPr>
            <p:ph type="title"/>
          </p:nvPr>
        </p:nvSpPr>
        <p:spPr>
          <a:xfrm>
            <a:off x="327313" y="369629"/>
            <a:ext cx="5236361" cy="734615"/>
          </a:xfrm>
        </p:spPr>
        <p:txBody>
          <a:bodyPr/>
          <a:lstStyle/>
          <a:p>
            <a:r>
              <a:rPr lang="en-US" dirty="0" err="1"/>
              <a:t>Prefibrotic</a:t>
            </a:r>
            <a:r>
              <a:rPr lang="en-US" dirty="0"/>
              <a:t> Primary Myelofibrosis as a separate entity</a:t>
            </a:r>
          </a:p>
        </p:txBody>
      </p:sp>
      <p:sp>
        <p:nvSpPr>
          <p:cNvPr id="3" name="Text Placeholder 2">
            <a:extLst>
              <a:ext uri="{FF2B5EF4-FFF2-40B4-BE49-F238E27FC236}">
                <a16:creationId xmlns:a16="http://schemas.microsoft.com/office/drawing/2014/main" id="{45D980C1-029B-4144-BB15-07E4FF3CDF63}"/>
              </a:ext>
            </a:extLst>
          </p:cNvPr>
          <p:cNvSpPr>
            <a:spLocks noGrp="1"/>
          </p:cNvSpPr>
          <p:nvPr>
            <p:ph idx="1"/>
          </p:nvPr>
        </p:nvSpPr>
        <p:spPr>
          <a:xfrm>
            <a:off x="327313" y="1185344"/>
            <a:ext cx="5434055" cy="3344237"/>
          </a:xfrm>
        </p:spPr>
        <p:txBody>
          <a:bodyPr>
            <a:noAutofit/>
          </a:bodyPr>
          <a:lstStyle/>
          <a:p>
            <a:r>
              <a:rPr lang="en-US" dirty="0"/>
              <a:t>In 2016, World Health Organization differentiates ET from a newly-defined </a:t>
            </a:r>
            <a:r>
              <a:rPr lang="en-US" dirty="0" err="1"/>
              <a:t>prefibrotic</a:t>
            </a:r>
            <a:r>
              <a:rPr lang="en-US" dirty="0"/>
              <a:t>/early primary myelofibrosis (</a:t>
            </a:r>
            <a:r>
              <a:rPr lang="en-US" b="1" dirty="0" err="1"/>
              <a:t>prePMF</a:t>
            </a:r>
            <a:r>
              <a:rPr lang="en-US" dirty="0"/>
              <a:t>).</a:t>
            </a:r>
          </a:p>
          <a:p>
            <a:pPr>
              <a:spcBef>
                <a:spcPts val="600"/>
              </a:spcBef>
            </a:pPr>
            <a:r>
              <a:rPr lang="en-US" dirty="0"/>
              <a:t>Compared to ET, </a:t>
            </a:r>
            <a:r>
              <a:rPr lang="en-US" b="1" dirty="0" err="1"/>
              <a:t>prePMF</a:t>
            </a:r>
            <a:r>
              <a:rPr lang="en-US" dirty="0"/>
              <a:t> patients have </a:t>
            </a:r>
            <a:r>
              <a:rPr lang="en-US" b="1" dirty="0"/>
              <a:t>higher risk </a:t>
            </a:r>
            <a:r>
              <a:rPr lang="en-US" dirty="0"/>
              <a:t>for</a:t>
            </a:r>
          </a:p>
          <a:p>
            <a:pPr marL="517909" lvl="2" indent="-217880">
              <a:spcBef>
                <a:spcPts val="600"/>
              </a:spcBef>
            </a:pPr>
            <a:r>
              <a:rPr lang="en-US" sz="2000" dirty="0">
                <a:ea typeface="+mn-ea"/>
                <a:cs typeface="+mn-cs"/>
              </a:rPr>
              <a:t>constitutional symptoms</a:t>
            </a:r>
            <a:r>
              <a:rPr lang="en-US" sz="2000" baseline="30000" dirty="0">
                <a:ea typeface="+mn-ea"/>
                <a:cs typeface="+mn-cs"/>
              </a:rPr>
              <a:t>1,2</a:t>
            </a:r>
          </a:p>
          <a:p>
            <a:pPr marL="517909" lvl="2" indent="-217880">
              <a:spcBef>
                <a:spcPts val="600"/>
              </a:spcBef>
            </a:pPr>
            <a:r>
              <a:rPr lang="en-US" sz="2000" dirty="0">
                <a:ea typeface="+mn-ea"/>
                <a:cs typeface="+mn-cs"/>
              </a:rPr>
              <a:t>major hemorrhage</a:t>
            </a:r>
            <a:r>
              <a:rPr lang="en-US" sz="2000" baseline="30000" dirty="0">
                <a:ea typeface="+mn-ea"/>
                <a:cs typeface="+mn-cs"/>
              </a:rPr>
              <a:t>3</a:t>
            </a:r>
          </a:p>
          <a:p>
            <a:pPr marL="517909" lvl="2" indent="-217880">
              <a:spcBef>
                <a:spcPts val="600"/>
              </a:spcBef>
            </a:pPr>
            <a:r>
              <a:rPr lang="en-US" sz="2000" dirty="0">
                <a:ea typeface="+mn-ea"/>
                <a:cs typeface="+mn-cs"/>
              </a:rPr>
              <a:t>progression to overt MF and leukemia</a:t>
            </a:r>
            <a:r>
              <a:rPr lang="en-US" sz="2000" baseline="30000" dirty="0">
                <a:ea typeface="+mn-ea"/>
                <a:cs typeface="+mn-cs"/>
              </a:rPr>
              <a:t>4,5</a:t>
            </a:r>
            <a:endParaRPr lang="en-US" b="0" dirty="0"/>
          </a:p>
          <a:p>
            <a:pPr>
              <a:lnSpc>
                <a:spcPct val="100000"/>
              </a:lnSpc>
            </a:pPr>
            <a:endParaRPr lang="en-US" dirty="0"/>
          </a:p>
        </p:txBody>
      </p:sp>
      <p:pic>
        <p:nvPicPr>
          <p:cNvPr id="4" name="Content Placeholder 6">
            <a:extLst>
              <a:ext uri="{FF2B5EF4-FFF2-40B4-BE49-F238E27FC236}">
                <a16:creationId xmlns:a16="http://schemas.microsoft.com/office/drawing/2014/main" id="{C3740671-EA99-758F-5919-ED109F7F313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761368" y="426495"/>
            <a:ext cx="2750742" cy="2008539"/>
          </a:xfrm>
          <a:prstGeom prst="rect">
            <a:avLst/>
          </a:prstGeom>
        </p:spPr>
      </p:pic>
      <p:pic>
        <p:nvPicPr>
          <p:cNvPr id="5" name="Content Placeholder 6">
            <a:extLst>
              <a:ext uri="{FF2B5EF4-FFF2-40B4-BE49-F238E27FC236}">
                <a16:creationId xmlns:a16="http://schemas.microsoft.com/office/drawing/2014/main" id="{03D03663-EF01-2F1D-5C86-8A87302FE1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11228" y="2435034"/>
            <a:ext cx="2700882" cy="2008539"/>
          </a:xfrm>
          <a:prstGeom prst="rect">
            <a:avLst/>
          </a:prstGeom>
        </p:spPr>
      </p:pic>
      <p:sp>
        <p:nvSpPr>
          <p:cNvPr id="6" name="Footer Placeholder 3">
            <a:extLst>
              <a:ext uri="{FF2B5EF4-FFF2-40B4-BE49-F238E27FC236}">
                <a16:creationId xmlns:a16="http://schemas.microsoft.com/office/drawing/2014/main" id="{95EF3BBE-B899-0F3C-0FAC-BE536E0FA9CD}"/>
              </a:ext>
            </a:extLst>
          </p:cNvPr>
          <p:cNvSpPr txBox="1">
            <a:spLocks/>
          </p:cNvSpPr>
          <p:nvPr/>
        </p:nvSpPr>
        <p:spPr bwMode="blackWhite">
          <a:xfrm>
            <a:off x="327313" y="4188253"/>
            <a:ext cx="5483915" cy="585618"/>
          </a:xfrm>
          <a:prstGeom prst="rect">
            <a:avLst/>
          </a:prstGeom>
        </p:spPr>
        <p:txBody>
          <a:bodyPr vert="horz" numCol="2">
            <a:noAutofit/>
          </a:bodyPr>
          <a:lstStyle>
            <a:lvl1pPr marL="623888" indent="-623888" algn="l" defTabSz="914400" rtl="0" eaLnBrk="1" latinLnBrk="0" hangingPunct="1">
              <a:lnSpc>
                <a:spcPct val="110000"/>
              </a:lnSpc>
              <a:spcBef>
                <a:spcPts val="0"/>
              </a:spcBef>
              <a:spcAft>
                <a:spcPts val="1200"/>
              </a:spcAft>
              <a:buClrTx/>
              <a:buSzPct val="100000"/>
              <a:buFont typeface="Arial" panose="020B0604020202020204" pitchFamily="34" charset="0"/>
              <a:buChar char="•"/>
              <a:defRPr sz="3600" kern="1200" baseline="0">
                <a:solidFill>
                  <a:schemeClr val="tx1"/>
                </a:solidFill>
                <a:latin typeface="Arial" panose="020B0604020202020204" pitchFamily="34" charset="0"/>
                <a:ea typeface="+mn-ea"/>
                <a:cs typeface="Arial" panose="020B0604020202020204" pitchFamily="34" charset="0"/>
              </a:defRPr>
            </a:lvl1pPr>
            <a:lvl2pPr marL="1371600" indent="-625475" algn="l" defTabSz="914400" rtl="0" eaLnBrk="1" latinLnBrk="0" hangingPunct="1">
              <a:lnSpc>
                <a:spcPct val="110000"/>
              </a:lnSpc>
              <a:spcBef>
                <a:spcPts val="0"/>
              </a:spcBef>
              <a:spcAft>
                <a:spcPts val="1200"/>
              </a:spcAft>
              <a:buClrTx/>
              <a:buFont typeface="Calibri" panose="020F0502020204030204" pitchFamily="34" charset="0"/>
              <a:buChar char="–"/>
              <a:defRPr sz="3600" kern="1200" baseline="0">
                <a:solidFill>
                  <a:schemeClr val="tx1"/>
                </a:solidFill>
                <a:latin typeface="Arial" panose="020B0604020202020204" pitchFamily="34" charset="0"/>
                <a:ea typeface="+mn-ea"/>
                <a:cs typeface="Arial" panose="020B0604020202020204" pitchFamily="34" charset="0"/>
              </a:defRPr>
            </a:lvl2pPr>
            <a:lvl3pPr marL="2120900" indent="-630238" algn="l" defTabSz="914400" rtl="0" eaLnBrk="1" latinLnBrk="0" hangingPunct="1">
              <a:lnSpc>
                <a:spcPct val="110000"/>
              </a:lnSpc>
              <a:spcBef>
                <a:spcPts val="0"/>
              </a:spcBef>
              <a:spcAft>
                <a:spcPts val="1200"/>
              </a:spcAft>
              <a:buClrTx/>
              <a:buFont typeface="Arial" panose="020B0604020202020204" pitchFamily="34" charset="0"/>
              <a:buChar char="•"/>
              <a:tabLst/>
              <a:defRPr sz="3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baseline="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0"/>
              </a:spcAft>
              <a:buNone/>
            </a:pPr>
            <a:r>
              <a:rPr lang="en-US" sz="1050" dirty="0"/>
              <a:t>1. Guglielmelli, et al. Blood (2017)</a:t>
            </a:r>
          </a:p>
          <a:p>
            <a:pPr marL="0" indent="0">
              <a:lnSpc>
                <a:spcPct val="100000"/>
              </a:lnSpc>
              <a:spcAft>
                <a:spcPts val="0"/>
              </a:spcAft>
              <a:buNone/>
            </a:pPr>
            <a:r>
              <a:rPr lang="en-US" sz="1050" dirty="0"/>
              <a:t>2. </a:t>
            </a:r>
            <a:r>
              <a:rPr lang="en-US" sz="1050" dirty="0" err="1"/>
              <a:t>Gisslinger</a:t>
            </a:r>
            <a:r>
              <a:rPr lang="en-US" sz="1050" dirty="0"/>
              <a:t>, et al. Leukemia (2016)</a:t>
            </a:r>
          </a:p>
          <a:p>
            <a:pPr marL="0" indent="0">
              <a:lnSpc>
                <a:spcPct val="100000"/>
              </a:lnSpc>
              <a:spcAft>
                <a:spcPts val="0"/>
              </a:spcAft>
              <a:buNone/>
            </a:pPr>
            <a:r>
              <a:rPr lang="en-US" sz="1050" dirty="0"/>
              <a:t>3. </a:t>
            </a:r>
            <a:r>
              <a:rPr lang="en-US" sz="1050" dirty="0" err="1"/>
              <a:t>Finazzi</a:t>
            </a:r>
            <a:r>
              <a:rPr lang="en-US" sz="1050" dirty="0"/>
              <a:t>, et al. Leukemia (2012)</a:t>
            </a:r>
          </a:p>
          <a:p>
            <a:pPr marL="0" indent="0">
              <a:lnSpc>
                <a:spcPct val="100000"/>
              </a:lnSpc>
              <a:spcAft>
                <a:spcPts val="0"/>
              </a:spcAft>
              <a:buNone/>
            </a:pPr>
            <a:endParaRPr lang="en-US" sz="1050" dirty="0"/>
          </a:p>
          <a:p>
            <a:pPr marL="0" indent="0">
              <a:lnSpc>
                <a:spcPct val="100000"/>
              </a:lnSpc>
              <a:spcAft>
                <a:spcPts val="0"/>
              </a:spcAft>
              <a:buNone/>
            </a:pPr>
            <a:r>
              <a:rPr lang="en-US" sz="1050" dirty="0"/>
              <a:t>4. Rumi, et al. </a:t>
            </a:r>
            <a:r>
              <a:rPr lang="en-US" sz="1050" dirty="0" err="1"/>
              <a:t>Oncotarget</a:t>
            </a:r>
            <a:r>
              <a:rPr lang="en-US" sz="1050" dirty="0"/>
              <a:t> (2017)</a:t>
            </a:r>
          </a:p>
          <a:p>
            <a:pPr marL="0" indent="0">
              <a:lnSpc>
                <a:spcPct val="100000"/>
              </a:lnSpc>
              <a:spcAft>
                <a:spcPts val="0"/>
              </a:spcAft>
              <a:buNone/>
            </a:pPr>
            <a:r>
              <a:rPr lang="en-US" sz="1050" dirty="0"/>
              <a:t>5. </a:t>
            </a:r>
            <a:r>
              <a:rPr lang="en-US" sz="1050" dirty="0" err="1"/>
              <a:t>Barbui</a:t>
            </a:r>
            <a:r>
              <a:rPr lang="en-US" sz="1050" dirty="0"/>
              <a:t>, et al. J Clin Oncol (2011)</a:t>
            </a:r>
          </a:p>
          <a:p>
            <a:pPr marL="0" indent="0">
              <a:lnSpc>
                <a:spcPct val="100000"/>
              </a:lnSpc>
              <a:spcAft>
                <a:spcPts val="0"/>
              </a:spcAft>
              <a:buNone/>
            </a:pPr>
            <a:r>
              <a:rPr lang="en-US" sz="1050" dirty="0"/>
              <a:t>6. </a:t>
            </a:r>
            <a:r>
              <a:rPr lang="en-US" sz="1050" dirty="0" err="1"/>
              <a:t>Passamonti</a:t>
            </a:r>
            <a:r>
              <a:rPr lang="en-US" sz="1050" dirty="0"/>
              <a:t>, et al. </a:t>
            </a:r>
            <a:r>
              <a:rPr lang="en-US" sz="1050" dirty="0" err="1"/>
              <a:t>Haematologica</a:t>
            </a:r>
            <a:r>
              <a:rPr lang="en-US" sz="1050" dirty="0"/>
              <a:t> (2008)</a:t>
            </a:r>
          </a:p>
          <a:p>
            <a:pPr marL="0" indent="0">
              <a:lnSpc>
                <a:spcPct val="100000"/>
              </a:lnSpc>
              <a:spcAft>
                <a:spcPts val="0"/>
              </a:spcAft>
              <a:buNone/>
            </a:pPr>
            <a:endParaRPr lang="en-US" sz="1050" dirty="0"/>
          </a:p>
        </p:txBody>
      </p:sp>
      <p:sp>
        <p:nvSpPr>
          <p:cNvPr id="7" name="TextBox 6">
            <a:extLst>
              <a:ext uri="{FF2B5EF4-FFF2-40B4-BE49-F238E27FC236}">
                <a16:creationId xmlns:a16="http://schemas.microsoft.com/office/drawing/2014/main" id="{F248A377-A31D-9609-FF69-F20ECC389F3C}"/>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2701897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4C5382-F5C8-67BC-D12A-1635CEC19C56}"/>
              </a:ext>
            </a:extLst>
          </p:cNvPr>
          <p:cNvSpPr>
            <a:spLocks noGrp="1"/>
          </p:cNvSpPr>
          <p:nvPr>
            <p:ph type="title"/>
          </p:nvPr>
        </p:nvSpPr>
        <p:spPr/>
        <p:txBody>
          <a:bodyPr>
            <a:normAutofit/>
          </a:bodyPr>
          <a:lstStyle/>
          <a:p>
            <a:r>
              <a:rPr lang="en-US" dirty="0"/>
              <a:t>Challenges in differentiating </a:t>
            </a:r>
            <a:r>
              <a:rPr lang="en-US" dirty="0" err="1"/>
              <a:t>prePMF</a:t>
            </a:r>
            <a:r>
              <a:rPr lang="en-US" dirty="0"/>
              <a:t> from ET</a:t>
            </a:r>
          </a:p>
        </p:txBody>
      </p:sp>
      <p:sp>
        <p:nvSpPr>
          <p:cNvPr id="5" name="Text Placeholder 4">
            <a:extLst>
              <a:ext uri="{FF2B5EF4-FFF2-40B4-BE49-F238E27FC236}">
                <a16:creationId xmlns:a16="http://schemas.microsoft.com/office/drawing/2014/main" id="{3BC3BBDC-5769-C237-E7B4-8045B3BEE6F7}"/>
              </a:ext>
            </a:extLst>
          </p:cNvPr>
          <p:cNvSpPr>
            <a:spLocks noGrp="1"/>
          </p:cNvSpPr>
          <p:nvPr>
            <p:ph idx="1"/>
          </p:nvPr>
        </p:nvSpPr>
        <p:spPr/>
        <p:txBody>
          <a:bodyPr>
            <a:normAutofit/>
          </a:bodyPr>
          <a:lstStyle/>
          <a:p>
            <a:pPr>
              <a:buFont typeface="Arial" panose="020B0604020202020204" pitchFamily="34" charset="0"/>
              <a:buChar char="•"/>
            </a:pPr>
            <a:r>
              <a:rPr lang="en-US" dirty="0"/>
              <a:t>Diagnosis of ET and </a:t>
            </a:r>
            <a:r>
              <a:rPr lang="en-US" dirty="0" err="1"/>
              <a:t>prePMF</a:t>
            </a:r>
            <a:r>
              <a:rPr lang="en-US" dirty="0"/>
              <a:t> rely on </a:t>
            </a:r>
            <a:r>
              <a:rPr lang="en-US" b="1" dirty="0"/>
              <a:t>similar</a:t>
            </a:r>
            <a:r>
              <a:rPr lang="en-US" dirty="0"/>
              <a:t> </a:t>
            </a:r>
            <a:r>
              <a:rPr lang="en-US" b="1" dirty="0"/>
              <a:t>clinical analysis, mutational profiling, morphological </a:t>
            </a:r>
            <a:r>
              <a:rPr lang="en-US" dirty="0"/>
              <a:t>analysis of megakaryocytic proliferation and atypia, and the </a:t>
            </a:r>
            <a:r>
              <a:rPr lang="en-US" b="1" dirty="0"/>
              <a:t>subjective</a:t>
            </a:r>
            <a:r>
              <a:rPr lang="en-US" dirty="0"/>
              <a:t> assignment of a fibrosis grade by a hematopathologist.</a:t>
            </a:r>
          </a:p>
          <a:p>
            <a:pPr>
              <a:buFont typeface="Arial" panose="020B0604020202020204" pitchFamily="34" charset="0"/>
              <a:buChar char="•"/>
            </a:pPr>
            <a:r>
              <a:rPr lang="en-US" b="1" dirty="0"/>
              <a:t>High interobserver variability </a:t>
            </a:r>
            <a:r>
              <a:rPr lang="en-US" dirty="0"/>
              <a:t>in bone marrow assessment with consensus varying between 49% and 100%</a:t>
            </a:r>
            <a:r>
              <a:rPr lang="en-US" baseline="30000" dirty="0"/>
              <a:t>1,2</a:t>
            </a:r>
            <a:endParaRPr lang="en-US" dirty="0"/>
          </a:p>
          <a:p>
            <a:endParaRPr lang="en-US" dirty="0"/>
          </a:p>
        </p:txBody>
      </p:sp>
      <p:sp>
        <p:nvSpPr>
          <p:cNvPr id="6" name="TextBox 5">
            <a:extLst>
              <a:ext uri="{FF2B5EF4-FFF2-40B4-BE49-F238E27FC236}">
                <a16:creationId xmlns:a16="http://schemas.microsoft.com/office/drawing/2014/main" id="{60BDEB0F-23E8-8A18-B624-97465055940C}"/>
              </a:ext>
            </a:extLst>
          </p:cNvPr>
          <p:cNvSpPr txBox="1"/>
          <p:nvPr/>
        </p:nvSpPr>
        <p:spPr>
          <a:xfrm>
            <a:off x="322119" y="4089440"/>
            <a:ext cx="4646054" cy="577081"/>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1. Alvarez-</a:t>
            </a:r>
            <a:r>
              <a:rPr lang="en-US" sz="1050" dirty="0" err="1">
                <a:latin typeface="Arial" panose="020B0604020202020204" pitchFamily="34" charset="0"/>
                <a:cs typeface="Arial" panose="020B0604020202020204" pitchFamily="34" charset="0"/>
              </a:rPr>
              <a:t>Larrán</a:t>
            </a:r>
            <a:r>
              <a:rPr lang="en-US" sz="1050" dirty="0">
                <a:latin typeface="Arial" panose="020B0604020202020204" pitchFamily="34" charset="0"/>
                <a:cs typeface="Arial" panose="020B0604020202020204" pitchFamily="34" charset="0"/>
              </a:rPr>
              <a:t>, et al. Br J </a:t>
            </a:r>
            <a:r>
              <a:rPr lang="en-US" sz="1050" dirty="0" err="1">
                <a:latin typeface="Arial" panose="020B0604020202020204" pitchFamily="34" charset="0"/>
                <a:cs typeface="Arial" panose="020B0604020202020204" pitchFamily="34" charset="0"/>
              </a:rPr>
              <a:t>Haematol</a:t>
            </a:r>
            <a:r>
              <a:rPr lang="en-US" sz="1050" dirty="0">
                <a:latin typeface="Arial" panose="020B0604020202020204" pitchFamily="34" charset="0"/>
                <a:cs typeface="Arial" panose="020B0604020202020204" pitchFamily="34" charset="0"/>
              </a:rPr>
              <a:t>  (2014)</a:t>
            </a:r>
          </a:p>
          <a:p>
            <a:r>
              <a:rPr lang="en-US" sz="1050" dirty="0">
                <a:latin typeface="Arial" panose="020B0604020202020204" pitchFamily="34" charset="0"/>
                <a:cs typeface="Arial" panose="020B0604020202020204" pitchFamily="34" charset="0"/>
              </a:rPr>
              <a:t>2. </a:t>
            </a:r>
            <a:r>
              <a:rPr lang="en-US" sz="1050" dirty="0" err="1">
                <a:latin typeface="Arial" panose="020B0604020202020204" pitchFamily="34" charset="0"/>
                <a:cs typeface="Arial" panose="020B0604020202020204" pitchFamily="34" charset="0"/>
              </a:rPr>
              <a:t>Barbui</a:t>
            </a:r>
            <a:r>
              <a:rPr lang="en-US" sz="1050" dirty="0">
                <a:latin typeface="Arial" panose="020B0604020202020204" pitchFamily="34" charset="0"/>
                <a:cs typeface="Arial" panose="020B0604020202020204" pitchFamily="34" charset="0"/>
              </a:rPr>
              <a:t>, et al. Blood Cancer Journal (2018)</a:t>
            </a:r>
            <a:br>
              <a:rPr lang="en-US" sz="1050" dirty="0">
                <a:latin typeface="Arial" panose="020B0604020202020204" pitchFamily="34" charset="0"/>
                <a:cs typeface="Arial" panose="020B0604020202020204" pitchFamily="34" charset="0"/>
              </a:rPr>
            </a:br>
            <a:r>
              <a:rPr lang="en-US" sz="1050" dirty="0">
                <a:latin typeface="Arial" panose="020B0604020202020204" pitchFamily="34" charset="0"/>
                <a:cs typeface="Arial" panose="020B0604020202020204" pitchFamily="34" charset="0"/>
              </a:rPr>
              <a:t>3. Thiele, et al. Blood (2011)</a:t>
            </a:r>
          </a:p>
        </p:txBody>
      </p:sp>
      <p:sp>
        <p:nvSpPr>
          <p:cNvPr id="7" name="TextBox 6">
            <a:extLst>
              <a:ext uri="{FF2B5EF4-FFF2-40B4-BE49-F238E27FC236}">
                <a16:creationId xmlns:a16="http://schemas.microsoft.com/office/drawing/2014/main" id="{A1835DF0-2E1A-862D-5395-8C092C1B3758}"/>
              </a:ext>
            </a:extLst>
          </p:cNvPr>
          <p:cNvSpPr txBox="1"/>
          <p:nvPr/>
        </p:nvSpPr>
        <p:spPr>
          <a:xfrm>
            <a:off x="77122" y="2956302"/>
            <a:ext cx="8989755" cy="1019596"/>
          </a:xfrm>
          <a:prstGeom prst="rect">
            <a:avLst/>
          </a:prstGeom>
          <a:solidFill>
            <a:schemeClr val="accent1"/>
          </a:solidFill>
          <a:ln>
            <a:solidFill>
              <a:schemeClr val="accent1"/>
            </a:solidFill>
          </a:ln>
        </p:spPr>
        <p:txBody>
          <a:bodyPr wrap="square" lIns="0" tIns="0" rIns="0" bIns="0" rtlCol="0">
            <a:noAutofit/>
          </a:bodyPr>
          <a:lstStyle/>
          <a:p>
            <a:pPr algn="ctr">
              <a:spcAft>
                <a:spcPts val="450"/>
              </a:spcAft>
            </a:pPr>
            <a:r>
              <a:rPr lang="en-US" sz="3000" dirty="0">
                <a:solidFill>
                  <a:schemeClr val="bg1"/>
                </a:solidFill>
              </a:rPr>
              <a:t>There is a </a:t>
            </a:r>
            <a:r>
              <a:rPr lang="en-US" sz="3000" u="sng" dirty="0">
                <a:solidFill>
                  <a:schemeClr val="bg1"/>
                </a:solidFill>
              </a:rPr>
              <a:t>pressing need </a:t>
            </a:r>
            <a:r>
              <a:rPr lang="en-US" sz="3000" dirty="0">
                <a:solidFill>
                  <a:schemeClr val="bg1"/>
                </a:solidFill>
              </a:rPr>
              <a:t>for </a:t>
            </a:r>
            <a:r>
              <a:rPr lang="en-US" sz="3000" u="sng" dirty="0">
                <a:solidFill>
                  <a:schemeClr val="bg1"/>
                </a:solidFill>
              </a:rPr>
              <a:t>improved</a:t>
            </a:r>
            <a:r>
              <a:rPr lang="en-US" sz="3000" dirty="0">
                <a:solidFill>
                  <a:schemeClr val="bg1"/>
                </a:solidFill>
              </a:rPr>
              <a:t> diagnostics to </a:t>
            </a:r>
            <a:r>
              <a:rPr lang="en-US" sz="3000" u="sng" dirty="0">
                <a:solidFill>
                  <a:schemeClr val="bg1"/>
                </a:solidFill>
              </a:rPr>
              <a:t>differentiate</a:t>
            </a:r>
            <a:r>
              <a:rPr lang="en-US" sz="3000" dirty="0">
                <a:solidFill>
                  <a:schemeClr val="bg1"/>
                </a:solidFill>
              </a:rPr>
              <a:t> among </a:t>
            </a:r>
            <a:r>
              <a:rPr lang="en-US" sz="3000" b="1" dirty="0" err="1">
                <a:solidFill>
                  <a:schemeClr val="bg1"/>
                </a:solidFill>
              </a:rPr>
              <a:t>prePMF</a:t>
            </a:r>
            <a:r>
              <a:rPr lang="en-US" sz="3000" dirty="0">
                <a:solidFill>
                  <a:schemeClr val="bg1"/>
                </a:solidFill>
              </a:rPr>
              <a:t> and </a:t>
            </a:r>
            <a:r>
              <a:rPr lang="en-US" sz="3000" b="1" dirty="0">
                <a:solidFill>
                  <a:schemeClr val="bg1"/>
                </a:solidFill>
              </a:rPr>
              <a:t>ET</a:t>
            </a:r>
          </a:p>
        </p:txBody>
      </p:sp>
      <p:sp>
        <p:nvSpPr>
          <p:cNvPr id="2" name="TextBox 1">
            <a:extLst>
              <a:ext uri="{FF2B5EF4-FFF2-40B4-BE49-F238E27FC236}">
                <a16:creationId xmlns:a16="http://schemas.microsoft.com/office/drawing/2014/main" id="{11B0DB8A-0411-AC28-81BA-3C8614A16DB2}"/>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4061650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4285F-DB85-28A9-E521-51F9BBDEAC5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01925" y="449828"/>
            <a:ext cx="8200681" cy="4241614"/>
          </a:xfrm>
          <a:prstGeom prst="rect">
            <a:avLst/>
          </a:prstGeom>
        </p:spPr>
      </p:pic>
      <p:sp>
        <p:nvSpPr>
          <p:cNvPr id="16" name="TextBox 15">
            <a:extLst>
              <a:ext uri="{FF2B5EF4-FFF2-40B4-BE49-F238E27FC236}">
                <a16:creationId xmlns:a16="http://schemas.microsoft.com/office/drawing/2014/main" id="{BD059795-7929-313F-B820-FFBEED93F098}"/>
              </a:ext>
            </a:extLst>
          </p:cNvPr>
          <p:cNvSpPr txBox="1"/>
          <p:nvPr/>
        </p:nvSpPr>
        <p:spPr>
          <a:xfrm>
            <a:off x="156866" y="2224892"/>
            <a:ext cx="1761336" cy="646331"/>
          </a:xfrm>
          <a:prstGeom prst="rect">
            <a:avLst/>
          </a:prstGeom>
          <a:solidFill>
            <a:schemeClr val="bg1"/>
          </a:solidFill>
        </p:spPr>
        <p:txBody>
          <a:bodyPr wrap="square" rtlCol="0">
            <a:spAutoFit/>
          </a:bodyPr>
          <a:lstStyle/>
          <a:p>
            <a:pPr algn="ctr"/>
            <a:r>
              <a:rPr lang="en-US" sz="1200" u="sng" dirty="0"/>
              <a:t>Training Cohort:</a:t>
            </a:r>
            <a:br>
              <a:rPr lang="en-US" sz="1200" dirty="0"/>
            </a:br>
            <a:r>
              <a:rPr lang="en-US" sz="1200" dirty="0"/>
              <a:t>University of Florence</a:t>
            </a:r>
            <a:br>
              <a:rPr lang="en-US" sz="1200" dirty="0"/>
            </a:br>
            <a:r>
              <a:rPr lang="en-US" sz="1200" dirty="0"/>
              <a:t>200 Patients</a:t>
            </a:r>
          </a:p>
        </p:txBody>
      </p:sp>
      <p:pic>
        <p:nvPicPr>
          <p:cNvPr id="1026" name="Picture 2" descr="University of Florence - Wikipedia">
            <a:extLst>
              <a:ext uri="{FF2B5EF4-FFF2-40B4-BE49-F238E27FC236}">
                <a16:creationId xmlns:a16="http://schemas.microsoft.com/office/drawing/2014/main" id="{CFCCA5DA-E83B-8F66-C13D-99E26DC1D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85" y="1475985"/>
            <a:ext cx="674757" cy="734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ffitt Cancer Center - Tampa Bay Economic Development Council">
            <a:extLst>
              <a:ext uri="{FF2B5EF4-FFF2-40B4-BE49-F238E27FC236}">
                <a16:creationId xmlns:a16="http://schemas.microsoft.com/office/drawing/2014/main" id="{B2E72616-9422-DBEE-01CA-B32A782255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40" t="22563" r="16267" b="21824"/>
          <a:stretch/>
        </p:blipFill>
        <p:spPr bwMode="auto">
          <a:xfrm>
            <a:off x="141394" y="3059761"/>
            <a:ext cx="896140" cy="7362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48C37A6-B363-52A0-A6C4-C4813173893E}"/>
              </a:ext>
            </a:extLst>
          </p:cNvPr>
          <p:cNvSpPr txBox="1"/>
          <p:nvPr/>
        </p:nvSpPr>
        <p:spPr>
          <a:xfrm>
            <a:off x="141394" y="3795984"/>
            <a:ext cx="1843399" cy="646331"/>
          </a:xfrm>
          <a:prstGeom prst="rect">
            <a:avLst/>
          </a:prstGeom>
          <a:solidFill>
            <a:schemeClr val="bg1"/>
          </a:solidFill>
        </p:spPr>
        <p:txBody>
          <a:bodyPr wrap="square" rtlCol="0">
            <a:spAutoFit/>
          </a:bodyPr>
          <a:lstStyle/>
          <a:p>
            <a:pPr algn="ctr"/>
            <a:r>
              <a:rPr lang="en-US" sz="1200" u="sng" dirty="0"/>
              <a:t>Validation Cohort:</a:t>
            </a:r>
            <a:br>
              <a:rPr lang="en-US" sz="1200" dirty="0"/>
            </a:br>
            <a:r>
              <a:rPr lang="en-US" sz="1200" dirty="0"/>
              <a:t>Moffitt Cancer Center</a:t>
            </a:r>
            <a:br>
              <a:rPr lang="en-US" sz="1200" dirty="0"/>
            </a:br>
            <a:r>
              <a:rPr lang="en-US" sz="1200" dirty="0"/>
              <a:t>26 Patients</a:t>
            </a:r>
          </a:p>
        </p:txBody>
      </p:sp>
      <p:sp>
        <p:nvSpPr>
          <p:cNvPr id="20" name="Rounded Rectangle 19">
            <a:extLst>
              <a:ext uri="{FF2B5EF4-FFF2-40B4-BE49-F238E27FC236}">
                <a16:creationId xmlns:a16="http://schemas.microsoft.com/office/drawing/2014/main" id="{328E63D9-9107-406D-1DF3-9CA0300898EE}"/>
              </a:ext>
            </a:extLst>
          </p:cNvPr>
          <p:cNvSpPr/>
          <p:nvPr/>
        </p:nvSpPr>
        <p:spPr>
          <a:xfrm>
            <a:off x="5439507" y="2684622"/>
            <a:ext cx="1101969" cy="621285"/>
          </a:xfrm>
          <a:prstGeom prst="roundRect">
            <a:avLst>
              <a:gd name="adj" fmla="val 22328"/>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Prediction in </a:t>
            </a:r>
            <a:br>
              <a:rPr lang="en-US" sz="1200" dirty="0">
                <a:solidFill>
                  <a:schemeClr val="bg1"/>
                </a:solidFill>
                <a:latin typeface="Arial" panose="020B0604020202020204" pitchFamily="34" charset="0"/>
                <a:cs typeface="Arial" panose="020B0604020202020204" pitchFamily="34" charset="0"/>
              </a:rPr>
            </a:br>
            <a:r>
              <a:rPr lang="en-US" sz="1200" u="sng" dirty="0">
                <a:solidFill>
                  <a:schemeClr val="bg1"/>
                </a:solidFill>
                <a:latin typeface="Arial" panose="020B0604020202020204" pitchFamily="34" charset="0"/>
                <a:cs typeface="Arial" panose="020B0604020202020204" pitchFamily="34" charset="0"/>
              </a:rPr>
              <a:t>6 seconds </a:t>
            </a:r>
          </a:p>
          <a:p>
            <a:pPr algn="ctr"/>
            <a:r>
              <a:rPr lang="en-US" sz="1200" dirty="0">
                <a:solidFill>
                  <a:schemeClr val="bg1"/>
                </a:solidFill>
                <a:latin typeface="Arial" panose="020B0604020202020204" pitchFamily="34" charset="0"/>
                <a:cs typeface="Arial" panose="020B0604020202020204" pitchFamily="34" charset="0"/>
              </a:rPr>
              <a:t>per slide</a:t>
            </a:r>
          </a:p>
        </p:txBody>
      </p:sp>
      <p:sp>
        <p:nvSpPr>
          <p:cNvPr id="2" name="TextBox 1">
            <a:extLst>
              <a:ext uri="{FF2B5EF4-FFF2-40B4-BE49-F238E27FC236}">
                <a16:creationId xmlns:a16="http://schemas.microsoft.com/office/drawing/2014/main" id="{F8914F72-3DCA-C885-A420-39BDBE0B8C50}"/>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346915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 function&#10;&#10;Description automatically generated with medium confidence">
            <a:extLst>
              <a:ext uri="{FF2B5EF4-FFF2-40B4-BE49-F238E27FC236}">
                <a16:creationId xmlns:a16="http://schemas.microsoft.com/office/drawing/2014/main" id="{F4124522-630E-616F-BB2A-FA2318A003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476" y="556766"/>
            <a:ext cx="5373290" cy="4029968"/>
          </a:xfrm>
          <a:prstGeom prst="rect">
            <a:avLst/>
          </a:prstGeom>
        </p:spPr>
      </p:pic>
      <p:sp>
        <p:nvSpPr>
          <p:cNvPr id="2" name="Title 1">
            <a:extLst>
              <a:ext uri="{FF2B5EF4-FFF2-40B4-BE49-F238E27FC236}">
                <a16:creationId xmlns:a16="http://schemas.microsoft.com/office/drawing/2014/main" id="{0AEE1EAE-341B-C66F-BE63-6B4E02181002}"/>
              </a:ext>
            </a:extLst>
          </p:cNvPr>
          <p:cNvSpPr>
            <a:spLocks noGrp="1"/>
          </p:cNvSpPr>
          <p:nvPr>
            <p:ph type="title"/>
          </p:nvPr>
        </p:nvSpPr>
        <p:spPr>
          <a:xfrm>
            <a:off x="221476" y="320484"/>
            <a:ext cx="8193048" cy="734615"/>
          </a:xfrm>
        </p:spPr>
        <p:txBody>
          <a:bodyPr/>
          <a:lstStyle/>
          <a:p>
            <a:r>
              <a:rPr lang="en-US" dirty="0"/>
              <a:t>Results: Area Under Receiver Operator Curve</a:t>
            </a:r>
          </a:p>
        </p:txBody>
      </p:sp>
      <p:sp>
        <p:nvSpPr>
          <p:cNvPr id="8" name="Text Placeholder 7">
            <a:extLst>
              <a:ext uri="{FF2B5EF4-FFF2-40B4-BE49-F238E27FC236}">
                <a16:creationId xmlns:a16="http://schemas.microsoft.com/office/drawing/2014/main" id="{1907869D-D23D-6AA3-059D-2C1C77D49524}"/>
              </a:ext>
            </a:extLst>
          </p:cNvPr>
          <p:cNvSpPr>
            <a:spLocks noGrp="1"/>
          </p:cNvSpPr>
          <p:nvPr>
            <p:ph idx="1"/>
          </p:nvPr>
        </p:nvSpPr>
        <p:spPr>
          <a:xfrm>
            <a:off x="5194301" y="960634"/>
            <a:ext cx="3600378" cy="3344237"/>
          </a:xfrm>
        </p:spPr>
        <p:txBody>
          <a:bodyPr>
            <a:noAutofit/>
          </a:bodyPr>
          <a:lstStyle/>
          <a:p>
            <a:r>
              <a:rPr lang="en-US" u="sng" dirty="0"/>
              <a:t>External Validation</a:t>
            </a:r>
            <a:r>
              <a:rPr lang="en-US" dirty="0"/>
              <a:t>:</a:t>
            </a:r>
          </a:p>
          <a:p>
            <a:pPr lvl="1">
              <a:spcBef>
                <a:spcPts val="1200"/>
              </a:spcBef>
            </a:pPr>
            <a:r>
              <a:rPr lang="en-US" sz="2200" b="1" dirty="0">
                <a:ea typeface="+mn-ea"/>
                <a:cs typeface="+mn-cs"/>
              </a:rPr>
              <a:t>AUROC 0.90</a:t>
            </a:r>
            <a:endParaRPr lang="en-US" b="1" dirty="0"/>
          </a:p>
          <a:p>
            <a:r>
              <a:rPr lang="en-US" u="sng" dirty="0"/>
              <a:t>After Threshold for Diagnosis Classification:</a:t>
            </a:r>
          </a:p>
          <a:p>
            <a:pPr marL="517909" lvl="2" indent="-217880">
              <a:spcBef>
                <a:spcPts val="600"/>
              </a:spcBef>
            </a:pPr>
            <a:r>
              <a:rPr lang="en-US" sz="2000" b="1" dirty="0">
                <a:ea typeface="+mn-ea"/>
                <a:cs typeface="+mn-cs"/>
              </a:rPr>
              <a:t>Sensitivity: 66.6%</a:t>
            </a:r>
          </a:p>
          <a:p>
            <a:pPr marL="517909" lvl="2" indent="-217880">
              <a:spcBef>
                <a:spcPts val="600"/>
              </a:spcBef>
            </a:pPr>
            <a:r>
              <a:rPr lang="en-US" sz="2000" b="1" dirty="0">
                <a:ea typeface="+mn-ea"/>
                <a:cs typeface="+mn-cs"/>
              </a:rPr>
              <a:t>Specificity: 100%</a:t>
            </a:r>
          </a:p>
          <a:p>
            <a:pPr marL="517909" lvl="2" indent="-217880">
              <a:spcBef>
                <a:spcPts val="600"/>
              </a:spcBef>
            </a:pPr>
            <a:r>
              <a:rPr lang="en-US" sz="2000" dirty="0">
                <a:ea typeface="+mn-ea"/>
                <a:cs typeface="+mn-cs"/>
              </a:rPr>
              <a:t>PPV: 100%</a:t>
            </a:r>
          </a:p>
          <a:p>
            <a:pPr marL="517909" lvl="2" indent="-217880">
              <a:spcBef>
                <a:spcPts val="600"/>
              </a:spcBef>
            </a:pPr>
            <a:r>
              <a:rPr lang="en-US" sz="2000" dirty="0">
                <a:ea typeface="+mn-ea"/>
                <a:cs typeface="+mn-cs"/>
              </a:rPr>
              <a:t>NPV: 90.9%</a:t>
            </a:r>
          </a:p>
          <a:p>
            <a:pPr marL="517909" lvl="2" indent="-217880">
              <a:spcBef>
                <a:spcPts val="600"/>
              </a:spcBef>
            </a:pPr>
            <a:r>
              <a:rPr lang="en-US" sz="2000" b="1" dirty="0">
                <a:ea typeface="+mn-ea"/>
                <a:cs typeface="+mn-cs"/>
              </a:rPr>
              <a:t>Accuracy: 92.3%</a:t>
            </a:r>
          </a:p>
          <a:p>
            <a:pPr>
              <a:lnSpc>
                <a:spcPct val="120000"/>
              </a:lnSpc>
            </a:pPr>
            <a:endParaRPr lang="en-US" u="sng" dirty="0"/>
          </a:p>
        </p:txBody>
      </p:sp>
      <p:sp>
        <p:nvSpPr>
          <p:cNvPr id="5" name="Left Brace 4">
            <a:extLst>
              <a:ext uri="{FF2B5EF4-FFF2-40B4-BE49-F238E27FC236}">
                <a16:creationId xmlns:a16="http://schemas.microsoft.com/office/drawing/2014/main" id="{BF268459-4187-A8F1-84D2-29E4418F0A2C}"/>
              </a:ext>
            </a:extLst>
          </p:cNvPr>
          <p:cNvSpPr/>
          <p:nvPr/>
        </p:nvSpPr>
        <p:spPr>
          <a:xfrm>
            <a:off x="3064655" y="2204780"/>
            <a:ext cx="252307" cy="1338830"/>
          </a:xfrm>
          <a:prstGeom prst="leftBrace">
            <a:avLst>
              <a:gd name="adj1" fmla="val 8333"/>
              <a:gd name="adj2" fmla="val 6790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A34F6545-4EF2-1D41-9AED-43540C57BFD3}"/>
              </a:ext>
            </a:extLst>
          </p:cNvPr>
          <p:cNvSpPr txBox="1"/>
          <p:nvPr/>
        </p:nvSpPr>
        <p:spPr>
          <a:xfrm>
            <a:off x="1957587" y="2912812"/>
            <a:ext cx="1081045" cy="369332"/>
          </a:xfrm>
          <a:prstGeom prst="rect">
            <a:avLst/>
          </a:prstGeom>
          <a:noFill/>
        </p:spPr>
        <p:txBody>
          <a:bodyPr wrap="square" rtlCol="0">
            <a:spAutoFit/>
          </a:bodyPr>
          <a:lstStyle/>
          <a:p>
            <a:r>
              <a:rPr lang="en-US" dirty="0"/>
              <a:t>Florence</a:t>
            </a:r>
          </a:p>
        </p:txBody>
      </p:sp>
      <p:sp>
        <p:nvSpPr>
          <p:cNvPr id="7" name="TextBox 6">
            <a:extLst>
              <a:ext uri="{FF2B5EF4-FFF2-40B4-BE49-F238E27FC236}">
                <a16:creationId xmlns:a16="http://schemas.microsoft.com/office/drawing/2014/main" id="{59387316-BD73-4205-C174-5006F729B5DB}"/>
              </a:ext>
            </a:extLst>
          </p:cNvPr>
          <p:cNvSpPr txBox="1"/>
          <p:nvPr/>
        </p:nvSpPr>
        <p:spPr>
          <a:xfrm>
            <a:off x="2231410" y="3533357"/>
            <a:ext cx="883232" cy="369332"/>
          </a:xfrm>
          <a:prstGeom prst="rect">
            <a:avLst/>
          </a:prstGeom>
          <a:noFill/>
        </p:spPr>
        <p:txBody>
          <a:bodyPr wrap="square" rtlCol="0">
            <a:spAutoFit/>
          </a:bodyPr>
          <a:lstStyle/>
          <a:p>
            <a:r>
              <a:rPr lang="en-US" dirty="0"/>
              <a:t>Moffitt</a:t>
            </a:r>
          </a:p>
        </p:txBody>
      </p:sp>
      <p:sp>
        <p:nvSpPr>
          <p:cNvPr id="9" name="Left Brace 8">
            <a:extLst>
              <a:ext uri="{FF2B5EF4-FFF2-40B4-BE49-F238E27FC236}">
                <a16:creationId xmlns:a16="http://schemas.microsoft.com/office/drawing/2014/main" id="{F1791318-7DA4-7CE8-BE56-0BA1C7A1A20E}"/>
              </a:ext>
            </a:extLst>
          </p:cNvPr>
          <p:cNvSpPr/>
          <p:nvPr/>
        </p:nvSpPr>
        <p:spPr>
          <a:xfrm>
            <a:off x="3064655" y="3635146"/>
            <a:ext cx="240487" cy="199629"/>
          </a:xfrm>
          <a:prstGeom prst="leftBrace">
            <a:avLst>
              <a:gd name="adj1" fmla="val 8333"/>
              <a:gd name="adj2" fmla="val 4724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a:extLst>
              <a:ext uri="{FF2B5EF4-FFF2-40B4-BE49-F238E27FC236}">
                <a16:creationId xmlns:a16="http://schemas.microsoft.com/office/drawing/2014/main" id="{BA3BF494-8AFE-8F17-4660-BE77DA529024}"/>
              </a:ext>
            </a:extLst>
          </p:cNvPr>
          <p:cNvSpPr>
            <a:spLocks noChangeAspect="1"/>
          </p:cNvSpPr>
          <p:nvPr/>
        </p:nvSpPr>
        <p:spPr>
          <a:xfrm>
            <a:off x="986865" y="2042480"/>
            <a:ext cx="182880" cy="18288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7C8D1C-5D47-82B8-10F1-A7E4D86A0F35}"/>
              </a:ext>
            </a:extLst>
          </p:cNvPr>
          <p:cNvSpPr>
            <a:spLocks noChangeAspect="1"/>
          </p:cNvSpPr>
          <p:nvPr/>
        </p:nvSpPr>
        <p:spPr>
          <a:xfrm>
            <a:off x="5203517" y="1915807"/>
            <a:ext cx="182880" cy="18288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0F4528A-EC33-DFC9-E3B1-A3C56A0A1EEE}"/>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893185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8A8375-B57C-24BC-12B1-CED954AFBE89}"/>
              </a:ext>
            </a:extLst>
          </p:cNvPr>
          <p:cNvSpPr/>
          <p:nvPr/>
        </p:nvSpPr>
        <p:spPr>
          <a:xfrm>
            <a:off x="487234" y="810200"/>
            <a:ext cx="8169532" cy="3912330"/>
          </a:xfrm>
          <a:prstGeom prst="rect">
            <a:avLst/>
          </a:prstGeom>
          <a:solidFill>
            <a:srgbClr val="6060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up of a map&#10;&#10;Description automatically generated">
            <a:extLst>
              <a:ext uri="{FF2B5EF4-FFF2-40B4-BE49-F238E27FC236}">
                <a16:creationId xmlns:a16="http://schemas.microsoft.com/office/drawing/2014/main" id="{F61ED006-00CD-56BA-E163-213225EF801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5684" t="10927" r="5596" b="5868"/>
          <a:stretch/>
        </p:blipFill>
        <p:spPr>
          <a:xfrm>
            <a:off x="847370" y="810200"/>
            <a:ext cx="7449259" cy="3912330"/>
          </a:xfrm>
          <a:prstGeom prst="rect">
            <a:avLst/>
          </a:prstGeom>
          <a:ln w="38100">
            <a:noFill/>
          </a:ln>
        </p:spPr>
      </p:pic>
      <p:sp>
        <p:nvSpPr>
          <p:cNvPr id="2" name="Title 1">
            <a:extLst>
              <a:ext uri="{FF2B5EF4-FFF2-40B4-BE49-F238E27FC236}">
                <a16:creationId xmlns:a16="http://schemas.microsoft.com/office/drawing/2014/main" id="{3D62D624-3DF2-7425-B5B6-DEA7FCB123BB}"/>
              </a:ext>
            </a:extLst>
          </p:cNvPr>
          <p:cNvSpPr>
            <a:spLocks noGrp="1"/>
          </p:cNvSpPr>
          <p:nvPr>
            <p:ph type="title"/>
          </p:nvPr>
        </p:nvSpPr>
        <p:spPr/>
        <p:txBody>
          <a:bodyPr/>
          <a:lstStyle/>
          <a:p>
            <a:r>
              <a:rPr lang="en-US" dirty="0" err="1"/>
              <a:t>Explainability</a:t>
            </a:r>
            <a:r>
              <a:rPr lang="en-US" dirty="0"/>
              <a:t>: Attention Heatmap on Bone Marrow Image</a:t>
            </a:r>
          </a:p>
        </p:txBody>
      </p:sp>
      <p:sp>
        <p:nvSpPr>
          <p:cNvPr id="3" name="TextBox 2">
            <a:extLst>
              <a:ext uri="{FF2B5EF4-FFF2-40B4-BE49-F238E27FC236}">
                <a16:creationId xmlns:a16="http://schemas.microsoft.com/office/drawing/2014/main" id="{900447F1-0D61-02C9-E0A1-3F151C40E3C9}"/>
              </a:ext>
            </a:extLst>
          </p:cNvPr>
          <p:cNvSpPr txBox="1"/>
          <p:nvPr/>
        </p:nvSpPr>
        <p:spPr>
          <a:xfrm>
            <a:off x="4572000" y="4917549"/>
            <a:ext cx="53771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C00000"/>
                </a:solidFill>
                <a:latin typeface="Arial"/>
                <a:ea typeface="Geneva"/>
              </a:rPr>
              <a:t>Embargoed until Saturday, Dec. 9, 2023, at 7:15 a.m. Pacific time</a:t>
            </a:r>
            <a:endParaRPr lang="en-US" sz="1100" dirty="0">
              <a:solidFill>
                <a:srgbClr val="C00000"/>
              </a:solidFill>
            </a:endParaRPr>
          </a:p>
        </p:txBody>
      </p:sp>
    </p:spTree>
    <p:extLst>
      <p:ext uri="{BB962C8B-B14F-4D97-AF65-F5344CB8AC3E}">
        <p14:creationId xmlns:p14="http://schemas.microsoft.com/office/powerpoint/2010/main" val="2569623327"/>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NCEH_ATSDR_combined">
  <a:themeElements>
    <a:clrScheme name="Custom 1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eamline">
  <a:themeElements>
    <a:clrScheme name="Custom 10">
      <a:dk1>
        <a:srgbClr val="000000"/>
      </a:dk1>
      <a:lt1>
        <a:srgbClr val="FFFFFF"/>
      </a:lt1>
      <a:dk2>
        <a:srgbClr val="00004E"/>
      </a:dk2>
      <a:lt2>
        <a:srgbClr val="0095FF"/>
      </a:lt2>
      <a:accent1>
        <a:srgbClr val="0000C9"/>
      </a:accent1>
      <a:accent2>
        <a:srgbClr val="000483"/>
      </a:accent2>
      <a:accent3>
        <a:srgbClr val="0DBDBA"/>
      </a:accent3>
      <a:accent4>
        <a:srgbClr val="67BB6E"/>
      </a:accent4>
      <a:accent5>
        <a:srgbClr val="9D73F7"/>
      </a:accent5>
      <a:accent6>
        <a:srgbClr val="D95776"/>
      </a:accent6>
      <a:hlink>
        <a:srgbClr val="0000C9"/>
      </a:hlink>
      <a:folHlink>
        <a:srgbClr val="9D73F7"/>
      </a:folHlink>
    </a:clrScheme>
    <a:fontScheme name="Pfizer 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Autofit/>
      </a:bodyPr>
      <a:lstStyle>
        <a:defPPr algn="l">
          <a:defRPr smtClean="0"/>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Personalizado 1">
      <a:dk1>
        <a:srgbClr val="3A3938"/>
      </a:dk1>
      <a:lt1>
        <a:sysClr val="window" lastClr="FFFFFF"/>
      </a:lt1>
      <a:dk2>
        <a:srgbClr val="FEF86E"/>
      </a:dk2>
      <a:lt2>
        <a:srgbClr val="E1C190"/>
      </a:lt2>
      <a:accent1>
        <a:srgbClr val="F0A79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1">
      <a:majorFont>
        <a:latin typeface="Montserra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umanity">
    <a:dk1>
      <a:srgbClr val="1E1E1E"/>
    </a:dk1>
    <a:lt1>
      <a:srgbClr val="FFFFFF"/>
    </a:lt1>
    <a:dk2>
      <a:srgbClr val="001B2B"/>
    </a:dk2>
    <a:lt2>
      <a:srgbClr val="D8D2BF"/>
    </a:lt2>
    <a:accent1>
      <a:srgbClr val="FFF200"/>
    </a:accent1>
    <a:accent2>
      <a:srgbClr val="001B2B"/>
    </a:accent2>
    <a:accent3>
      <a:srgbClr val="72E8DC"/>
    </a:accent3>
    <a:accent4>
      <a:srgbClr val="007B84"/>
    </a:accent4>
    <a:accent5>
      <a:srgbClr val="A7BEC2"/>
    </a:accent5>
    <a:accent6>
      <a:srgbClr val="FF4D67"/>
    </a:accent6>
    <a:hlink>
      <a:srgbClr val="69A9FF"/>
    </a:hlink>
    <a:folHlink>
      <a:srgbClr val="D8D2BF"/>
    </a:folHlink>
  </a:clrScheme>
  <a:fontScheme name="Lumanity">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Lumanity">
    <a:dk1>
      <a:srgbClr val="1E1E1E"/>
    </a:dk1>
    <a:lt1>
      <a:srgbClr val="FFFFFF"/>
    </a:lt1>
    <a:dk2>
      <a:srgbClr val="001B2B"/>
    </a:dk2>
    <a:lt2>
      <a:srgbClr val="D8D2BF"/>
    </a:lt2>
    <a:accent1>
      <a:srgbClr val="FFF200"/>
    </a:accent1>
    <a:accent2>
      <a:srgbClr val="001B2B"/>
    </a:accent2>
    <a:accent3>
      <a:srgbClr val="72E8DC"/>
    </a:accent3>
    <a:accent4>
      <a:srgbClr val="007B84"/>
    </a:accent4>
    <a:accent5>
      <a:srgbClr val="A7BEC2"/>
    </a:accent5>
    <a:accent6>
      <a:srgbClr val="FF4D67"/>
    </a:accent6>
    <a:hlink>
      <a:srgbClr val="69A9FF"/>
    </a:hlink>
    <a:folHlink>
      <a:srgbClr val="D8D2BF"/>
    </a:folHlink>
  </a:clrScheme>
  <a:fontScheme name="Lumanity">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ersonalizado 1">
    <a:dk1>
      <a:srgbClr val="3A3938"/>
    </a:dk1>
    <a:lt1>
      <a:sysClr val="window" lastClr="FFFFFF"/>
    </a:lt1>
    <a:dk2>
      <a:srgbClr val="FEF86E"/>
    </a:dk2>
    <a:lt2>
      <a:srgbClr val="E1C190"/>
    </a:lt2>
    <a:accent1>
      <a:srgbClr val="F0A79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Year xmlns="f428f131-8437-48c9-9cdf-8fab9dca4571">2023</Year>
    <Doc_x0020_Type xmlns="f428f131-8437-48c9-9cdf-8fab9dca4571">Reference</Doc_x0020_Type>
    <Annual_x0020_Meeting_x0020_Classification xmlns="f428f131-8437-48c9-9cdf-8fab9dca4571">Promotion/PR</Annual_x0020_Meeting_x0020_Classification>
    <Doc_x0020_Status xmlns="f428f131-8437-48c9-9cdf-8fab9dca4571">Final</Doc_x0020_Status>
    <TaxCatchAll xmlns="f428f131-8437-48c9-9cdf-8fab9dca4571" xsi:nil="true"/>
    <lcf76f155ced4ddcb4097134ff3c332f xmlns="21e663e9-9ff8-4e54-8085-e3d0e188f9b2">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FFD629FDC5E2D544A4877A64A27BE919" ma:contentTypeVersion="100" ma:contentTypeDescription="Create a new document." ma:contentTypeScope="" ma:versionID="609cb740f90515b94b59c7f768ae0fbe">
  <xsd:schema xmlns:xsd="http://www.w3.org/2001/XMLSchema" xmlns:xs="http://www.w3.org/2001/XMLSchema" xmlns:p="http://schemas.microsoft.com/office/2006/metadata/properties" xmlns:ns2="f428f131-8437-48c9-9cdf-8fab9dca4571" xmlns:ns3="21e663e9-9ff8-4e54-8085-e3d0e188f9b2" targetNamespace="http://schemas.microsoft.com/office/2006/metadata/properties" ma:root="true" ma:fieldsID="4d95dd8c64edc78942b428976b9eb8aa" ns2:_="" ns3:_="">
    <xsd:import namespace="f428f131-8437-48c9-9cdf-8fab9dca4571"/>
    <xsd:import namespace="21e663e9-9ff8-4e54-8085-e3d0e188f9b2"/>
    <xsd:element name="properties">
      <xsd:complexType>
        <xsd:sequence>
          <xsd:element name="documentManagement">
            <xsd:complexType>
              <xsd:all>
                <xsd:element ref="ns2:Annual_x0020_Meeting_x0020_Classification" minOccurs="0"/>
                <xsd:element ref="ns2:Doc_x0020_Type" minOccurs="0"/>
                <xsd:element ref="ns2:Year" minOccurs="0"/>
                <xsd:element ref="ns3:MediaServiceMetadata" minOccurs="0"/>
                <xsd:element ref="ns3:MediaServiceFastMetadata" minOccurs="0"/>
                <xsd:element ref="ns2:Doc_x0020_Status" minOccurs="0"/>
                <xsd:element ref="ns3:MediaServiceAutoKeyPoints" minOccurs="0"/>
                <xsd:element ref="ns3:MediaServiceKeyPoints" minOccurs="0"/>
                <xsd:element ref="ns2:SharedWithUsers" minOccurs="0"/>
                <xsd:element ref="ns2:SharedWithDetails" minOccurs="0"/>
                <xsd:element ref="ns3:MediaServiceObjectDetectorVersion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28f131-8437-48c9-9cdf-8fab9dca4571" elementFormDefault="qualified">
    <xsd:import namespace="http://schemas.microsoft.com/office/2006/documentManagement/types"/>
    <xsd:import namespace="http://schemas.microsoft.com/office/infopath/2007/PartnerControls"/>
    <xsd:element name="Annual_x0020_Meeting_x0020_Classification" ma:index="8" nillable="true" ma:displayName="AM Classification" ma:format="Dropdown" ma:internalName="Annual_x0020_Meeting_x0020_Classification" ma:readOnly="false">
      <xsd:simpleType>
        <xsd:restriction base="dms:Choice">
          <xsd:enumeration value="Abstract/Posters"/>
          <xsd:enumeration value="Ancillary Meetings"/>
          <xsd:enumeration value="ASH Foundation Run/Walk"/>
          <xsd:enumeration value="ASH Live: Remote Session Viewing"/>
          <xsd:enumeration value="ASH News Daily and TV"/>
          <xsd:enumeration value="ASH on Demand"/>
          <xsd:enumeration value="ASH Sponsored Events"/>
          <xsd:enumeration value="AV"/>
          <xsd:enumeration value="Catering/Concessions"/>
          <xsd:enumeration value="Child Care"/>
          <xsd:enumeration value="CME"/>
          <xsd:enumeration value="ConvCenter"/>
          <xsd:enumeration value="Corporate Support"/>
          <xsd:enumeration value="Data Insights"/>
          <xsd:enumeration value="Education Program"/>
          <xsd:enumeration value="Executive Committee Dinner"/>
          <xsd:enumeration value="Exhibits"/>
          <xsd:enumeration value="Finance"/>
          <xsd:enumeration value="Floor Plans"/>
          <xsd:enumeration value="Friday Satellite Symposia"/>
          <xsd:enumeration value="Friday Scientific Workshops"/>
          <xsd:enumeration value="Function Book"/>
          <xsd:enumeration value="Global Dinner"/>
          <xsd:enumeration value="Government Concierge"/>
          <xsd:enumeration value="Housing"/>
          <xsd:enumeration value="Insurance"/>
          <xsd:enumeration value="Logistics"/>
          <xsd:enumeration value="Marketing/PR"/>
          <xsd:enumeration value="Misc Program"/>
          <xsd:enumeration value="Mobile App"/>
          <xsd:enumeration value="Other Medical Meetings"/>
          <xsd:enumeration value="President's Dinner"/>
          <xsd:enumeration value="President's Reception"/>
          <xsd:enumeration value="Product Theaters"/>
          <xsd:enumeration value="Promotion/PR"/>
          <xsd:enumeration value="Registration"/>
          <xsd:enumeration value="RFP"/>
          <xsd:enumeration value="Scientific Program"/>
          <xsd:enumeration value="Security"/>
          <xsd:enumeration value="Selfies"/>
          <xsd:enumeration value="Shuttle/Transportation"/>
          <xsd:enumeration value="Signs and Structures"/>
          <xsd:enumeration value="Site Visits"/>
          <xsd:enumeration value="Social Events"/>
          <xsd:enumeration value="Spargo Archives"/>
          <xsd:enumeration value="Speaker Logistics"/>
          <xsd:enumeration value="Speakers Letters"/>
          <xsd:enumeration value="Special Events"/>
          <xsd:enumeration value="Special Lecture"/>
          <xsd:enumeration value="Special Session"/>
          <xsd:enumeration value="Staff Info"/>
          <xsd:enumeration value="Support Services"/>
          <xsd:enumeration value="Training Event"/>
          <xsd:enumeration value="VIP Letter"/>
          <xsd:enumeration value="Virtual Meeting"/>
          <xsd:enumeration value="Wellness Studio"/>
          <xsd:enumeration value="Whiteboard Wall"/>
          <xsd:enumeration value="Wi-Fi/Internet"/>
        </xsd:restriction>
      </xsd:simpleType>
    </xsd:element>
    <xsd:element name="Doc_x0020_Type" ma:index="9" nillable="true" ma:displayName="Doc Type" ma:format="Dropdown" ma:internalName="Doc_x0020_Type" ma:readOnly="false">
      <xsd:simpleType>
        <xsd:restriction base="dms:Choice">
          <xsd:enumeration value="Advertisement"/>
          <xsd:enumeration value="Agenda"/>
          <xsd:enumeration value="Certificate of Insurance"/>
          <xsd:enumeration value="Contract"/>
          <xsd:enumeration value="E-mail"/>
          <xsd:enumeration value="Form"/>
          <xsd:enumeration value="Letter"/>
          <xsd:enumeration value="Map"/>
          <xsd:enumeration value="Meeting Notebook"/>
          <xsd:enumeration value="Memo"/>
          <xsd:enumeration value="Minutes"/>
          <xsd:enumeration value="Miscellaneous"/>
          <xsd:enumeration value="Official (Legal Docs)"/>
          <xsd:enumeration value="Policy"/>
          <xsd:enumeration value="Presentation"/>
          <xsd:enumeration value="Reference"/>
          <xsd:enumeration value="Report"/>
          <xsd:enumeration value="RFP"/>
          <xsd:enumeration value="Standard Operating Procedure (SOP)"/>
          <xsd:enumeration value="Survey"/>
          <xsd:enumeration value="Template"/>
          <xsd:enumeration value="Timeline"/>
        </xsd:restriction>
      </xsd:simpleType>
    </xsd:element>
    <xsd:element name="Year" ma:index="10" nillable="true" ma:displayName="Year" ma:default="2023" ma:format="Dropdown" ma:internalName="Year" ma:readOnly="false">
      <xsd:simpleType>
        <xsd:restriction base="dms:Choice">
          <xsd:enumeration value="2034"/>
          <xsd:enumeration value="2033"/>
          <xsd:enumeration value="2032"/>
          <xsd:enumeration value="2031"/>
          <xsd:enumeration value="2030"/>
          <xsd:enumeration value="2029"/>
          <xsd:enumeration value="2028"/>
          <xsd:enumeration value="2027"/>
          <xsd:enumeration value="2026"/>
          <xsd:enumeration value="2025"/>
          <xsd:enumeration value="2024"/>
          <xsd:enumeration value="2023"/>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enumeration value="1994"/>
          <xsd:enumeration value="1993"/>
          <xsd:enumeration value="1992"/>
          <xsd:enumeration value="1991"/>
          <xsd:enumeration value="1990"/>
        </xsd:restriction>
      </xsd:simpleType>
    </xsd:element>
    <xsd:element name="Doc_x0020_Status" ma:index="13" nillable="true" ma:displayName="Doc Status" ma:default="Final" ma:format="Dropdown" ma:internalName="Doc_x0020_Status" ma:readOnly="false">
      <xsd:simpleType>
        <xsd:restriction base="dms:Choice">
          <xsd:enumeration value="Draft"/>
          <xsd:enumeration value="Final"/>
        </xsd:restrictio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b921606-c105-48ac-9c58-9e88b1f69728}" ma:internalName="TaxCatchAll" ma:showField="CatchAllData" ma:web="f428f131-8437-48c9-9cdf-8fab9dca457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e663e9-9ff8-4e54-8085-e3d0e188f9b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7a6b3a0-d35f-4ecf-9586-1f4c274d1651" ma:termSetId="09814cd3-568e-fe90-9814-8d621ff8fb84" ma:anchorId="fba54fb3-c3e1-fe81-a776-ca4b69148c4d" ma:open="true" ma:isKeyword="false">
      <xsd:complexType>
        <xsd:sequence>
          <xsd:element ref="pc:Terms" minOccurs="0" maxOccurs="1"/>
        </xsd:sequence>
      </xsd:complex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DateTaken" ma:index="25" nillable="true" ma:displayName="MediaServiceDateTaken" ma:hidden="true" ma:indexed="true" ma:internalName="MediaServiceDateTake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LengthInSeconds" ma:index="2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6CCDD4-5DC0-4F27-AED5-FB5493FED6E3}">
  <ds:schemaRefs>
    <ds:schemaRef ds:uri="http://schemas.microsoft.com/office/2006/metadata/customXsn"/>
  </ds:schemaRefs>
</ds:datastoreItem>
</file>

<file path=customXml/itemProps2.xml><?xml version="1.0" encoding="utf-8"?>
<ds:datastoreItem xmlns:ds="http://schemas.openxmlformats.org/officeDocument/2006/customXml" ds:itemID="{CD53A5FE-0CFB-4783-95F1-C2557943C20C}">
  <ds:schemaRefs>
    <ds:schemaRef ds:uri="http://schemas.microsoft.com/office/2006/metadata/longProperties"/>
  </ds:schemaRefs>
</ds:datastoreItem>
</file>

<file path=customXml/itemProps3.xml><?xml version="1.0" encoding="utf-8"?>
<ds:datastoreItem xmlns:ds="http://schemas.openxmlformats.org/officeDocument/2006/customXml" ds:itemID="{24C530F2-9F99-4AAF-864C-1D493DDA5D25}">
  <ds:schemaRefs>
    <ds:schemaRef ds:uri="21e663e9-9ff8-4e54-8085-e3d0e188f9b2"/>
    <ds:schemaRef ds:uri="f428f131-8437-48c9-9cdf-8fab9dca45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DC2E3AFA-71F0-403B-B66B-D40CAA1C23E7}">
  <ds:schemaRefs>
    <ds:schemaRef ds:uri="21e663e9-9ff8-4e54-8085-e3d0e188f9b2"/>
    <ds:schemaRef ds:uri="f428f131-8437-48c9-9cdf-8fab9dca45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970B7EA5-3A0D-4427-B3A8-72663A9808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TotalTime>
  <Words>4580</Words>
  <Application>Microsoft Office PowerPoint</Application>
  <PresentationFormat>On-screen Show (16:9)</PresentationFormat>
  <Paragraphs>464</Paragraphs>
  <Slides>36</Slides>
  <Notes>8</Notes>
  <HiddenSlides>0</HiddenSlides>
  <MMClips>0</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Office Theme</vt:lpstr>
      <vt:lpstr>1_NCEH_ATSDR_combined</vt:lpstr>
      <vt:lpstr>2016 RESEARCH Widescreen Template</vt:lpstr>
      <vt:lpstr>Streamline</vt:lpstr>
      <vt:lpstr>Office Theme</vt:lpstr>
      <vt:lpstr>Tema de Office</vt:lpstr>
      <vt:lpstr>New Approaches to Old Diseases  Press Briefing</vt:lpstr>
      <vt:lpstr>Panelists</vt:lpstr>
      <vt:lpstr>Interpretable Artificial Intelligence Differentiates Prefibrotic Primary Myelofibrosis from  Essential Thrombocythemia</vt:lpstr>
      <vt:lpstr>Overview of Myeloproliferative Neoplasms (MPNs)</vt:lpstr>
      <vt:lpstr>Prefibrotic Primary Myelofibrosis as a separate entity</vt:lpstr>
      <vt:lpstr>Challenges in differentiating prePMF from ET</vt:lpstr>
      <vt:lpstr>PowerPoint Presentation</vt:lpstr>
      <vt:lpstr>Results: Area Under Receiver Operator Curve</vt:lpstr>
      <vt:lpstr>Explainability: Attention Heatmap on Bone Marrow Image</vt:lpstr>
      <vt:lpstr>Project Team         Funding</vt:lpstr>
      <vt:lpstr>Understanding the Experiences of Patients with Sickle Cell Disease and Their Caregivers by Social Media Listening in the UK</vt:lpstr>
      <vt:lpstr>Sickle Cell Disease in the UK</vt:lpstr>
      <vt:lpstr>Social Media Listening: Gathering Sickle Cell Disease Insights</vt:lpstr>
      <vt:lpstr>A Qualitative Netnographic Social Media Listening Study1</vt:lpstr>
      <vt:lpstr>Overview of Online Posts1</vt:lpstr>
      <vt:lpstr>Emergent Themes and Sentiment Breakdown1</vt:lpstr>
      <vt:lpstr>Health Inequity in Sickle Cell Disease</vt:lpstr>
      <vt:lpstr>Conclusions</vt:lpstr>
      <vt:lpstr>An entirely oral regimen of oral-arsenic trioxide/all-trans retinoic acid/ascorbic acid in newly-diagnosed acute promyelocytic leukaemia (APL): updated results of an ongoing multicentre trial</vt:lpstr>
      <vt:lpstr>Acute promyelocytic leukaemia</vt:lpstr>
      <vt:lpstr>History of oral-ATO</vt:lpstr>
      <vt:lpstr>Objectives</vt:lpstr>
      <vt:lpstr>Results – baseline characteristics</vt:lpstr>
      <vt:lpstr>Results – outcome</vt:lpstr>
      <vt:lpstr> Results - toxicities</vt:lpstr>
      <vt:lpstr>Conclusions</vt:lpstr>
      <vt:lpstr>#220  CD19.CAR-T Cells in Refractory Systemic Autoimmune Diseases: A Monocentric Experience from the First 15 Patients </vt:lpstr>
      <vt:lpstr>The Concept of CAR T  in a nut shell</vt:lpstr>
      <vt:lpstr>Auto-antibodies in Autoimmune Diseases</vt:lpstr>
      <vt:lpstr>The three diseases treated at our center </vt:lpstr>
      <vt:lpstr>Patient Characteristics at Baseline</vt:lpstr>
      <vt:lpstr>Patient Safety</vt:lpstr>
      <vt:lpstr>Clinical responses - SLE</vt:lpstr>
      <vt:lpstr>Thanks to all the  courageous patients!</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Homer</dc:creator>
  <cp:lastModifiedBy>Kira Sampson</cp:lastModifiedBy>
  <cp:revision>21</cp:revision>
  <dcterms:modified xsi:type="dcterms:W3CDTF">2023-12-09T14:28:21Z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usines Svs Classification">
    <vt:lpwstr>General</vt:lpwstr>
  </property>
  <property fmtid="{D5CDD505-2E9C-101B-9397-08002B2CF9AE}" pid="3" name="ContentType">
    <vt:lpwstr>Document</vt:lpwstr>
  </property>
  <property fmtid="{D5CDD505-2E9C-101B-9397-08002B2CF9AE}" pid="4" name="Doc Type">
    <vt:lpwstr>Template</vt:lpwstr>
  </property>
  <property fmtid="{D5CDD505-2E9C-101B-9397-08002B2CF9AE}" pid="5" name="Employee Classification">
    <vt:lpwstr>General</vt:lpwstr>
  </property>
  <property fmtid="{D5CDD505-2E9C-101B-9397-08002B2CF9AE}" pid="6" name="Year">
    <vt:lpwstr>2010</vt:lpwstr>
  </property>
  <property fmtid="{D5CDD505-2E9C-101B-9397-08002B2CF9AE}" pid="7" name="Category">
    <vt:lpwstr>None</vt:lpwstr>
  </property>
  <property fmtid="{D5CDD505-2E9C-101B-9397-08002B2CF9AE}" pid="8" name="Doc Status">
    <vt:lpwstr>Final</vt:lpwstr>
  </property>
  <property fmtid="{D5CDD505-2E9C-101B-9397-08002B2CF9AE}" pid="9" name="Department">
    <vt:lpwstr>Communications</vt:lpwstr>
  </property>
  <property fmtid="{D5CDD505-2E9C-101B-9397-08002B2CF9AE}" pid="10" name="ContentTypeId">
    <vt:lpwstr>0x010100FFD629FDC5E2D544A4877A64A27BE919</vt:lpwstr>
  </property>
  <property fmtid="{D5CDD505-2E9C-101B-9397-08002B2CF9AE}" pid="11" name="ASH Dept">
    <vt:lpwstr/>
  </property>
  <property fmtid="{D5CDD505-2E9C-101B-9397-08002B2CF9AE}" pid="12" name="AuthorIds_UIVersion_20480">
    <vt:lpwstr>46</vt:lpwstr>
  </property>
  <property fmtid="{D5CDD505-2E9C-101B-9397-08002B2CF9AE}" pid="13" name="MediaServiceImageTags">
    <vt:lpwstr/>
  </property>
</Properties>
</file>