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6"/>
    <p:sldMasterId id="2147483798" r:id="rId7"/>
    <p:sldMasterId id="2147483648" r:id="rId8"/>
  </p:sldMasterIdLst>
  <p:notesMasterIdLst>
    <p:notesMasterId r:id="rId42"/>
  </p:notesMasterIdLst>
  <p:sldIdLst>
    <p:sldId id="274" r:id="rId9"/>
    <p:sldId id="27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28" r:id="rId24"/>
    <p:sldId id="529" r:id="rId25"/>
    <p:sldId id="530" r:id="rId26"/>
    <p:sldId id="531" r:id="rId27"/>
    <p:sldId id="532" r:id="rId28"/>
    <p:sldId id="534" r:id="rId29"/>
    <p:sldId id="533" r:id="rId30"/>
    <p:sldId id="535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26" r:id="rId39"/>
    <p:sldId id="527" r:id="rId40"/>
    <p:sldId id="256" r:id="rId4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53143A9-B1B1-4E91-9B06-9873C794DEF1}">
          <p14:sldIdLst>
            <p14:sldId id="274"/>
            <p14:sldId id="27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28"/>
            <p14:sldId id="529"/>
            <p14:sldId id="530"/>
            <p14:sldId id="531"/>
            <p14:sldId id="532"/>
            <p14:sldId id="534"/>
            <p14:sldId id="533"/>
            <p14:sldId id="535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</p14:sldIdLst>
        </p14:section>
        <p14:section name="Default Section" id="{ED9EDF24-B1B8-48A4-BD61-9910F7DC62F0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Irelan" initials="PI" lastIdx="5" clrIdx="0">
    <p:extLst>
      <p:ext uri="{19B8F6BF-5375-455C-9EA6-DF929625EA0E}">
        <p15:presenceInfo xmlns:p15="http://schemas.microsoft.com/office/powerpoint/2012/main" userId="S-1-5-21-2606473280-548047295-8510507-2614" providerId="AD"/>
      </p:ext>
    </p:extLst>
  </p:cmAuthor>
  <p:cmAuthor id="2" name="Leah Enser" initials="LE" lastIdx="7" clrIdx="1">
    <p:extLst>
      <p:ext uri="{19B8F6BF-5375-455C-9EA6-DF929625EA0E}">
        <p15:presenceInfo xmlns:p15="http://schemas.microsoft.com/office/powerpoint/2012/main" userId="S::LEnser@hq.hematology.org::e57fe1d5-a7c5-48f2-8de5-f35c902705dd" providerId="AD"/>
      </p:ext>
    </p:extLst>
  </p:cmAuthor>
  <p:cmAuthor id="3" name="Andrea Fischer" initials="AF" lastIdx="4" clrIdx="2">
    <p:extLst>
      <p:ext uri="{19B8F6BF-5375-455C-9EA6-DF929625EA0E}">
        <p15:presenceInfo xmlns:p15="http://schemas.microsoft.com/office/powerpoint/2012/main" userId="S::afischer@hq.hematology.org::4b95cff0-6568-4437-baae-975df7599425" providerId="AD"/>
      </p:ext>
    </p:extLst>
  </p:cmAuthor>
  <p:cmAuthor id="4" name="Amanda Szabo" initials="AS" lastIdx="12" clrIdx="3">
    <p:extLst>
      <p:ext uri="{19B8F6BF-5375-455C-9EA6-DF929625EA0E}">
        <p15:presenceInfo xmlns:p15="http://schemas.microsoft.com/office/powerpoint/2012/main" userId="S::aszabo@hq.hematology.org::4ad49d8b-9cb7-40f0-85a4-956641580a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62B30"/>
    <a:srgbClr val="CD113B"/>
    <a:srgbClr val="A1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6ECC5-05A5-49D8-8697-C02CA079E761}" v="1" dt="2023-12-04T21:02:25.588"/>
    <p1510:client id="{7F1D721A-6771-C717-8151-EF7541A5E877}" v="314" dt="2023-12-05T19:00:39.764"/>
    <p1510:client id="{C63E9F5F-864C-4A10-A12B-6A13CEB50B63}" v="42" vWet="44" dt="2023-12-05T19:00:07.510"/>
    <p1510:client id="{CA12C749-81D9-D47E-C3F7-5D9B023BF829}" v="10" dt="2023-12-05T18:50:34.075"/>
    <p1510:client id="{FBF845D3-2DEA-72DD-17AC-ACC177C62736}" v="16" dt="2023-12-05T19:45:02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2160"/>
        <p:guide pos="285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issavisram\Downloads\Efficacy%20vs%20effectiveness%20analysis%20(Tables%20from%20Ana%20July%2014%202023)%20+%20AV%20updates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issavisram\Downloads\Efficacy%20vs%20effectiveness%20analysis%20(Tables%20from%20Ana%20July%2014%202023)%20+%20AV%20updates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121905537516753"/>
          <c:y val="0.10069809748983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AE-324C-BA15-19B43AA516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AE-324C-BA15-19B43AA516CA}"/>
              </c:ext>
            </c:extLst>
          </c:dPt>
          <c:cat>
            <c:strRef>
              <c:f>Sheet1!$C$2:$C$3</c:f>
              <c:strCache>
                <c:ptCount val="2"/>
                <c:pt idx="0">
                  <c:v>LOW ACS10</c:v>
                </c:pt>
                <c:pt idx="1">
                  <c:v>HIGH ACS10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AE-324C-BA15-19B43AA51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736323323821874"/>
          <c:y val="7.8703591284658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35-A048-BB9C-030049D4B3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35-A048-BB9C-030049D4B3BE}"/>
              </c:ext>
            </c:extLst>
          </c:dPt>
          <c:cat>
            <c:strRef>
              <c:f>Sheet1!$A$2:$A$3</c:f>
              <c:strCache>
                <c:ptCount val="2"/>
                <c:pt idx="0">
                  <c:v>LOW ACS10</c:v>
                </c:pt>
                <c:pt idx="1">
                  <c:v>HIGH ACS10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35-A048-BB9C-030049D4B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607213577934128E-2"/>
          <c:y val="2.2984106153398054E-3"/>
          <c:w val="0.68175415030423758"/>
          <c:h val="9.492381160688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8486310977173"/>
          <c:y val="0.16426214450157475"/>
          <c:w val="0.83491185476815399"/>
          <c:h val="0.79913160615544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'PFS bar graph RWE RCT'!$B$38</c:f>
              <c:strCache>
                <c:ptCount val="1"/>
                <c:pt idx="0">
                  <c:v>Difference in mOS (months)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≥</a:t>
                    </a:r>
                    <a:fld id="{BF27736A-9CF5-4248-9C76-985D69A88C3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7DC-0F4E-A96D-CE7C4EB8ACA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DC-0F4E-A96D-CE7C4EB8A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'PFS bar graph RWE RCT'!$A$39:$A$45</c:f>
              <c:strCache>
                <c:ptCount val="7"/>
                <c:pt idx="0">
                  <c:v>Rd</c:v>
                </c:pt>
                <c:pt idx="1">
                  <c:v>VRd</c:v>
                </c:pt>
                <c:pt idx="2">
                  <c:v>Kd</c:v>
                </c:pt>
                <c:pt idx="3">
                  <c:v>KRd</c:v>
                </c:pt>
                <c:pt idx="4">
                  <c:v>DVd</c:v>
                </c:pt>
                <c:pt idx="5">
                  <c:v>DRd</c:v>
                </c:pt>
                <c:pt idx="6">
                  <c:v>Pd</c:v>
                </c:pt>
              </c:strCache>
            </c:strRef>
          </c:cat>
          <c:val>
            <c:numRef>
              <c:f>'PFS bar graph RWE RCT'!$B$39:$B$45</c:f>
              <c:numCache>
                <c:formatCode>General</c:formatCode>
                <c:ptCount val="7"/>
                <c:pt idx="0">
                  <c:v>20.700000000000003</c:v>
                </c:pt>
                <c:pt idx="1">
                  <c:v>35.9</c:v>
                </c:pt>
                <c:pt idx="2">
                  <c:v>37.9</c:v>
                </c:pt>
                <c:pt idx="3">
                  <c:v>26.699999999999996</c:v>
                </c:pt>
                <c:pt idx="4">
                  <c:v>23.700000000000003</c:v>
                </c:pt>
                <c:pt idx="5">
                  <c:v>19.299999999999997</c:v>
                </c:pt>
                <c:pt idx="6">
                  <c:v>9.9999999999999645E-2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DC-0F4E-A96D-CE7C4EB8AC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40"/>
        <c:axId val="856972752"/>
        <c:axId val="856837232"/>
      </c:barChart>
      <c:catAx>
        <c:axId val="856972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6837232"/>
        <c:crosses val="autoZero"/>
        <c:auto val="1"/>
        <c:lblAlgn val="ctr"/>
        <c:lblOffset val="100"/>
        <c:noMultiLvlLbl val="0"/>
      </c:catAx>
      <c:valAx>
        <c:axId val="8568372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Months</a:t>
                </a:r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69727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31749417599027E-2"/>
          <c:y val="0.16278994327537455"/>
          <c:w val="0.86451137357830266"/>
          <c:h val="0.801254456389651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'PFS bar graph RWE RCT'!$B$29</c:f>
              <c:strCache>
                <c:ptCount val="1"/>
                <c:pt idx="0">
                  <c:v>Difference in mPFS (months)</c:v>
                </c:pt>
              </c:strCache>
            </c:strRef>
          </c:tx>
          <c:spPr>
            <a:solidFill>
              <a:srgbClr val="19643F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2862210969117744E-2"/>
                  <c:y val="-1.54756739235248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31749417599027E-2"/>
                      <c:h val="5.13819203640600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E14-6A47-9D20-84D25B5CF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'PFS bar graph RWE RCT'!$A$30:$A$36</c:f>
              <c:strCache>
                <c:ptCount val="7"/>
                <c:pt idx="0">
                  <c:v>Rd   </c:v>
                </c:pt>
                <c:pt idx="1">
                  <c:v>VRd   </c:v>
                </c:pt>
                <c:pt idx="2">
                  <c:v>Kd   </c:v>
                </c:pt>
                <c:pt idx="3">
                  <c:v>KRd   </c:v>
                </c:pt>
                <c:pt idx="4">
                  <c:v>DVd   </c:v>
                </c:pt>
                <c:pt idx="5">
                  <c:v>DRd   </c:v>
                </c:pt>
                <c:pt idx="6">
                  <c:v>Pd   </c:v>
                </c:pt>
              </c:strCache>
            </c:strRef>
          </c:cat>
          <c:val>
            <c:numRef>
              <c:f>'PFS bar graph RWE RCT'!$B$30:$B$36</c:f>
              <c:numCache>
                <c:formatCode>General</c:formatCode>
                <c:ptCount val="7"/>
                <c:pt idx="0">
                  <c:v>3</c:v>
                </c:pt>
                <c:pt idx="1">
                  <c:v>8.1999999999999957</c:v>
                </c:pt>
                <c:pt idx="2">
                  <c:v>14.799999999999999</c:v>
                </c:pt>
                <c:pt idx="3">
                  <c:v>18.3</c:v>
                </c:pt>
                <c:pt idx="4">
                  <c:v>7.1999999999999993</c:v>
                </c:pt>
                <c:pt idx="5">
                  <c:v>11.899999999999999</c:v>
                </c:pt>
                <c:pt idx="6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14-6A47-9D20-84D25B5CF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40"/>
        <c:axId val="391018688"/>
        <c:axId val="388928528"/>
      </c:barChart>
      <c:catAx>
        <c:axId val="391018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928528"/>
        <c:crosses val="autoZero"/>
        <c:auto val="1"/>
        <c:lblAlgn val="ctr"/>
        <c:lblOffset val="100"/>
        <c:noMultiLvlLbl val="0"/>
      </c:catAx>
      <c:valAx>
        <c:axId val="3889285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10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(n=452)</a:t>
            </a:r>
          </a:p>
        </c:rich>
      </c:tx>
      <c:layout>
        <c:manualLayout>
          <c:xMode val="edge"/>
          <c:yMode val="edge"/>
          <c:x val="0.28318501026794241"/>
          <c:y val="0.11192054238284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93751963596194"/>
          <c:y val="0.18722391023781812"/>
          <c:w val="0.756864045666506"/>
          <c:h val="0.562555149725329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Entire Cohort (n=452)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5-4A82-B74E-0A3515F54C7C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5-4A82-B74E-0A3515F54C7C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5-4A82-B74E-0A3515F54C7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A5-4A82-B74E-0A3515F54C7C}"/>
              </c:ext>
            </c:extLst>
          </c:dPt>
          <c:dLbls>
            <c:dLbl>
              <c:idx val="0"/>
              <c:layout>
                <c:manualLayout>
                  <c:x val="-0.13118455383153219"/>
                  <c:y val="0.12989476185868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</a:rPr>
                      <a:t>Psychiatric Disorder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</a:rPr>
                      <a:t>157 (35%)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591932765831534"/>
                      <c:h val="0.2746960832097982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8A5-4A82-B74E-0A3515F54C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Both</a:t>
                    </a:r>
                  </a:p>
                  <a:p>
                    <a:fld id="{9439AD84-9535-4E9D-BE2A-5AE115C73C13}" type="VALUE">
                      <a:rPr lang="en-US" smtClean="0"/>
                      <a:pPr/>
                      <a:t>[VALUE]</a:t>
                    </a:fld>
                    <a:r>
                      <a:rPr lang="en-US"/>
                      <a:t> (11%)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8A5-4A82-B74E-0A3515F54C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SUD</a:t>
                    </a:r>
                  </a:p>
                  <a:p>
                    <a:fld id="{E0EBCE87-FB94-418D-B1A6-5DC23066DF7E}" type="VALUE">
                      <a:rPr lang="en-US" smtClean="0"/>
                      <a:pPr/>
                      <a:t>[VALUE]</a:t>
                    </a:fld>
                    <a:r>
                      <a:rPr lang="en-US" baseline="0"/>
                      <a:t> (7.5%)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8A5-4A82-B74E-0A3515F54C7C}"/>
                </c:ext>
              </c:extLst>
            </c:dLbl>
            <c:dLbl>
              <c:idx val="3"/>
              <c:layout>
                <c:manualLayout>
                  <c:x val="0.12977433048173184"/>
                  <c:y val="-1.42971440418185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/>
                      <a:t>Neither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25F89347-1541-4297-959F-028744CAE0B6}" type="VALUE">
                      <a:rPr lang="en-US" sz="1200" smtClean="0"/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200" baseline="0"/>
                      <a:t> (</a:t>
                    </a:r>
                    <a:r>
                      <a:rPr lang="en-US" sz="1200"/>
                      <a:t>47%)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25201124852695"/>
                      <c:h val="0.136802245273135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8A5-4A82-B74E-0A3515F54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Psychiatric disorders</c:v>
                </c:pt>
                <c:pt idx="1">
                  <c:v>Both </c:v>
                </c:pt>
                <c:pt idx="2">
                  <c:v>SUD</c:v>
                </c:pt>
                <c:pt idx="3">
                  <c:v>Neither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157</c:v>
                </c:pt>
                <c:pt idx="1">
                  <c:v>49</c:v>
                </c:pt>
                <c:pt idx="2">
                  <c:v>34</c:v>
                </c:pt>
                <c:pt idx="3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A5-4A82-B74E-0A3515F54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Psychiatric Disorder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&lt;65 years</c:v>
                </c:pt>
                <c:pt idx="1">
                  <c:v>65-74 years</c:v>
                </c:pt>
                <c:pt idx="2">
                  <c:v>75+ years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">
                  <c:v>68</c:v>
                </c:pt>
                <c:pt idx="1">
                  <c:v>50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C-4786-B78A-D87B18CC8F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&lt;65 years</c:v>
                </c:pt>
                <c:pt idx="1">
                  <c:v>65-74 years</c:v>
                </c:pt>
                <c:pt idx="2">
                  <c:v>75+ years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</c:v>
                </c:pt>
                <c:pt idx="1">
                  <c:v>26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C-4786-B78A-D87B18CC8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957784"/>
        <c:axId val="626958504"/>
      </c:barChart>
      <c:catAx>
        <c:axId val="62695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6958504"/>
        <c:crosses val="autoZero"/>
        <c:auto val="1"/>
        <c:lblAlgn val="ctr"/>
        <c:lblOffset val="100"/>
        <c:noMultiLvlLbl val="0"/>
      </c:catAx>
      <c:valAx>
        <c:axId val="6269585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of 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695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CCR (CR+CRi)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population, n=452</c:v>
                </c:pt>
                <c:pt idx="1">
                  <c:v>Psychiatric disorder, n=157</c:v>
                </c:pt>
                <c:pt idx="2">
                  <c:v>SUD, n=83</c:v>
                </c:pt>
                <c:pt idx="3">
                  <c:v>Psychiatric + SUD, n=49</c:v>
                </c:pt>
                <c:pt idx="4">
                  <c:v>Neither, n=212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</c:v>
                </c:pt>
                <c:pt idx="1">
                  <c:v>57</c:v>
                </c:pt>
                <c:pt idx="2">
                  <c:v>38</c:v>
                </c:pt>
                <c:pt idx="3">
                  <c:v>41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4-4695-A42B-FC8491116A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rgbClr val="F987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population, n=452</c:v>
                </c:pt>
                <c:pt idx="1">
                  <c:v>Psychiatric disorder, n=157</c:v>
                </c:pt>
                <c:pt idx="2">
                  <c:v>SUD, n=83</c:v>
                </c:pt>
                <c:pt idx="3">
                  <c:v>Psychiatric + SUD, n=49</c:v>
                </c:pt>
                <c:pt idx="4">
                  <c:v>Neither, n=212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15</c:v>
                </c:pt>
                <c:pt idx="3">
                  <c:v>25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4-4695-A42B-FC8491116A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HSCT post-VEN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population, n=452</c:v>
                </c:pt>
                <c:pt idx="1">
                  <c:v>Psychiatric disorder, n=157</c:v>
                </c:pt>
                <c:pt idx="2">
                  <c:v>SUD, n=83</c:v>
                </c:pt>
                <c:pt idx="3">
                  <c:v>Psychiatric + SUD, n=49</c:v>
                </c:pt>
                <c:pt idx="4">
                  <c:v>Neither, n=212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E4-4695-A42B-FC8491116A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35620952"/>
        <c:axId val="523732248"/>
      </c:barChart>
      <c:catAx>
        <c:axId val="635620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3732248"/>
        <c:crosses val="autoZero"/>
        <c:auto val="1"/>
        <c:lblAlgn val="ctr"/>
        <c:lblOffset val="100"/>
        <c:noMultiLvlLbl val="0"/>
      </c:catAx>
      <c:valAx>
        <c:axId val="523732248"/>
        <c:scaling>
          <c:orientation val="minMax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3562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ICU Event per 5 person-years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0-4BEF-B7D7-86D030B27F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SUD</c:v>
                </c:pt>
              </c:strCache>
            </c:strRef>
          </c:tx>
          <c:spPr>
            <a:solidFill>
              <a:srgbClr val="F987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ICU Event per 5 person-years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0-4BEF-B7D7-86D030B27F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ICU Event per 5 person-years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0BB0-4BEF-B7D7-86D030B27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5719776"/>
        <c:axId val="635714376"/>
      </c:barChart>
      <c:catAx>
        <c:axId val="63571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5714376"/>
        <c:crosses val="autoZero"/>
        <c:auto val="1"/>
        <c:lblAlgn val="ctr"/>
        <c:lblOffset val="100"/>
        <c:noMultiLvlLbl val="0"/>
      </c:catAx>
      <c:valAx>
        <c:axId val="635714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571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4F-4767-99EE-B13A5481E17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4F-4767-99EE-B13A5481E17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4F-4767-99EE-B13A5481E17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4F-4767-99EE-B13A5481E17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4F-4767-99EE-B13A5481E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population, n=452</c:v>
                </c:pt>
                <c:pt idx="1">
                  <c:v>Psychiatric disorder, n=157</c:v>
                </c:pt>
                <c:pt idx="2">
                  <c:v>SUD, n=83</c:v>
                </c:pt>
                <c:pt idx="3">
                  <c:v>Psychiatric + SUD, n=49</c:v>
                </c:pt>
                <c:pt idx="4">
                  <c:v>Neither, n=212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1">
                  <c:v>23</c:v>
                </c:pt>
                <c:pt idx="2">
                  <c:v>35</c:v>
                </c:pt>
                <c:pt idx="3">
                  <c:v>22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F-4767-99EE-B13A5481E1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Overall population, n=452</c:v>
                </c:pt>
                <c:pt idx="1">
                  <c:v>Psychiatric disorder, n=157</c:v>
                </c:pt>
                <c:pt idx="2">
                  <c:v>SUD, n=83</c:v>
                </c:pt>
                <c:pt idx="3">
                  <c:v>Psychiatric + SUD, n=49</c:v>
                </c:pt>
                <c:pt idx="4">
                  <c:v>Neither, n=212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AA4F-4767-99EE-B13A5481E1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Overall population, n=452</c:v>
                </c:pt>
                <c:pt idx="1">
                  <c:v>Psychiatric disorder, n=157</c:v>
                </c:pt>
                <c:pt idx="2">
                  <c:v>SUD, n=83</c:v>
                </c:pt>
                <c:pt idx="3">
                  <c:v>Psychiatric + SUD, n=49</c:v>
                </c:pt>
                <c:pt idx="4">
                  <c:v>Neither, n=212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A4F-4767-99EE-B13A5481E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708472624"/>
        <c:axId val="708473344"/>
      </c:barChart>
      <c:catAx>
        <c:axId val="70847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8473344"/>
        <c:crosses val="autoZero"/>
        <c:auto val="1"/>
        <c:lblAlgn val="ctr"/>
        <c:lblOffset val="100"/>
        <c:noMultiLvlLbl val="0"/>
      </c:catAx>
      <c:valAx>
        <c:axId val="70847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of comorbidity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847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0.78983</cdr:y>
    </cdr:from>
    <cdr:to>
      <cdr:x>0.34323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19AD91E-8FD0-4DBF-59C3-E9803C42E923}"/>
            </a:ext>
          </a:extLst>
        </cdr:cNvPr>
        <cdr:cNvSpPr txBox="1"/>
      </cdr:nvSpPr>
      <cdr:spPr>
        <a:xfrm xmlns:a="http://schemas.openxmlformats.org/drawingml/2006/main">
          <a:off x="-20320" y="43181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388DC7-E9F6-284C-9857-FDA7F02FFFDF}" type="datetimeFigureOut">
              <a:rPr lang="en-US"/>
              <a:pPr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AA9E6-400A-E640-A318-E52005842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00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9A66-58A0-4921-9F12-4DF811F1AA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B98E6-19C4-1844-B4D0-F68F5A88D1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64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B98E6-19C4-1844-B4D0-F68F5A88D1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6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B98E6-19C4-1844-B4D0-F68F5A88D1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8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B98E6-19C4-1844-B4D0-F68F5A88D1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81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9A66-58A0-4921-9F12-4DF811F1AA6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9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23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7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7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88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9A66-58A0-4921-9F12-4DF811F1AA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9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3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4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4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97187-2AB6-7B46-A778-91D373AAF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3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9A66-58A0-4921-9F12-4DF811F1AA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9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01C31-6FDB-0F43-8B53-1969B162AD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B98E6-19C4-1844-B4D0-F68F5A88D1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1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B98E6-19C4-1844-B4D0-F68F5A88D1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4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B98E6-19C4-1844-B4D0-F68F5A88D1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8683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6301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DE0B1-6EA9-4BF0-A361-DDE1E331D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6301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 Jude HMP Sep2020meeting</a:t>
            </a:r>
          </a:p>
        </p:txBody>
      </p:sp>
    </p:spTree>
    <p:extLst>
      <p:ext uri="{BB962C8B-B14F-4D97-AF65-F5344CB8AC3E}">
        <p14:creationId xmlns:p14="http://schemas.microsoft.com/office/powerpoint/2010/main" val="41004373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618E7C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1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42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2"/>
          <a:stretch/>
        </p:blipFill>
        <p:spPr>
          <a:xfrm>
            <a:off x="13" y="5044697"/>
            <a:ext cx="9134357" cy="1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95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618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350329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702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5022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9DCE-2CFD-2E49-DA7E-858A79243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44485-AEB0-B42A-EC15-89351C1B5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DE4A7-EFF1-6D92-D396-6621BDCC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00B69-3EAA-4E06-8671-FDD2A387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9A143-F413-DB91-E30B-89DE0438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3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E548-1682-8D02-FB44-17DE232D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400C-36B2-C335-3ADB-FB8503FB6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3D94F-BC39-3C16-AED4-6D3C8552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D72D0-18BD-33BD-25D6-91CBA224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2B2C3-1511-148D-812B-09D3DD01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5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A00F-68A6-F9A6-7DC0-598F25A9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5502C-AF53-7365-C961-3E8CB7A4F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A7C5A-0DCB-7320-8A23-583EF9F1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B823D-743E-18C4-E858-A65D23AF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7FB2-DEB0-D953-D5AB-A84ADB05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20CC-0684-BE46-7545-26A457F1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58476-B8C6-6D8E-5352-DDC118CA3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84662-DCF7-6F19-BE51-937B78222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BEA68-5EC5-CBF1-950C-F99534D8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9259D-E448-4DA3-CBBC-528A5C48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FD61E-5733-5856-9C15-52298757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40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544C-2C15-287C-E9F8-9A8A6D60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878B5-B8C6-C685-ADBE-A9F9E822F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DB304-4B5F-8C31-9145-31D7C833F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0E863-7454-3E8F-2086-32DD04B37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7D45A-A83D-1897-0B48-902A6CC84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3F5E8-75E9-5FBA-EF43-140C246F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44A3FA-8EF3-A745-0228-E7A767D5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C09E5-74A5-D422-F885-4FB17282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1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3E29-86D7-7A98-E9A1-7D752BF9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EC7E9-C915-7DB2-15BA-273143B1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7AE09-A3E4-E289-9D0B-8B1C418B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EE91F-E128-670E-25CC-1484C0EC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8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28409-3823-650D-50A9-F2B1D84D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903E0-1F6B-DC1D-9124-AB9C794D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57418-4579-C7D5-2DFC-C5B33A1E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94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1E08-F8C0-11DE-D063-988D200D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04440-2C06-8215-0F18-B8803C391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3B34E-00F8-A140-DFE8-F41F0ACBD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23AB6-04D5-90FE-35BD-A0C6E650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4B19B-C56D-DA42-3668-5E30EBBB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D2A19-AE85-35F0-B419-173ED88F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10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4E65-63DB-0AF2-9552-D7EC2024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A5106-CDCD-157C-28BE-4466B205C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19D6E-82D0-F6BA-5AC3-29935E84D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AFE1A-8748-A961-8AE1-6B27C6C8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9678F-A368-2551-D80F-FB6B5C38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A5B0E-0D98-60B7-75DF-73B9507F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8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1D5D-1CC0-D06D-E538-004D87ED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4251A-DB81-306B-B385-3E5FD711D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7F397-FBEF-834E-292C-B5C8F80E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E08B-0E06-63C7-CA54-A7A4AA63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0B1FA-FB14-777E-127D-79B67492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3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EA38A-15B6-F0BC-8377-3CB39B895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1EEBE-5A7E-DF7F-19EE-547F73988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73FCF-9BA5-3CCA-37A4-2DD0A1D2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A61B3-E95F-4418-9E0C-FCEF3366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EB63B-6C51-2462-3401-0146964E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7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9852"/>
            <a:ext cx="7772400" cy="6689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0" i="0">
                <a:solidFill>
                  <a:srgbClr val="CD113B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003" y="4071907"/>
            <a:ext cx="6400800" cy="805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F42DBC-C000-474C-847A-96A1FE0230FB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09FEC-A01C-EB4F-9AED-98C23E3BD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E6A48-BD34-9247-8CD2-A207D07E22B4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1447-81A8-E34A-8E29-11F044513D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26691"/>
            <a:ext cx="8229600" cy="37109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68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A077D-40D2-7645-91D9-F5061C772B13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A7F1F-F248-F943-913A-EBF08A13E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6691"/>
            <a:ext cx="4038600" cy="265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6691"/>
            <a:ext cx="4038600" cy="265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2AE92-20AD-8D4C-BE5B-92E66A82D5FE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44B3-43E0-CD49-8543-3A769AE78B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64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6692"/>
            <a:ext cx="5486400" cy="35453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520E0-F525-124B-8DCB-FDFCBFF95D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27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BDD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1"/>
          <a:stretch/>
        </p:blipFill>
        <p:spPr>
          <a:xfrm>
            <a:off x="0" y="10"/>
            <a:ext cx="9144000" cy="90796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5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rgbClr val="76AE99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National Center on Birth Defects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2748032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NCBDDD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>
            <a:off x="0" y="5016021"/>
            <a:ext cx="9144000" cy="127486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75" indent="-257175">
              <a:buClr>
                <a:srgbClr val="618E7C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45340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A4099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030297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4869657"/>
            <a:ext cx="2489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6090422-FAC2-1B47-B696-15B7C4FF0E2E}" type="datetime1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0ABAB64-726D-C943-9B15-2E81C6025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758" r:id="rId3"/>
    <p:sldLayoutId id="2147483751" r:id="rId4"/>
    <p:sldLayoutId id="2147483752" r:id="rId5"/>
    <p:sldLayoutId id="2147483759" r:id="rId6"/>
    <p:sldLayoutId id="2147483755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3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Geneva" pitchFamily="3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Geneva" pitchFamily="3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4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0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E45A7-A17D-572B-19D8-0FDBED00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5110A-2819-41C3-016D-A04CDB56C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4AEB4-9A33-5CCE-7B13-784E98F37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1411-87A3-7A45-A590-042A9B78566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DA389-6FD6-21E0-F472-DCD26C8E2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710D6-93DD-18F9-2EB5-836240463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07FDF-BAF2-9C45-AFFE-F1658B74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4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shmedia@fleishman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chart" Target="../charts/chart5.xml"/><Relationship Id="rId4" Type="http://schemas.openxmlformats.org/officeDocument/2006/relationships/hyperlink" Target="https://www2.ccwdata.org/web/guest/hom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sh.confex.com/ash/2023/webprogram/Paper187515.html" TargetMode="External"/><Relationship Id="rId4" Type="http://schemas.openxmlformats.org/officeDocument/2006/relationships/hyperlink" Target="https://ash.confex.com/ash/2023/webprogram/Paper18736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F0476-1966-4CD5-9E2F-6332FDA7F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>
                <a:solidFill>
                  <a:srgbClr val="B62B30"/>
                </a:solidFill>
                <a:ea typeface="Geneva"/>
              </a:rPr>
              <a:t>Focusing on Health Equity in Hematology</a:t>
            </a:r>
            <a:br>
              <a:rPr lang="en-US">
                <a:solidFill>
                  <a:srgbClr val="B62B30"/>
                </a:solidFill>
                <a:ea typeface="Geneva"/>
              </a:rPr>
            </a:br>
            <a:r>
              <a:rPr lang="en-US">
                <a:solidFill>
                  <a:srgbClr val="B62B30"/>
                </a:solidFill>
                <a:ea typeface="Geneva"/>
              </a:rPr>
              <a:t> </a:t>
            </a:r>
            <a:r>
              <a:rPr lang="en-US">
                <a:solidFill>
                  <a:schemeClr val="tx1"/>
                </a:solidFill>
                <a:ea typeface="Geneva"/>
              </a:rPr>
              <a:t>Press Briefing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2E2D-F8D7-4ABC-B7EA-A49ECC66B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29" y="3796242"/>
            <a:ext cx="8498542" cy="805327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ea typeface="Geneva"/>
              </a:rPr>
              <a:t>Moderator: Alison Walker</a:t>
            </a:r>
            <a:r>
              <a:rPr lang="nb-NO">
                <a:ea typeface="Geneva"/>
              </a:rPr>
              <a:t>, MD, Moffitt </a:t>
            </a:r>
            <a:r>
              <a:rPr lang="en-US">
                <a:ea typeface="Geneva"/>
              </a:rPr>
              <a:t>Cancer Center</a:t>
            </a:r>
          </a:p>
          <a:p>
            <a:r>
              <a:rPr lang="en-US">
                <a:ea typeface="Geneva"/>
              </a:rPr>
              <a:t>Wednesday, December 9, 2023: 10:00 a.m. – 11:00 a.m. Pacific time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B2096-4AF2-1893-1053-2980DF55D15D}"/>
              </a:ext>
            </a:extLst>
          </p:cNvPr>
          <p:cNvSpPr txBox="1"/>
          <p:nvPr/>
        </p:nvSpPr>
        <p:spPr>
          <a:xfrm>
            <a:off x="3488809" y="4797941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F0476-1966-4CD5-9E2F-6332FDA7F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/>
              <a:t>A 10 Year Analysis of Gender Distribution in the National Institutes of Health Funding for Non Malignant Hematology</a:t>
            </a:r>
            <a:endParaRPr lang="en-US">
              <a:solidFill>
                <a:srgbClr val="B62B3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2E2D-F8D7-4ABC-B7EA-A49ECC66B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 fontScale="55000" lnSpcReduction="20000"/>
          </a:bodyPr>
          <a:lstStyle/>
          <a:p>
            <a:pPr>
              <a:spcBef>
                <a:spcPct val="20000"/>
              </a:spcBef>
            </a:pPr>
            <a:r>
              <a:rPr lang="en-AU" sz="1800" b="1">
                <a:latin typeface="Arial" panose="020B0604020202020204" pitchFamily="34" charset="0"/>
                <a:cs typeface="Arial" panose="020B0604020202020204" pitchFamily="34" charset="0"/>
              </a:rPr>
              <a:t>Sara Khan, DO</a:t>
            </a:r>
            <a:r>
              <a:rPr lang="en-AU" sz="1800" b="1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; Faraz </a:t>
            </a:r>
            <a:r>
              <a:rPr lang="en-AU" sz="1800" err="1">
                <a:latin typeface="Arial" panose="020B0604020202020204" pitchFamily="34" charset="0"/>
                <a:cs typeface="Arial" panose="020B0604020202020204" pitchFamily="34" charset="0"/>
              </a:rPr>
              <a:t>Eshaghi</a:t>
            </a: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, DO</a:t>
            </a:r>
            <a:r>
              <a:rPr lang="en-AU" sz="18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, Aruba Sohail</a:t>
            </a:r>
            <a:r>
              <a:rPr lang="en-AU" sz="18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err="1">
                <a:latin typeface="Arial" panose="020B0604020202020204" pitchFamily="34" charset="0"/>
                <a:cs typeface="Arial" panose="020B0604020202020204" pitchFamily="34" charset="0"/>
              </a:rPr>
              <a:t>Kainat</a:t>
            </a: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 Khan</a:t>
            </a:r>
            <a:r>
              <a:rPr lang="en-AU" sz="18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, Taha Huda, MD</a:t>
            </a:r>
            <a:r>
              <a:rPr lang="en-AU" sz="18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; Evan Lindbergh, DO</a:t>
            </a:r>
            <a:r>
              <a:rPr lang="en-AU" sz="18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AU" sz="1800" err="1">
                <a:latin typeface="Arial" panose="020B0604020202020204" pitchFamily="34" charset="0"/>
                <a:cs typeface="Arial" panose="020B0604020202020204" pitchFamily="34" charset="0"/>
              </a:rPr>
              <a:t>Kapisthalam</a:t>
            </a: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 S. Kumar, MD </a:t>
            </a:r>
            <a:r>
              <a:rPr lang="en-AU" sz="1800" baseline="30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AU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AU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1600">
                <a:latin typeface="Arial" panose="020B0604020202020204" pitchFamily="34" charset="0"/>
                <a:cs typeface="Arial" panose="020B0604020202020204" pitchFamily="34" charset="0"/>
              </a:rPr>
              <a:t>HCA Healthcare/USF Morsani College of Medicine GME: Bayonet Point, Hudson, FL</a:t>
            </a:r>
            <a:r>
              <a:rPr lang="en-AU" sz="16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1600">
                <a:latin typeface="Arial" panose="020B0604020202020204" pitchFamily="34" charset="0"/>
                <a:cs typeface="Arial" panose="020B0604020202020204" pitchFamily="34" charset="0"/>
              </a:rPr>
              <a:t>; Dow University of Health Sciences, Karachi, Pakistan</a:t>
            </a:r>
            <a:r>
              <a:rPr lang="en-AU" sz="16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1600">
                <a:latin typeface="Arial" panose="020B0604020202020204" pitchFamily="34" charset="0"/>
                <a:cs typeface="Arial" panose="020B0604020202020204" pitchFamily="34" charset="0"/>
              </a:rPr>
              <a:t>; Edward Via College of Medicine, Auburn, AL</a:t>
            </a:r>
            <a:r>
              <a:rPr lang="en-AU" sz="16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1600">
                <a:latin typeface="Arial" panose="020B0604020202020204" pitchFamily="34" charset="0"/>
                <a:cs typeface="Arial" panose="020B0604020202020204" pitchFamily="34" charset="0"/>
              </a:rPr>
              <a:t>; Florida Cancer Specialists, Trinity FL</a:t>
            </a:r>
            <a:r>
              <a:rPr lang="en-AU" sz="1600" baseline="30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AU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ea typeface="Geneva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B7D0E-8827-1041-B9F7-1824A602767A}"/>
              </a:ext>
            </a:extLst>
          </p:cNvPr>
          <p:cNvSpPr txBox="1"/>
          <p:nvPr/>
        </p:nvSpPr>
        <p:spPr>
          <a:xfrm>
            <a:off x="3541972" y="4817876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5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A graph of the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C8BD12D9-ADDA-EC45-808F-979975062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06" y="385757"/>
            <a:ext cx="6186803" cy="4066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CEFD1E-0AB0-6526-EDB6-CE09FF95EC8D}"/>
              </a:ext>
            </a:extLst>
          </p:cNvPr>
          <p:cNvSpPr txBox="1"/>
          <p:nvPr/>
        </p:nvSpPr>
        <p:spPr>
          <a:xfrm>
            <a:off x="3887530" y="4811231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5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a number of people&#10;&#10;Description automatically generated">
            <a:extLst>
              <a:ext uri="{FF2B5EF4-FFF2-40B4-BE49-F238E27FC236}">
                <a16:creationId xmlns:a16="http://schemas.microsoft.com/office/drawing/2014/main" id="{82FFB6E0-634A-EB13-8DF9-EB2F0C1D8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8" y="389804"/>
            <a:ext cx="8032122" cy="4080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047373-F50C-042F-F17A-FA9FBF335130}"/>
              </a:ext>
            </a:extLst>
          </p:cNvPr>
          <p:cNvSpPr txBox="1"/>
          <p:nvPr/>
        </p:nvSpPr>
        <p:spPr>
          <a:xfrm>
            <a:off x="3761269" y="4804585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5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a number of people&#10;&#10;Description automatically generated">
            <a:extLst>
              <a:ext uri="{FF2B5EF4-FFF2-40B4-BE49-F238E27FC236}">
                <a16:creationId xmlns:a16="http://schemas.microsoft.com/office/drawing/2014/main" id="{57E6F6B2-6001-FEA7-CDD6-292CD30D4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5" y="439109"/>
            <a:ext cx="8252000" cy="411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A868BB-CA29-EEA9-140B-FD488E460636}"/>
              </a:ext>
            </a:extLst>
          </p:cNvPr>
          <p:cNvSpPr txBox="1"/>
          <p:nvPr/>
        </p:nvSpPr>
        <p:spPr>
          <a:xfrm>
            <a:off x="3814431" y="4837813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8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35BA-D18D-6977-DCA4-2CA52C7C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305"/>
            <a:ext cx="8229600" cy="535154"/>
          </a:xfrm>
        </p:spPr>
        <p:txBody>
          <a:bodyPr/>
          <a:lstStyle/>
          <a:p>
            <a:r>
              <a:rPr lang="en-US" sz="2800"/>
              <a:t>National Heart, Lung, and Blood Institute (NHLBI)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03403-A3E9-0343-B83F-DA4C99D5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2012</a:t>
            </a:r>
          </a:p>
          <a:p>
            <a:pPr marL="457200" lvl="1" indent="0">
              <a:buNone/>
            </a:pPr>
            <a:r>
              <a:rPr lang="en-US"/>
              <a:t>-Females: 664 grants awarded in non-malignant hematology</a:t>
            </a:r>
          </a:p>
          <a:p>
            <a:pPr marL="457200" lvl="1" indent="0">
              <a:buNone/>
            </a:pPr>
            <a:r>
              <a:rPr lang="en-US"/>
              <a:t>-Males: 1794 grants awarded in non-malignant hematology</a:t>
            </a:r>
          </a:p>
          <a:p>
            <a:pPr marL="457200" lvl="1" indent="0">
              <a:buNone/>
            </a:pPr>
            <a:endParaRPr lang="en-US"/>
          </a:p>
          <a:p>
            <a:pPr marL="349250" lvl="1">
              <a:buFont typeface="Arial" panose="020B0604020202020204" pitchFamily="34" charset="0"/>
              <a:buChar char="•"/>
            </a:pPr>
            <a:r>
              <a:rPr lang="en-US"/>
              <a:t>2022</a:t>
            </a:r>
          </a:p>
          <a:p>
            <a:pPr marL="520700" lvl="2" indent="0">
              <a:buNone/>
            </a:pPr>
            <a:r>
              <a:rPr lang="en-US"/>
              <a:t>-Females: 888 grants awarded in non-malignant hematology</a:t>
            </a:r>
          </a:p>
          <a:p>
            <a:pPr marL="520700" lvl="2" indent="0">
              <a:buNone/>
            </a:pPr>
            <a:r>
              <a:rPr lang="en-US"/>
              <a:t>-Males: 1779 grants awarded in non-malignant hematology </a:t>
            </a:r>
          </a:p>
          <a:p>
            <a:pPr marL="63500" lvl="1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4F29F-969F-A647-0092-CFB2D59F2629}"/>
              </a:ext>
            </a:extLst>
          </p:cNvPr>
          <p:cNvSpPr txBox="1"/>
          <p:nvPr/>
        </p:nvSpPr>
        <p:spPr>
          <a:xfrm>
            <a:off x="3854303" y="4804586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8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80FA1-539C-3291-331D-5EA8336D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097B6-6809-5B40-B7C5-65B70157A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analysis highlights continued gender disparity as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33% of total R01 NIH grants were awarded to females during the fiscal years 2012-2022 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non-malignant hematologic research. Although, it is noted that while some agencies have made strides towards gender parity, others continue to have a significant gap.  While this remains a systemic and multifaceted issue, identifying these areas of gender disparity will enable targeted efforts to bridge this gap and advance gender equality. 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/>
              <a:t>NEXT STEPS…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D584D-C06F-9152-8BD7-E356285B89C5}"/>
              </a:ext>
            </a:extLst>
          </p:cNvPr>
          <p:cNvSpPr txBox="1"/>
          <p:nvPr/>
        </p:nvSpPr>
        <p:spPr>
          <a:xfrm>
            <a:off x="3787850" y="4784650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2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8DF9-000E-14F6-5CC1-582871FE7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361" y="742526"/>
            <a:ext cx="8035142" cy="1937163"/>
          </a:xfrm>
          <a:solidFill>
            <a:srgbClr val="002060"/>
          </a:solidFill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Comparison of the </a:t>
            </a:r>
            <a:r>
              <a:rPr lang="en-CA" sz="2400" b="1" i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efficacy</a:t>
            </a:r>
            <a:r>
              <a:rPr lang="en-CA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clinical trials versus </a:t>
            </a:r>
            <a:r>
              <a:rPr lang="en-CA" sz="2400" b="1" i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effectiveness</a:t>
            </a:r>
            <a:r>
              <a:rPr lang="en-CA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the real-world of treatments for </a:t>
            </a:r>
            <a:br>
              <a:rPr lang="en-CA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multiple myeloma: A population-based cohort study </a:t>
            </a:r>
            <a:endParaRPr lang="en-CA" sz="24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E7E66-89AD-F74E-B8E2-7CB9EECD9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932" y="2735536"/>
            <a:ext cx="6858000" cy="73853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35"/>
              </a:lnSpc>
            </a:pPr>
            <a:r>
              <a:rPr lang="en-CA" sz="15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Visram</a:t>
            </a:r>
            <a:r>
              <a:rPr lang="en-CA" sz="1500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</a:t>
            </a:r>
            <a:r>
              <a:rPr lang="en-CA" sz="15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Chan, H. Seow, G. Pond, A. </a:t>
            </a:r>
            <a:r>
              <a:rPr lang="en-CA" sz="1500" kern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Gayowsky</a:t>
            </a:r>
            <a:r>
              <a:rPr lang="en-CA" sz="15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A. McCurdy, I. Sandhu, C. </a:t>
            </a:r>
            <a:r>
              <a:rPr lang="en-CA" sz="1500" kern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Venner</a:t>
            </a:r>
            <a:r>
              <a:rPr lang="en-CA" sz="15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G. </a:t>
            </a:r>
            <a:r>
              <a:rPr lang="en-CA" sz="1500" kern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Lancman</a:t>
            </a:r>
            <a:r>
              <a:rPr lang="en-CA" sz="15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A. </a:t>
            </a:r>
            <a:r>
              <a:rPr lang="en-CA" sz="1500" kern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Balitsky</a:t>
            </a:r>
            <a:r>
              <a:rPr lang="en-CA" sz="1500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R. Bruins, S. Kumar, R. Fonseca, H. Mian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78AC6-0A09-7ADF-0023-9CD079194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77" y="4007395"/>
            <a:ext cx="1266056" cy="738533"/>
          </a:xfrm>
          <a:prstGeom prst="rect">
            <a:avLst/>
          </a:prstGeom>
        </p:spPr>
      </p:pic>
      <p:pic>
        <p:nvPicPr>
          <p:cNvPr id="6" name="Picture 2" descr="The Ottawa Hospital - Wikipedia">
            <a:extLst>
              <a:ext uri="{FF2B5EF4-FFF2-40B4-BE49-F238E27FC236}">
                <a16:creationId xmlns:a16="http://schemas.microsoft.com/office/drawing/2014/main" id="{332DDD16-9C89-C030-661B-B13C14FA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1" y="3822471"/>
            <a:ext cx="1072434" cy="10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8F903-89EF-1A08-D8C7-DD97A18D29BF}"/>
              </a:ext>
            </a:extLst>
          </p:cNvPr>
          <p:cNvSpPr txBox="1"/>
          <p:nvPr/>
        </p:nvSpPr>
        <p:spPr>
          <a:xfrm>
            <a:off x="3488809" y="4771359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17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6A3-5761-090E-CCB8-E5AFB246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5249"/>
          </a:xfrm>
          <a:solidFill>
            <a:srgbClr val="002060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85"/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20153-45AE-607E-6E23-134B4908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34" y="844967"/>
            <a:ext cx="7777768" cy="899904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Randomized control trials (RCT) are the “gold standard” for regulatory approval and treatment guidelines, and informing patients about expected outcomes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47B663-037F-087F-48C3-CC3FF13D5690}"/>
              </a:ext>
            </a:extLst>
          </p:cNvPr>
          <p:cNvSpPr txBox="1">
            <a:spLocks/>
          </p:cNvSpPr>
          <p:nvPr/>
        </p:nvSpPr>
        <p:spPr>
          <a:xfrm>
            <a:off x="0" y="4832253"/>
            <a:ext cx="9144000" cy="311248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85" algn="r"/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(Visram </a:t>
            </a:r>
            <a:r>
              <a:rPr lang="en-US" sz="900" i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 2023 Abstract #541)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66F23-577D-D50B-C4D8-EE9604D07D39}"/>
              </a:ext>
            </a:extLst>
          </p:cNvPr>
          <p:cNvSpPr txBox="1"/>
          <p:nvPr/>
        </p:nvSpPr>
        <p:spPr>
          <a:xfrm>
            <a:off x="1461406" y="1930981"/>
            <a:ext cx="1681844" cy="70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 b="1">
                <a:solidFill>
                  <a:srgbClr val="196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500" b="1">
                <a:solidFill>
                  <a:srgbClr val="196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en-US" sz="1013" b="1">
                <a:solidFill>
                  <a:srgbClr val="196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013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outcomes in an </a:t>
            </a:r>
            <a:r>
              <a:rPr lang="en-US" sz="1500" b="1" i="1" u="sng">
                <a:solidFill>
                  <a:srgbClr val="196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en-US" sz="1013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RCT</a:t>
            </a:r>
            <a:r>
              <a:rPr lang="en-US" sz="1013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453CD-7F92-017F-EE5F-B0E0ED7639B5}"/>
              </a:ext>
            </a:extLst>
          </p:cNvPr>
          <p:cNvSpPr txBox="1"/>
          <p:nvPr/>
        </p:nvSpPr>
        <p:spPr>
          <a:xfrm>
            <a:off x="6199540" y="2489080"/>
            <a:ext cx="1909796" cy="70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/>
              <a:t>“</a:t>
            </a:r>
            <a:r>
              <a:rPr lang="en-US" sz="1500"/>
              <a:t>Effectiveness</a:t>
            </a:r>
            <a:r>
              <a:rPr lang="en-US" sz="1013" b="0"/>
              <a:t>”</a:t>
            </a:r>
            <a:r>
              <a:rPr lang="en-US" sz="1013" b="0">
                <a:solidFill>
                  <a:schemeClr val="accent1">
                    <a:lumMod val="50000"/>
                  </a:schemeClr>
                </a:solidFill>
              </a:rPr>
              <a:t> – </a:t>
            </a:r>
          </a:p>
          <a:p>
            <a:r>
              <a:rPr lang="en-US" sz="1013" b="0">
                <a:solidFill>
                  <a:schemeClr val="accent1">
                    <a:lumMod val="50000"/>
                  </a:schemeClr>
                </a:solidFill>
              </a:rPr>
              <a:t>outcomes in the </a:t>
            </a:r>
          </a:p>
          <a:p>
            <a:r>
              <a:rPr lang="en-US" sz="1500" i="1" u="sng"/>
              <a:t>real world</a:t>
            </a:r>
            <a:r>
              <a:rPr lang="en-US" sz="1500" b="0"/>
              <a:t> </a:t>
            </a:r>
            <a:r>
              <a:rPr lang="en-US" sz="1013" b="0">
                <a:solidFill>
                  <a:schemeClr val="accent1">
                    <a:lumMod val="50000"/>
                  </a:schemeClr>
                </a:solidFill>
              </a:rPr>
              <a:t>setting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C3E1C1-6649-DC3B-9044-B7CE658C4426}"/>
              </a:ext>
            </a:extLst>
          </p:cNvPr>
          <p:cNvCxnSpPr>
            <a:cxnSpLocks/>
          </p:cNvCxnSpPr>
          <p:nvPr/>
        </p:nvCxnSpPr>
        <p:spPr>
          <a:xfrm>
            <a:off x="1316649" y="2674428"/>
            <a:ext cx="6447588" cy="778476"/>
          </a:xfrm>
          <a:prstGeom prst="line">
            <a:avLst/>
          </a:prstGeom>
          <a:ln w="76200">
            <a:solidFill>
              <a:srgbClr val="196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9">
            <a:extLst>
              <a:ext uri="{FF2B5EF4-FFF2-40B4-BE49-F238E27FC236}">
                <a16:creationId xmlns:a16="http://schemas.microsoft.com/office/drawing/2014/main" id="{7272D909-F4D0-BD88-4AD6-528404E02916}"/>
              </a:ext>
            </a:extLst>
          </p:cNvPr>
          <p:cNvSpPr/>
          <p:nvPr/>
        </p:nvSpPr>
        <p:spPr>
          <a:xfrm>
            <a:off x="4294414" y="3078884"/>
            <a:ext cx="359229" cy="449434"/>
          </a:xfrm>
          <a:prstGeom prst="triangle">
            <a:avLst/>
          </a:prstGeom>
          <a:solidFill>
            <a:srgbClr val="19643F"/>
          </a:solidFill>
          <a:ln>
            <a:solidFill>
              <a:srgbClr val="1964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E0976-237A-19CC-CE52-5C896BDEE454}"/>
              </a:ext>
            </a:extLst>
          </p:cNvPr>
          <p:cNvSpPr txBox="1"/>
          <p:nvPr/>
        </p:nvSpPr>
        <p:spPr>
          <a:xfrm>
            <a:off x="4253592" y="2322584"/>
            <a:ext cx="49196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50">
                <a:solidFill>
                  <a:srgbClr val="A71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50">
              <a:solidFill>
                <a:srgbClr val="A71F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12A4C-46BB-BB6E-A003-66A0C35EAB19}"/>
              </a:ext>
            </a:extLst>
          </p:cNvPr>
          <p:cNvSpPr txBox="1"/>
          <p:nvPr/>
        </p:nvSpPr>
        <p:spPr>
          <a:xfrm>
            <a:off x="1275828" y="3842687"/>
            <a:ext cx="6592345" cy="646331"/>
          </a:xfrm>
          <a:prstGeom prst="rect">
            <a:avLst/>
          </a:prstGeom>
          <a:solidFill>
            <a:srgbClr val="E2EAF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u="sng">
                <a:solidFill>
                  <a:srgbClr val="A71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</a:t>
            </a:r>
            <a:r>
              <a:rPr lang="en-US" sz="1800" b="1">
                <a:solidFill>
                  <a:srgbClr val="A71F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the RCT “efficacy” differ from the real-world “effectiveness” for multiple myeloma therapies?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369A5-5B7F-9925-0FF2-7366F03B9F8C}"/>
              </a:ext>
            </a:extLst>
          </p:cNvPr>
          <p:cNvSpPr/>
          <p:nvPr/>
        </p:nvSpPr>
        <p:spPr>
          <a:xfrm>
            <a:off x="971550" y="1869250"/>
            <a:ext cx="7200900" cy="1769003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CD302-80D0-03CD-64A1-ADBBE24E7205}"/>
              </a:ext>
            </a:extLst>
          </p:cNvPr>
          <p:cNvSpPr txBox="1"/>
          <p:nvPr/>
        </p:nvSpPr>
        <p:spPr>
          <a:xfrm>
            <a:off x="19937" y="4837812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0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6A3-5761-090E-CCB8-E5AFB246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75249"/>
          </a:xfrm>
          <a:solidFill>
            <a:srgbClr val="002060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85"/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20153-45AE-607E-6E23-134B4908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624" y="1323167"/>
            <a:ext cx="6351815" cy="2497166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75"/>
              </a:lnSpc>
              <a:buNone/>
            </a:pPr>
            <a:r>
              <a:rPr lang="en-US" sz="1650">
                <a:latin typeface="Arial" panose="020B0604020202020204" pitchFamily="34" charset="0"/>
                <a:cs typeface="Arial" panose="020B0604020202020204" pitchFamily="34" charset="0"/>
              </a:rPr>
              <a:t>In patients with newly diagnosed MM (NDMM) and relapsed-refractory MM (RRMM) treated with standard-of-care regimens in Ontario, Canada:</a:t>
            </a:r>
          </a:p>
          <a:p>
            <a:pPr marL="342900" indent="-342900">
              <a:lnSpc>
                <a:spcPts val="1875"/>
              </a:lnSpc>
              <a:buFont typeface="+mj-lt"/>
              <a:buAutoNum type="arabicPeriod"/>
            </a:pPr>
            <a:r>
              <a:rPr lang="en-US" sz="1650" b="1" u="sng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aim</a:t>
            </a:r>
            <a:r>
              <a:rPr lang="en-US" sz="165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50">
                <a:latin typeface="Arial" panose="020B0604020202020204" pitchFamily="34" charset="0"/>
                <a:cs typeface="Arial" panose="020B0604020202020204" pitchFamily="34" charset="0"/>
              </a:rPr>
              <a:t>compare the RCT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en-US" sz="165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>
                <a:latin typeface="Arial" panose="020B0604020202020204" pitchFamily="34" charset="0"/>
                <a:cs typeface="Arial" panose="020B0604020202020204" pitchFamily="34" charset="0"/>
              </a:rPr>
              <a:t>versus real-world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en-US" sz="165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>
                <a:latin typeface="Arial" panose="020B0604020202020204" pitchFamily="34" charset="0"/>
                <a:cs typeface="Arial" panose="020B0604020202020204" pitchFamily="34" charset="0"/>
              </a:rPr>
              <a:t>in Ontario, Canada, with respect to progression free survival (</a:t>
            </a:r>
            <a:r>
              <a:rPr lang="en-US" sz="1650" b="1"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  <a:r>
              <a:rPr lang="en-US" sz="1650">
                <a:latin typeface="Arial" panose="020B0604020202020204" pitchFamily="34" charset="0"/>
                <a:cs typeface="Arial" panose="020B0604020202020204" pitchFamily="34" charset="0"/>
              </a:rPr>
              <a:t>) and overall survival (</a:t>
            </a:r>
            <a:r>
              <a:rPr lang="en-US" sz="1650" b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65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marL="342900" indent="-342900">
              <a:lnSpc>
                <a:spcPts val="1875"/>
              </a:lnSpc>
              <a:buFont typeface="+mj-lt"/>
              <a:buAutoNum type="arabicPeriod"/>
            </a:pPr>
            <a:r>
              <a:rPr lang="en-US" sz="1650" b="1" u="sng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aim:</a:t>
            </a:r>
            <a:r>
              <a:rPr lang="en-US" sz="165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>
                <a:latin typeface="Arial" panose="020B0604020202020204" pitchFamily="34" charset="0"/>
                <a:cs typeface="Arial" panose="020B0604020202020204" pitchFamily="34" charset="0"/>
              </a:rPr>
              <a:t>compare the rates of </a:t>
            </a:r>
            <a:r>
              <a:rPr lang="en-US" sz="1650" b="1">
                <a:latin typeface="Arial" panose="020B0604020202020204" pitchFamily="34" charset="0"/>
                <a:cs typeface="Arial" panose="020B0604020202020204" pitchFamily="34" charset="0"/>
              </a:rPr>
              <a:t>serious adverse events</a:t>
            </a:r>
            <a:r>
              <a:rPr lang="en-US" sz="1650">
                <a:latin typeface="Arial" panose="020B0604020202020204" pitchFamily="34" charset="0"/>
                <a:cs typeface="Arial" panose="020B0604020202020204" pitchFamily="34" charset="0"/>
              </a:rPr>
              <a:t> in the RCT versus real-world setting </a:t>
            </a:r>
          </a:p>
          <a:p>
            <a:pPr lvl="1"/>
            <a:endParaRPr lang="en-US" sz="1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480028-48BE-AF18-45E7-6B102FF71124}"/>
              </a:ext>
            </a:extLst>
          </p:cNvPr>
          <p:cNvSpPr txBox="1">
            <a:spLocks/>
          </p:cNvSpPr>
          <p:nvPr/>
        </p:nvSpPr>
        <p:spPr>
          <a:xfrm>
            <a:off x="0" y="4832253"/>
            <a:ext cx="9144000" cy="311248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85" algn="r"/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(Visram </a:t>
            </a:r>
            <a:r>
              <a:rPr lang="en-US" sz="900" i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 2023 Abstract #541)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3F1E0-915D-5C69-BFF7-BEC96F0FCAA9}"/>
              </a:ext>
            </a:extLst>
          </p:cNvPr>
          <p:cNvSpPr txBox="1"/>
          <p:nvPr/>
        </p:nvSpPr>
        <p:spPr>
          <a:xfrm>
            <a:off x="1" y="4831167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4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6A3-5761-090E-CCB8-E5AFB246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6186"/>
          </a:xfrm>
          <a:solidFill>
            <a:srgbClr val="002060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260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Population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212D50-350A-EDFE-D219-FCEBE5C03ACB}"/>
              </a:ext>
            </a:extLst>
          </p:cNvPr>
          <p:cNvGraphicFramePr>
            <a:graphicFrameLocks noGrp="1"/>
          </p:cNvGraphicFramePr>
          <p:nvPr/>
        </p:nvGraphicFramePr>
        <p:xfrm>
          <a:off x="2257426" y="760445"/>
          <a:ext cx="4581572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511">
                  <a:extLst>
                    <a:ext uri="{9D8B030D-6E8A-4147-A177-3AD203B41FA5}">
                      <a16:colId xmlns:a16="http://schemas.microsoft.com/office/drawing/2014/main" val="3021324748"/>
                    </a:ext>
                  </a:extLst>
                </a:gridCol>
                <a:gridCol w="2428061">
                  <a:extLst>
                    <a:ext uri="{9D8B030D-6E8A-4147-A177-3AD203B41FA5}">
                      <a16:colId xmlns:a16="http://schemas.microsoft.com/office/drawing/2014/main" val="346844025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100" u="sng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Reimbursed</a:t>
                      </a: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Standard of Care (SoC) regimens in Ontario, Canada as of Dec. 31, 2020</a:t>
                      </a:r>
                    </a:p>
                  </a:txBody>
                  <a:tcPr marL="68580" marR="68580" marT="34290" marB="3429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3 RCT</a:t>
                      </a:r>
                    </a:p>
                  </a:txBody>
                  <a:tcPr marL="68580" marR="68580" marT="34290" marB="3429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38355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Transplant eligible NDMM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65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96838" indent="0">
                        <a:tabLst/>
                      </a:pPr>
                      <a:r>
                        <a:rPr lang="en-US" sz="1000" strike="noStrike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CyBorD</a:t>
                      </a:r>
                      <a:r>
                        <a:rPr lang="en-US" sz="1000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-ASCT-R maintenance</a:t>
                      </a:r>
                      <a:br>
                        <a:rPr lang="en-US" sz="1000" strike="sng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(cyclophosphamide &amp; bortezomib &amp; </a:t>
                      </a:r>
                      <a:r>
                        <a:rPr lang="en-US" sz="70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</a:t>
                      </a:r>
                      <a:r>
                        <a:rPr lang="en-US" sz="7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autologous transplant - lenalidomide)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5260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Transplant </a:t>
                      </a:r>
                      <a:r>
                        <a:rPr lang="en-US" sz="1100" b="1" u="sng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eligible NDMM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96568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pPr marL="96838" indent="0">
                        <a:tabLst/>
                      </a:pPr>
                      <a:r>
                        <a:rPr lang="en-US" sz="11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US" sz="800" kern="1200">
                          <a:solidFill>
                            <a:srgbClr val="A71F3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(n=824)</a:t>
                      </a:r>
                      <a:endParaRPr lang="en-US" sz="700" kern="1200">
                        <a:solidFill>
                          <a:srgbClr val="A71F3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</a:t>
                      </a:r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1964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(Rd continuous; n=535)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39530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pPr marL="968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VRD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71F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(n=282)</a:t>
                      </a:r>
                      <a:endParaRPr kumimoji="0" lang="en-US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SWOG0777</a:t>
                      </a:r>
                      <a:r>
                        <a:rPr lang="en-US" sz="11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1964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(VRD; n=242)</a:t>
                      </a:r>
                      <a:endParaRPr lang="en-US" sz="110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056091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RRMM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57746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pPr marL="968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71F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(n=498)</a:t>
                      </a:r>
                      <a:endParaRPr kumimoji="0" lang="en-US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ENDEAVOR </a:t>
                      </a:r>
                      <a:r>
                        <a:rPr lang="en-US" sz="800">
                          <a:solidFill>
                            <a:srgbClr val="1964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(KD; n=464)</a:t>
                      </a:r>
                      <a:endParaRPr lang="en-US" sz="110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2700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4678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pPr marL="968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KRD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71F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(n=287)</a:t>
                      </a:r>
                      <a:endParaRPr lang="en-US" sz="110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ASPIRE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643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(KRD; n=396)</a:t>
                      </a:r>
                      <a:endParaRPr lang="en-US" sz="90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2700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134211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pPr marL="968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DVD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71F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(n=627)</a:t>
                      </a:r>
                      <a:endParaRPr lang="en-US" sz="110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CASTOR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643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(DVD; n=251)</a:t>
                      </a:r>
                      <a:endParaRPr lang="en-US" sz="90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2700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96137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pPr marL="968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DRD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71F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(n=785)</a:t>
                      </a:r>
                      <a:endParaRPr lang="en-US" sz="110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POLLUX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643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(DPD; n=286)</a:t>
                      </a:r>
                      <a:endParaRPr lang="en-US" sz="110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2700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64229"/>
                  </a:ext>
                </a:extLst>
              </a:tr>
              <a:tr h="229500">
                <a:tc>
                  <a:txBody>
                    <a:bodyPr/>
                    <a:lstStyle/>
                    <a:p>
                      <a:pPr marL="968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71F3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(n=648)</a:t>
                      </a:r>
                      <a:endParaRPr lang="en-US" sz="110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MM-003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643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(PD; n=302)</a:t>
                      </a:r>
                      <a:endParaRPr lang="en-US" sz="110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27000"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5099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6F30E85-F517-7CCB-A07D-C45C395A3360}"/>
              </a:ext>
            </a:extLst>
          </p:cNvPr>
          <p:cNvSpPr txBox="1"/>
          <p:nvPr/>
        </p:nvSpPr>
        <p:spPr>
          <a:xfrm>
            <a:off x="96563" y="1957354"/>
            <a:ext cx="1993494" cy="276999"/>
          </a:xfrm>
          <a:prstGeom prst="rect">
            <a:avLst/>
          </a:prstGeom>
          <a:solidFill>
            <a:srgbClr val="A71F3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cohort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D0015D-7C58-E1DD-7C29-EAEC81FE7557}"/>
              </a:ext>
            </a:extLst>
          </p:cNvPr>
          <p:cNvSpPr txBox="1"/>
          <p:nvPr/>
        </p:nvSpPr>
        <p:spPr>
          <a:xfrm>
            <a:off x="108811" y="2211269"/>
            <a:ext cx="1981247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IC/ES database</a:t>
            </a:r>
          </a:p>
          <a:p>
            <a:pPr marL="134541" indent="-127397">
              <a:buFont typeface="Arial" panose="020B0604020202020204" pitchFamily="34" charset="0"/>
              <a:buChar char="•"/>
            </a:pPr>
            <a:r>
              <a:rPr lang="en-US" sz="1125">
                <a:latin typeface="Arial" panose="020B0604020202020204" pitchFamily="34" charset="0"/>
                <a:cs typeface="Arial" panose="020B0604020202020204" pitchFamily="34" charset="0"/>
              </a:rPr>
              <a:t>Administrative healthcare claims for all Ontario residents (13 million) </a:t>
            </a:r>
          </a:p>
          <a:p>
            <a:pPr marL="134541" indent="-127397">
              <a:buFont typeface="Arial" panose="020B0604020202020204" pitchFamily="34" charset="0"/>
              <a:buChar char="•"/>
            </a:pPr>
            <a:r>
              <a:rPr lang="en-US" sz="1125">
                <a:latin typeface="Arial" panose="020B0604020202020204" pitchFamily="34" charset="0"/>
                <a:cs typeface="Arial" panose="020B0604020202020204" pitchFamily="34" charset="0"/>
              </a:rPr>
              <a:t>Loss to follow-up rate 0.25%</a:t>
            </a:r>
            <a:r>
              <a:rPr lang="en-US" sz="1125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34541" indent="-127397">
              <a:buFont typeface="Arial" panose="020B0604020202020204" pitchFamily="34" charset="0"/>
              <a:buChar char="•"/>
            </a:pPr>
            <a:r>
              <a:rPr lang="en-US" sz="1125">
                <a:latin typeface="Arial" panose="020B0604020202020204" pitchFamily="34" charset="0"/>
                <a:cs typeface="Arial" panose="020B0604020202020204" pitchFamily="34" charset="0"/>
              </a:rPr>
              <a:t>Retrospectively included patients diagnosed with multiple myeloma between Jan 2007- Dec 2020</a:t>
            </a:r>
            <a:r>
              <a:rPr lang="en-US" sz="1125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F9043-8A41-AF68-12EA-6F8148FD460A}"/>
              </a:ext>
            </a:extLst>
          </p:cNvPr>
          <p:cNvSpPr/>
          <p:nvPr/>
        </p:nvSpPr>
        <p:spPr>
          <a:xfrm>
            <a:off x="2257425" y="1957354"/>
            <a:ext cx="2167618" cy="2069642"/>
          </a:xfrm>
          <a:prstGeom prst="rect">
            <a:avLst/>
          </a:prstGeom>
          <a:noFill/>
          <a:ln w="38100">
            <a:solidFill>
              <a:srgbClr val="A71F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EE4FA9-5BBF-1210-C5AA-6DB86B2D4BA1}"/>
              </a:ext>
            </a:extLst>
          </p:cNvPr>
          <p:cNvCxnSpPr/>
          <p:nvPr/>
        </p:nvCxnSpPr>
        <p:spPr>
          <a:xfrm>
            <a:off x="2314575" y="1657352"/>
            <a:ext cx="1857375" cy="0"/>
          </a:xfrm>
          <a:prstGeom prst="line">
            <a:avLst/>
          </a:prstGeom>
          <a:ln w="28575">
            <a:solidFill>
              <a:srgbClr val="A71F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6C54759-ED1E-9A95-B27A-EB90E302358C}"/>
              </a:ext>
            </a:extLst>
          </p:cNvPr>
          <p:cNvSpPr/>
          <p:nvPr/>
        </p:nvSpPr>
        <p:spPr>
          <a:xfrm>
            <a:off x="96563" y="1957354"/>
            <a:ext cx="1993494" cy="2069642"/>
          </a:xfrm>
          <a:prstGeom prst="rect">
            <a:avLst/>
          </a:prstGeom>
          <a:noFill/>
          <a:ln w="28575">
            <a:solidFill>
              <a:srgbClr val="A71F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0A18A7-5208-12D2-FC5B-E0E0F1101FEA}"/>
              </a:ext>
            </a:extLst>
          </p:cNvPr>
          <p:cNvCxnSpPr>
            <a:cxnSpLocks/>
          </p:cNvCxnSpPr>
          <p:nvPr/>
        </p:nvCxnSpPr>
        <p:spPr>
          <a:xfrm flipH="1">
            <a:off x="2090058" y="2130878"/>
            <a:ext cx="167368" cy="0"/>
          </a:xfrm>
          <a:prstGeom prst="straightConnector1">
            <a:avLst/>
          </a:prstGeom>
          <a:ln w="38100">
            <a:solidFill>
              <a:srgbClr val="A71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DDB056-CF30-D4DE-A029-F902C72B5FF0}"/>
              </a:ext>
            </a:extLst>
          </p:cNvPr>
          <p:cNvSpPr txBox="1"/>
          <p:nvPr/>
        </p:nvSpPr>
        <p:spPr>
          <a:xfrm>
            <a:off x="6990945" y="1957353"/>
            <a:ext cx="1993494" cy="276999"/>
          </a:xfrm>
          <a:prstGeom prst="rect">
            <a:avLst/>
          </a:prstGeom>
          <a:solidFill>
            <a:srgbClr val="19643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Clinical-trial cohort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77014-5B72-F9BC-87D2-7B1C10375A9C}"/>
              </a:ext>
            </a:extLst>
          </p:cNvPr>
          <p:cNvSpPr txBox="1"/>
          <p:nvPr/>
        </p:nvSpPr>
        <p:spPr>
          <a:xfrm>
            <a:off x="7003192" y="2211269"/>
            <a:ext cx="198124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541" indent="-113110">
              <a:buFont typeface="Arial" panose="020B0604020202020204" pitchFamily="34" charset="0"/>
              <a:buChar char="•"/>
            </a:pP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Published Kaplan-Meier curves for SoC regimens were digitized to provide individual patient-level PFS and OS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36E682-4208-B99A-53A7-BA267BC980F8}"/>
              </a:ext>
            </a:extLst>
          </p:cNvPr>
          <p:cNvSpPr/>
          <p:nvPr/>
        </p:nvSpPr>
        <p:spPr>
          <a:xfrm>
            <a:off x="4446791" y="1957354"/>
            <a:ext cx="2392207" cy="2069642"/>
          </a:xfrm>
          <a:prstGeom prst="rect">
            <a:avLst/>
          </a:prstGeom>
          <a:noFill/>
          <a:ln w="38100">
            <a:solidFill>
              <a:srgbClr val="1964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19F1E-5A6E-0A53-A95A-AA32CFF5EFD7}"/>
              </a:ext>
            </a:extLst>
          </p:cNvPr>
          <p:cNvSpPr/>
          <p:nvPr/>
        </p:nvSpPr>
        <p:spPr>
          <a:xfrm>
            <a:off x="6990945" y="1957354"/>
            <a:ext cx="1993494" cy="1169815"/>
          </a:xfrm>
          <a:prstGeom prst="rect">
            <a:avLst/>
          </a:prstGeom>
          <a:noFill/>
          <a:ln w="28575">
            <a:solidFill>
              <a:srgbClr val="1964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A85059-091D-8CB1-56F6-1C62FC58F35D}"/>
              </a:ext>
            </a:extLst>
          </p:cNvPr>
          <p:cNvCxnSpPr/>
          <p:nvPr/>
        </p:nvCxnSpPr>
        <p:spPr>
          <a:xfrm flipH="1">
            <a:off x="6824616" y="2130878"/>
            <a:ext cx="167368" cy="0"/>
          </a:xfrm>
          <a:prstGeom prst="straightConnector1">
            <a:avLst/>
          </a:prstGeom>
          <a:ln w="38100">
            <a:solidFill>
              <a:srgbClr val="19643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C6130C58-D177-9DC9-1722-898A2327193C}"/>
              </a:ext>
            </a:extLst>
          </p:cNvPr>
          <p:cNvSpPr txBox="1">
            <a:spLocks/>
          </p:cNvSpPr>
          <p:nvPr/>
        </p:nvSpPr>
        <p:spPr>
          <a:xfrm>
            <a:off x="0" y="4832253"/>
            <a:ext cx="9144000" cy="311248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85" algn="r"/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(Visram </a:t>
            </a:r>
            <a:r>
              <a:rPr lang="en-US" sz="900" i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 2023 Abstract #541)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8EA121-87DB-26D5-6AE1-BB9FEEA6DA89}"/>
              </a:ext>
            </a:extLst>
          </p:cNvPr>
          <p:cNvSpPr txBox="1"/>
          <p:nvPr/>
        </p:nvSpPr>
        <p:spPr>
          <a:xfrm>
            <a:off x="168895" y="4125443"/>
            <a:ext cx="1957508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25" baseline="30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82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 </a:t>
            </a:r>
            <a:r>
              <a:rPr lang="en-US" sz="825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82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 2018</a:t>
            </a:r>
            <a:endParaRPr lang="en-US" sz="825" baseline="30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25" baseline="30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2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 </a:t>
            </a:r>
            <a:r>
              <a:rPr lang="en-US" sz="825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82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JCO Clin. Informatics 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59065-19E4-8038-0C9E-DE22E34DD734}"/>
              </a:ext>
            </a:extLst>
          </p:cNvPr>
          <p:cNvSpPr txBox="1"/>
          <p:nvPr/>
        </p:nvSpPr>
        <p:spPr>
          <a:xfrm>
            <a:off x="1" y="4837812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3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6059-EB32-45AA-8959-7B1D75FE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A9B70-4685-455F-825C-F423F1DB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5955"/>
            <a:ext cx="8229600" cy="3710927"/>
          </a:xfrm>
        </p:spPr>
        <p:txBody>
          <a:bodyPr/>
          <a:lstStyle/>
          <a:p>
            <a:pPr marL="0" indent="0">
              <a:buNone/>
            </a:pPr>
            <a:r>
              <a:rPr lang="en-US" sz="1600" b="1"/>
              <a:t>Jatinder Lamba, PhD, University of Florida</a:t>
            </a:r>
          </a:p>
          <a:p>
            <a:pPr marL="0" indent="0">
              <a:buNone/>
            </a:pPr>
            <a:r>
              <a:rPr lang="en-US" sz="1600" b="1"/>
              <a:t>	</a:t>
            </a:r>
            <a:r>
              <a:rPr lang="en-US" sz="1400"/>
              <a:t>386: </a:t>
            </a:r>
            <a:r>
              <a:rPr lang="en-US" sz="1400">
                <a:effectLst/>
              </a:rPr>
              <a:t>Intensification of Therapy and Pharmacogenetic Personalization Mitigate Racial Disparities in 	Pediatric Acute Myeloid Leukemia Outcomes</a:t>
            </a:r>
          </a:p>
          <a:p>
            <a:pPr marL="0" indent="0">
              <a:buNone/>
            </a:pPr>
            <a:r>
              <a:rPr lang="en-US" sz="1600" b="1"/>
              <a:t>Sara Khan, DO, HCA Florida Bayonet Point</a:t>
            </a:r>
          </a:p>
          <a:p>
            <a:pPr marL="0" indent="0">
              <a:buNone/>
            </a:pPr>
            <a:r>
              <a:rPr lang="en-US" sz="1600" b="1"/>
              <a:t>	</a:t>
            </a:r>
            <a:r>
              <a:rPr lang="en-US" sz="1400"/>
              <a:t>5113: </a:t>
            </a:r>
            <a:r>
              <a:rPr lang="en-US" sz="1400">
                <a:effectLst/>
              </a:rPr>
              <a:t>A 10 Year Analysis of Gender Distribution in National Institutes of Health Funding for Non-	Malignant Hematology</a:t>
            </a:r>
          </a:p>
          <a:p>
            <a:pPr marL="0" indent="0">
              <a:buNone/>
            </a:pPr>
            <a:r>
              <a:rPr lang="en-US" sz="1600" b="1"/>
              <a:t>Alissa Visram, MD, MPH, Ottawa Hospital Research Institute</a:t>
            </a:r>
          </a:p>
          <a:p>
            <a:pPr marL="0" indent="0">
              <a:buNone/>
            </a:pPr>
            <a:r>
              <a:rPr lang="en-US" sz="1400" b="1"/>
              <a:t>	</a:t>
            </a:r>
            <a:r>
              <a:rPr lang="en-US" sz="1400"/>
              <a:t>541: Comparison of the Efficacy in Clinical Trials Versus Effectiveness in the Real-World of Treatments for 	Multiple Myeloma: A Population-Based Cohort Study</a:t>
            </a:r>
          </a:p>
          <a:p>
            <a:pPr marL="0" indent="0">
              <a:buNone/>
            </a:pPr>
            <a:r>
              <a:rPr lang="en-US" sz="1600" b="1"/>
              <a:t>Michelle Lee, MD, Massachusetts General Hospital</a:t>
            </a:r>
          </a:p>
          <a:p>
            <a:pPr marL="0" indent="0">
              <a:buNone/>
            </a:pPr>
            <a:r>
              <a:rPr lang="en-US" sz="1400"/>
              <a:t>	388: </a:t>
            </a:r>
            <a:r>
              <a:rPr lang="en-US" sz="1400" b="0">
                <a:effectLst/>
              </a:rPr>
              <a:t>Psychiatric and Substance Use Disorders Are Independent Predictors of Treatment Response and 	Outcomes in United States Veterans with Newly Diagnosed Acute Myeloid Leukemia Treated with 	</a:t>
            </a:r>
            <a:r>
              <a:rPr lang="en-US" sz="1400" b="0" err="1">
                <a:effectLst/>
              </a:rPr>
              <a:t>Venetoclax</a:t>
            </a:r>
            <a:r>
              <a:rPr lang="en-US" sz="1400" b="0">
                <a:effectLst/>
              </a:rPr>
              <a:t> Combinations</a:t>
            </a:r>
            <a:endParaRPr lang="en-US" sz="14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6442B-509F-4C5D-A08B-F145A0B18A1D}"/>
              </a:ext>
            </a:extLst>
          </p:cNvPr>
          <p:cNvSpPr txBox="1"/>
          <p:nvPr/>
        </p:nvSpPr>
        <p:spPr>
          <a:xfrm>
            <a:off x="6276595" y="54398"/>
            <a:ext cx="4572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latin typeface="Arial"/>
                <a:ea typeface="Geneva"/>
              </a:rPr>
              <a:t>Contact ASH press staff at</a:t>
            </a:r>
          </a:p>
          <a:p>
            <a:r>
              <a:rPr lang="en-US" sz="1200" b="1" err="1">
                <a:latin typeface="Arial"/>
                <a:ea typeface="Geneva"/>
                <a:hlinkClick r:id="rId2"/>
              </a:rPr>
              <a:t>ashmedia@fleishman</a:t>
            </a:r>
            <a:r>
              <a:rPr lang="en-US" sz="1200" b="1">
                <a:latin typeface="Arial"/>
                <a:ea typeface="Geneva"/>
                <a:hlinkClick r:id="rId2"/>
              </a:rPr>
              <a:t>.com</a:t>
            </a:r>
            <a:r>
              <a:rPr lang="en-US" sz="1200" b="1">
                <a:latin typeface="Arial"/>
                <a:ea typeface="Geneva"/>
              </a:rPr>
              <a:t> </a:t>
            </a:r>
            <a:endParaRPr lang="en-US" sz="1200">
              <a:latin typeface="Arial"/>
              <a:ea typeface="Genev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28833-C262-9001-939E-A48B4A611864}"/>
              </a:ext>
            </a:extLst>
          </p:cNvPr>
          <p:cNvSpPr txBox="1"/>
          <p:nvPr/>
        </p:nvSpPr>
        <p:spPr>
          <a:xfrm>
            <a:off x="3801140" y="4837812"/>
            <a:ext cx="53428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59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6A3-5761-090E-CCB8-E5AFB246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6896"/>
          </a:xfrm>
          <a:solidFill>
            <a:srgbClr val="002060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260"/>
            <a:r>
              <a:rPr lang="en-US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</a:t>
            </a:r>
            <a:r>
              <a:rPr lang="en-US" sz="15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Crude comparison of RCT and RW outcomes</a:t>
            </a:r>
            <a:endParaRPr lang="en-US" sz="21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47B663-037F-087F-48C3-CC3FF13D5690}"/>
              </a:ext>
            </a:extLst>
          </p:cNvPr>
          <p:cNvSpPr txBox="1">
            <a:spLocks/>
          </p:cNvSpPr>
          <p:nvPr/>
        </p:nvSpPr>
        <p:spPr>
          <a:xfrm>
            <a:off x="0" y="4832253"/>
            <a:ext cx="9144000" cy="311248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85" algn="r"/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(Visram </a:t>
            </a:r>
            <a:r>
              <a:rPr lang="en-US" sz="900" i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 2023 Abstract #541)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CBDABD-DAB4-80EB-2E30-88BE4E14BCF7}"/>
              </a:ext>
            </a:extLst>
          </p:cNvPr>
          <p:cNvGraphicFramePr>
            <a:graphicFrameLocks/>
          </p:cNvGraphicFramePr>
          <p:nvPr/>
        </p:nvGraphicFramePr>
        <p:xfrm>
          <a:off x="3640621" y="885172"/>
          <a:ext cx="5110163" cy="288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4C7767-949C-5B20-D329-EE0A7EA0FCC5}"/>
              </a:ext>
            </a:extLst>
          </p:cNvPr>
          <p:cNvSpPr txBox="1"/>
          <p:nvPr/>
        </p:nvSpPr>
        <p:spPr>
          <a:xfrm>
            <a:off x="489295" y="639582"/>
            <a:ext cx="3071813" cy="2482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PFS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D9B07B-59AC-47E1-E003-9057C1A72FDF}"/>
              </a:ext>
            </a:extLst>
          </p:cNvPr>
          <p:cNvCxnSpPr>
            <a:cxnSpLocks/>
          </p:cNvCxnSpPr>
          <p:nvPr/>
        </p:nvCxnSpPr>
        <p:spPr>
          <a:xfrm>
            <a:off x="4250221" y="3656546"/>
            <a:ext cx="4307371" cy="1132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lg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167793-8A2C-29AD-EF0B-C3E605BD007D}"/>
              </a:ext>
            </a:extLst>
          </p:cNvPr>
          <p:cNvSpPr txBox="1"/>
          <p:nvPr/>
        </p:nvSpPr>
        <p:spPr>
          <a:xfrm>
            <a:off x="4207714" y="3667871"/>
            <a:ext cx="14597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benefit in </a:t>
            </a:r>
            <a:r>
              <a:rPr lang="en-US" sz="1050" b="1" i="1" u="sng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RCT</a:t>
            </a:r>
            <a:r>
              <a:rPr lang="en-US" sz="105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50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(months)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4C380-C38A-7565-B580-4D380CFBFF2C}"/>
              </a:ext>
            </a:extLst>
          </p:cNvPr>
          <p:cNvSpPr txBox="1"/>
          <p:nvPr/>
        </p:nvSpPr>
        <p:spPr>
          <a:xfrm>
            <a:off x="3752150" y="639582"/>
            <a:ext cx="4894893" cy="2482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B083AB-AF7F-1CFE-7349-5233F6C6F2C0}"/>
              </a:ext>
            </a:extLst>
          </p:cNvPr>
          <p:cNvSpPr txBox="1"/>
          <p:nvPr/>
        </p:nvSpPr>
        <p:spPr>
          <a:xfrm>
            <a:off x="636106" y="4188966"/>
            <a:ext cx="8010938" cy="461665"/>
          </a:xfrm>
          <a:prstGeom prst="rect">
            <a:avLst/>
          </a:prstGeom>
          <a:solidFill>
            <a:srgbClr val="E2EAF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exception of the pom-</a:t>
            </a:r>
            <a:r>
              <a:rPr lang="en-US" sz="12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regimen, the absolute </a:t>
            </a:r>
          </a:p>
          <a:p>
            <a:pPr algn="ctr"/>
            <a:r>
              <a:rPr lang="en-US" sz="12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mPFS</a:t>
            </a:r>
            <a:r>
              <a:rPr lang="en-US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3-18.3 months and </a:t>
            </a:r>
            <a:r>
              <a:rPr lang="en-US" sz="12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&gt;19 months longer in RCT compared to real world patients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44DC44-4CDA-7247-8602-E7B2AF346BB7}"/>
              </a:ext>
            </a:extLst>
          </p:cNvPr>
          <p:cNvGrpSpPr/>
          <p:nvPr/>
        </p:nvGrpSpPr>
        <p:grpSpPr>
          <a:xfrm>
            <a:off x="493371" y="888347"/>
            <a:ext cx="3138487" cy="3193368"/>
            <a:chOff x="584675" y="1184463"/>
            <a:chExt cx="4184649" cy="4257824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87384C0E-D63B-77E0-544E-9FDAD16E5BC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84675" y="1184463"/>
            <a:ext cx="4184649" cy="384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548CF3C-EE81-6CA7-6EEC-EA74B88AA2B4}"/>
                </a:ext>
              </a:extLst>
            </p:cNvPr>
            <p:cNvCxnSpPr>
              <a:cxnSpLocks/>
            </p:cNvCxnSpPr>
            <p:nvPr/>
          </p:nvCxnSpPr>
          <p:spPr>
            <a:xfrm>
              <a:off x="2002679" y="4934168"/>
              <a:ext cx="2302611" cy="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9B7C67-4E89-6B98-155B-C2E2F5607908}"/>
                </a:ext>
              </a:extLst>
            </p:cNvPr>
            <p:cNvSpPr txBox="1"/>
            <p:nvPr/>
          </p:nvSpPr>
          <p:spPr>
            <a:xfrm>
              <a:off x="1882863" y="4919067"/>
              <a:ext cx="1946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Added benefit in </a:t>
              </a:r>
              <a:r>
                <a:rPr lang="en-US" sz="1050" b="1" i="1" u="sng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RCT</a:t>
              </a:r>
              <a:r>
                <a:rPr lang="en-US" sz="105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05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 (months)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EA96A9-3A9D-4648-EF36-B7C6371660F4}"/>
                </a:ext>
              </a:extLst>
            </p:cNvPr>
            <p:cNvSpPr/>
            <p:nvPr/>
          </p:nvSpPr>
          <p:spPr>
            <a:xfrm>
              <a:off x="687656" y="1865376"/>
              <a:ext cx="217600" cy="3456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F38846E-F984-044A-4A94-48B038CAEF49}"/>
              </a:ext>
            </a:extLst>
          </p:cNvPr>
          <p:cNvSpPr txBox="1"/>
          <p:nvPr/>
        </p:nvSpPr>
        <p:spPr>
          <a:xfrm>
            <a:off x="1" y="4837812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5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6A3-5761-090E-CCB8-E5AFB246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6896"/>
          </a:xfrm>
          <a:solidFill>
            <a:srgbClr val="002060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260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</a:t>
            </a:r>
            <a:r>
              <a:rPr lang="en-US" sz="1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plot (</a:t>
            </a:r>
            <a:r>
              <a:rPr lang="en-US" sz="2100" b="1" i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survival</a:t>
            </a:r>
            <a:r>
              <a:rPr lang="en-US" sz="1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6F4B09-8482-EAEB-DA14-ECCA7C1726B1}"/>
              </a:ext>
            </a:extLst>
          </p:cNvPr>
          <p:cNvGrpSpPr/>
          <p:nvPr/>
        </p:nvGrpSpPr>
        <p:grpSpPr>
          <a:xfrm>
            <a:off x="1065067" y="527678"/>
            <a:ext cx="5970651" cy="4307288"/>
            <a:chOff x="2209800" y="675861"/>
            <a:chExt cx="7960868" cy="574305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12E167-D157-29C7-DC39-83977AF2F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3521" b="1"/>
            <a:stretch/>
          </p:blipFill>
          <p:spPr>
            <a:xfrm>
              <a:off x="2209800" y="4040923"/>
              <a:ext cx="7772400" cy="139694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DB3F827-931B-DA49-817B-9E276AB45E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269"/>
            <a:stretch/>
          </p:blipFill>
          <p:spPr>
            <a:xfrm>
              <a:off x="6396760" y="675861"/>
              <a:ext cx="3773908" cy="57430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7284BF6-8A50-4616-B3EE-B767792AB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8628" b="19856"/>
            <a:stretch/>
          </p:blipFill>
          <p:spPr>
            <a:xfrm>
              <a:off x="2209800" y="675861"/>
              <a:ext cx="4879688" cy="460272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7A203D-F567-D599-BD94-E0C1C2DB8D7F}"/>
                </a:ext>
              </a:extLst>
            </p:cNvPr>
            <p:cNvSpPr/>
            <p:nvPr/>
          </p:nvSpPr>
          <p:spPr>
            <a:xfrm>
              <a:off x="2334490" y="1689981"/>
              <a:ext cx="7377546" cy="249655"/>
            </a:xfrm>
            <a:prstGeom prst="rect">
              <a:avLst/>
            </a:prstGeom>
            <a:noFill/>
            <a:ln w="25400">
              <a:solidFill>
                <a:srgbClr val="A71F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84F4AA-58D5-1D56-E711-A3EFE68EAC63}"/>
                </a:ext>
              </a:extLst>
            </p:cNvPr>
            <p:cNvSpPr/>
            <p:nvPr/>
          </p:nvSpPr>
          <p:spPr>
            <a:xfrm>
              <a:off x="2334490" y="3778529"/>
              <a:ext cx="7377546" cy="249655"/>
            </a:xfrm>
            <a:prstGeom prst="rect">
              <a:avLst/>
            </a:prstGeom>
            <a:noFill/>
            <a:ln w="25400">
              <a:solidFill>
                <a:srgbClr val="A71F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2B14F4-E067-4CC1-FAE9-696AC9DAEE27}"/>
                </a:ext>
              </a:extLst>
            </p:cNvPr>
            <p:cNvSpPr/>
            <p:nvPr/>
          </p:nvSpPr>
          <p:spPr>
            <a:xfrm>
              <a:off x="2348340" y="4498974"/>
              <a:ext cx="7377546" cy="249655"/>
            </a:xfrm>
            <a:prstGeom prst="rect">
              <a:avLst/>
            </a:prstGeom>
            <a:noFill/>
            <a:ln w="25400">
              <a:solidFill>
                <a:srgbClr val="A71F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64A0451-E1BF-6C65-D538-690B054C2F9F}"/>
              </a:ext>
            </a:extLst>
          </p:cNvPr>
          <p:cNvSpPr txBox="1"/>
          <p:nvPr/>
        </p:nvSpPr>
        <p:spPr>
          <a:xfrm>
            <a:off x="6874761" y="2032085"/>
            <a:ext cx="2059642" cy="871713"/>
          </a:xfrm>
          <a:prstGeom prst="rect">
            <a:avLst/>
          </a:prstGeom>
          <a:solidFill>
            <a:srgbClr val="E2EAF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1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the risk of death was </a:t>
            </a:r>
            <a:r>
              <a:rPr lang="en-US" sz="101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en-US" sz="101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higher in real-world compared to RCT patients treated with the same SoC regimens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47B663-037F-087F-48C3-CC3FF13D5690}"/>
              </a:ext>
            </a:extLst>
          </p:cNvPr>
          <p:cNvSpPr txBox="1">
            <a:spLocks/>
          </p:cNvSpPr>
          <p:nvPr/>
        </p:nvSpPr>
        <p:spPr>
          <a:xfrm>
            <a:off x="0" y="4832253"/>
            <a:ext cx="9144000" cy="311248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85" algn="r"/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(Visram </a:t>
            </a:r>
            <a:r>
              <a:rPr lang="en-US" sz="900" i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 2023 Abstract #541)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1B99B-FB14-966E-AB4D-AEB514090331}"/>
              </a:ext>
            </a:extLst>
          </p:cNvPr>
          <p:cNvSpPr txBox="1"/>
          <p:nvPr/>
        </p:nvSpPr>
        <p:spPr>
          <a:xfrm>
            <a:off x="-26581" y="4831167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9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6A3-5761-090E-CCB8-E5AFB246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6896"/>
          </a:xfrm>
          <a:solidFill>
            <a:srgbClr val="002060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260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</a:t>
            </a:r>
            <a:r>
              <a:rPr lang="en-US" sz="1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plot (</a:t>
            </a:r>
            <a:r>
              <a:rPr lang="en-US" sz="2100" b="1" i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 free survival</a:t>
            </a:r>
            <a:r>
              <a:rPr lang="en-US" sz="1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69B231-A718-5467-0966-F0376F720F80}"/>
              </a:ext>
            </a:extLst>
          </p:cNvPr>
          <p:cNvSpPr txBox="1"/>
          <p:nvPr/>
        </p:nvSpPr>
        <p:spPr>
          <a:xfrm>
            <a:off x="6905363" y="1691451"/>
            <a:ext cx="1947560" cy="871713"/>
          </a:xfrm>
          <a:prstGeom prst="rect">
            <a:avLst/>
          </a:prstGeom>
          <a:solidFill>
            <a:srgbClr val="E2EAF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1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the risk of progression or death was </a:t>
            </a:r>
            <a:r>
              <a:rPr lang="en-US" sz="101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  <a:r>
              <a:rPr lang="en-US" sz="101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higher in real-world compared to RCT patients treated with the same regimen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E23B350-A8B1-41B7-EF32-1A667A306950}"/>
              </a:ext>
            </a:extLst>
          </p:cNvPr>
          <p:cNvGrpSpPr/>
          <p:nvPr/>
        </p:nvGrpSpPr>
        <p:grpSpPr>
          <a:xfrm>
            <a:off x="415637" y="506896"/>
            <a:ext cx="6763153" cy="4369097"/>
            <a:chOff x="554182" y="675862"/>
            <a:chExt cx="9017537" cy="58254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CA525E-49CA-D9CA-48CE-501E2774CBD6}"/>
                </a:ext>
              </a:extLst>
            </p:cNvPr>
            <p:cNvSpPr/>
            <p:nvPr/>
          </p:nvSpPr>
          <p:spPr>
            <a:xfrm>
              <a:off x="670913" y="3913083"/>
              <a:ext cx="5103429" cy="599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834DA9-DE20-D214-914F-B75A8747629B}"/>
                </a:ext>
              </a:extLst>
            </p:cNvPr>
            <p:cNvSpPr/>
            <p:nvPr/>
          </p:nvSpPr>
          <p:spPr>
            <a:xfrm>
              <a:off x="554182" y="4822310"/>
              <a:ext cx="5103429" cy="426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4369C1-F00A-4E9C-FCE9-26FBB138E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2036" y="675862"/>
              <a:ext cx="8279683" cy="582546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5406E4-568F-799A-D124-52761C92BB98}"/>
                </a:ext>
              </a:extLst>
            </p:cNvPr>
            <p:cNvSpPr/>
            <p:nvPr/>
          </p:nvSpPr>
          <p:spPr>
            <a:xfrm>
              <a:off x="1354385" y="3546442"/>
              <a:ext cx="7649160" cy="250945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8A94A6-9461-ECB2-E25D-33AEB6697E47}"/>
                </a:ext>
              </a:extLst>
            </p:cNvPr>
            <p:cNvSpPr/>
            <p:nvPr/>
          </p:nvSpPr>
          <p:spPr>
            <a:xfrm>
              <a:off x="1354385" y="4435040"/>
              <a:ext cx="7649160" cy="250945"/>
            </a:xfrm>
            <a:prstGeom prst="rect">
              <a:avLst/>
            </a:prstGeom>
            <a:noFill/>
            <a:ln w="25400">
              <a:solidFill>
                <a:srgbClr val="A71F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93396D-45EA-712B-D0EB-2370922BBB8E}"/>
                </a:ext>
              </a:extLst>
            </p:cNvPr>
            <p:cNvSpPr/>
            <p:nvPr/>
          </p:nvSpPr>
          <p:spPr>
            <a:xfrm>
              <a:off x="1354385" y="3807657"/>
              <a:ext cx="7649160" cy="250945"/>
            </a:xfrm>
            <a:prstGeom prst="rect">
              <a:avLst/>
            </a:prstGeom>
            <a:noFill/>
            <a:ln w="25400">
              <a:solidFill>
                <a:srgbClr val="A71F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6E0B29E-0EC9-F638-8EA8-D76CC7906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7016" y="1952156"/>
              <a:ext cx="4048886" cy="38577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2A6A8E-DFC8-484C-8621-E7EC1A97AD70}"/>
                </a:ext>
              </a:extLst>
            </p:cNvPr>
            <p:cNvSpPr/>
            <p:nvPr/>
          </p:nvSpPr>
          <p:spPr>
            <a:xfrm>
              <a:off x="1354385" y="1723658"/>
              <a:ext cx="7649160" cy="243046"/>
            </a:xfrm>
            <a:prstGeom prst="rect">
              <a:avLst/>
            </a:prstGeom>
            <a:noFill/>
            <a:ln w="25400">
              <a:solidFill>
                <a:srgbClr val="A71F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447B663-037F-087F-48C3-CC3FF13D5690}"/>
              </a:ext>
            </a:extLst>
          </p:cNvPr>
          <p:cNvSpPr txBox="1">
            <a:spLocks/>
          </p:cNvSpPr>
          <p:nvPr/>
        </p:nvSpPr>
        <p:spPr>
          <a:xfrm>
            <a:off x="0" y="4832253"/>
            <a:ext cx="9144000" cy="311248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85" algn="r"/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(Visram </a:t>
            </a:r>
            <a:r>
              <a:rPr lang="en-US" sz="900" i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 2023 Abstract #541)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65F6E-EC3D-D3EB-B1C1-F8D448E51C24}"/>
              </a:ext>
            </a:extLst>
          </p:cNvPr>
          <p:cNvSpPr txBox="1"/>
          <p:nvPr/>
        </p:nvSpPr>
        <p:spPr>
          <a:xfrm>
            <a:off x="1" y="4837812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88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6A3-5761-090E-CCB8-E5AFB246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6186"/>
          </a:xfrm>
          <a:solidFill>
            <a:srgbClr val="002060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260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4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47B663-037F-087F-48C3-CC3FF13D5690}"/>
              </a:ext>
            </a:extLst>
          </p:cNvPr>
          <p:cNvSpPr txBox="1">
            <a:spLocks/>
          </p:cNvSpPr>
          <p:nvPr/>
        </p:nvSpPr>
        <p:spPr>
          <a:xfrm>
            <a:off x="0" y="4832253"/>
            <a:ext cx="9144000" cy="311248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85" algn="r"/>
            <a:r>
              <a:rPr lang="en-US" sz="9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(Visram et al. ASH 2023 Abstract #541)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015556-A2C4-9E37-60A3-92581CE9CB89}"/>
              </a:ext>
            </a:extLst>
          </p:cNvPr>
          <p:cNvSpPr txBox="1"/>
          <p:nvPr/>
        </p:nvSpPr>
        <p:spPr>
          <a:xfrm>
            <a:off x="731829" y="871370"/>
            <a:ext cx="7551211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one of the largest population-level studies highlighting the significant efficacy-effectiveness gap </a:t>
            </a:r>
            <a:r>
              <a:rPr lang="en-CA" sz="180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CA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i="0" u="sng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n-CA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standard of care regimens for multiple myeloma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800" b="0" i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Real-world patients experienced a 44% worse PFS and a 75% worse OS compared to RCT patients. </a:t>
            </a:r>
          </a:p>
          <a:p>
            <a:endParaRPr lang="en-CA" sz="18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Underscores the importance of real-world data to </a:t>
            </a:r>
            <a:r>
              <a:rPr lang="en-CA" sz="1800">
                <a:latin typeface="Arial" panose="020B0604020202020204" pitchFamily="34" charset="0"/>
                <a:cs typeface="Arial" panose="020B0604020202020204" pitchFamily="34" charset="0"/>
              </a:rPr>
              <a:t>understand whether RCT outcomes are generalizable to our real-world patients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CA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results will better inform both clinicians and patients to allow for shared treatment decision making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86938-BD75-A381-9517-02CF23F84D71}"/>
              </a:ext>
            </a:extLst>
          </p:cNvPr>
          <p:cNvSpPr txBox="1"/>
          <p:nvPr/>
        </p:nvSpPr>
        <p:spPr>
          <a:xfrm>
            <a:off x="1" y="4837812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09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F0476-1966-4CD5-9E2F-6332FDA7F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33" y="2368830"/>
            <a:ext cx="8763557" cy="105516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1800" b="1">
                <a:solidFill>
                  <a:srgbClr val="B62B30"/>
                </a:solidFill>
              </a:rPr>
              <a:t>Psychiatric and Substance Use Disorders are Independent Predictors of Treatment Response and Outcomes in U.S. Veterans with Newly Diagnosed Acute Myeloid Leukemia Treated with Venetoclax Combinations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2E2D-F8D7-4ABC-B7EA-A49ECC66B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en-US">
              <a:ea typeface="Geneva"/>
            </a:endParaRPr>
          </a:p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71F5FA2-73DB-7B59-31BD-0263948FBA25}"/>
              </a:ext>
            </a:extLst>
          </p:cNvPr>
          <p:cNvSpPr txBox="1">
            <a:spLocks/>
          </p:cNvSpPr>
          <p:nvPr/>
        </p:nvSpPr>
        <p:spPr>
          <a:xfrm>
            <a:off x="333723" y="3426418"/>
            <a:ext cx="8503252" cy="1202175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1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Michelle H. Lee MD</a:t>
            </a:r>
            <a:r>
              <a:rPr lang="en-US" sz="1600" b="1" baseline="3000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Jennifer La PhD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Mary T. Brophy MD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3-5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Nhan V. Do MD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Camille V. Edwards MD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5,6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Clark Dumontier MD, MPH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2,7-9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Gabriela Hobbs MD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Nathanael R. Fillmore PhD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2-4</a:t>
            </a:r>
          </a:p>
          <a:p>
            <a:endParaRPr lang="en-US" sz="1600" baseline="30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baseline="30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Medical Oncology, Massachusetts General Hospital, Boston, MA, </a:t>
            </a:r>
            <a:r>
              <a:rPr lang="en-US" sz="9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Havard Medical School, Boston MA, </a:t>
            </a:r>
            <a:r>
              <a:rPr lang="en-US" sz="9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9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Cooperative Studies Program Informatics Center, VA Boston Healthcare System, Boston, MA, </a:t>
            </a:r>
            <a:r>
              <a:rPr lang="en-US" sz="9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9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 Boston Healthcare System, Department of Medicine, Boston, MA, </a:t>
            </a:r>
            <a:r>
              <a:rPr lang="en-US" sz="9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9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 of Hematology and Medical Oncology, Boston Medical Center, Boston, MA,</a:t>
            </a:r>
            <a:r>
              <a:rPr lang="en-US" sz="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baseline="30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Boston University School of Medicine, Boston, MA, </a:t>
            </a:r>
            <a:r>
              <a:rPr lang="en-US" sz="900" baseline="30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England Geriatric Research, Education and Clinical Center, VA Boston Healthcare System, Boston, MA, </a:t>
            </a:r>
            <a:r>
              <a:rPr lang="en-US" sz="900" baseline="30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Dana Farber Cancer Institute, Boston, MA, </a:t>
            </a:r>
            <a:r>
              <a:rPr lang="en-US" sz="900" baseline="30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Division of Aging, Brigham and Women’s Hospital, Boston, MA</a:t>
            </a:r>
            <a:endParaRPr lang="en-US" sz="9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5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5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C65A5-7581-415F-52ED-67A5282401F1}"/>
              </a:ext>
            </a:extLst>
          </p:cNvPr>
          <p:cNvSpPr txBox="1"/>
          <p:nvPr/>
        </p:nvSpPr>
        <p:spPr>
          <a:xfrm>
            <a:off x="3508745" y="4797940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04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6059-EB32-45AA-8959-7B1D75FE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27" y="198892"/>
            <a:ext cx="8490373" cy="535154"/>
          </a:xfrm>
        </p:spPr>
        <p:txBody>
          <a:bodyPr lIns="91440" tIns="45720" rIns="91440" bIns="45720" anchor="t"/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6FAF-F9C0-6CAE-7EC3-66D41CF5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27" y="734046"/>
            <a:ext cx="8751146" cy="346572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With a median age of 69 years at diagnosis, older adults represent the majority of patients with acute myeloid leukemia (AML).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Venetoclax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(VEN) combinations are now a frontline option for patients with newly diagnosed AML who are ≥75 years or &lt;75 but deemed unable to tolerate intensive chemotherapy induction.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Prior to the U.S. Food and Drug Administration (FDA) approval of VEN in 2018, AML treatment was extremely limited; over 50% of adults ≥65 years were not treated.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Older adults carry multiple comorbidities and we do not know how they affect treatment outcomes.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Veterans represent an aging population of varying wartime eras with distinct health issues.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Disparities in outcomes exist between veterans with AML and clinical trial populations. </a:t>
            </a: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AIM: To determine the prevalence and impact 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of psychiatric and SUDs on treatment response and outcomes of veterans with AML induced upfront with VEN.</a:t>
            </a: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8BA6A9-C06D-7A98-6C41-D4B030DBB034}"/>
              </a:ext>
            </a:extLst>
          </p:cNvPr>
          <p:cNvSpPr/>
          <p:nvPr/>
        </p:nvSpPr>
        <p:spPr>
          <a:xfrm>
            <a:off x="384372" y="3397269"/>
            <a:ext cx="8375256" cy="569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27F3F-538B-D181-A15A-A337AB1A08C0}"/>
              </a:ext>
            </a:extLst>
          </p:cNvPr>
          <p:cNvSpPr txBox="1"/>
          <p:nvPr/>
        </p:nvSpPr>
        <p:spPr>
          <a:xfrm>
            <a:off x="3814431" y="4837812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2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8"/>
    </mc:Choice>
    <mc:Fallback xmlns="">
      <p:transition spd="slow" advTm="3600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6059-EB32-45AA-8959-7B1D75FE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154897"/>
            <a:ext cx="8649546" cy="535154"/>
          </a:xfrm>
        </p:spPr>
        <p:txBody>
          <a:bodyPr lIns="91440" tIns="45720" rIns="91440" bIns="45720" anchor="t"/>
          <a:lstStyle/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Results: Psychiatric and SUDs are prevalent among veterans with AML</a:t>
            </a:r>
            <a:endParaRPr lang="en-US" sz="1800" b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7C3F4C-6A4C-76E9-3342-6D0E4ABC9B11}"/>
              </a:ext>
            </a:extLst>
          </p:cNvPr>
          <p:cNvGraphicFramePr>
            <a:graphicFrameLocks noGrp="1"/>
          </p:cNvGraphicFramePr>
          <p:nvPr/>
        </p:nvGraphicFramePr>
        <p:xfrm>
          <a:off x="3442299" y="586894"/>
          <a:ext cx="5444313" cy="3886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83718">
                  <a:extLst>
                    <a:ext uri="{9D8B030D-6E8A-4147-A177-3AD203B41FA5}">
                      <a16:colId xmlns:a16="http://schemas.microsoft.com/office/drawing/2014/main" val="1277903385"/>
                    </a:ext>
                  </a:extLst>
                </a:gridCol>
                <a:gridCol w="1860595">
                  <a:extLst>
                    <a:ext uri="{9D8B030D-6E8A-4147-A177-3AD203B41FA5}">
                      <a16:colId xmlns:a16="http://schemas.microsoft.com/office/drawing/2014/main" val="1826857061"/>
                    </a:ext>
                  </a:extLst>
                </a:gridCol>
              </a:tblGrid>
              <a:tr h="213889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Comorbidity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 of 452)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038254"/>
                  </a:ext>
                </a:extLst>
              </a:tr>
              <a:tr h="2138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Psychiatric Disorders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23430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one diagnosis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 (46)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13230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CD113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Anxiety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CD113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(33.2)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001909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Bipolar Disorder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(10.4)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898786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CD113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CD113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(31.9)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55415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depressive/mood disorders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(30.8)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22131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Personality disorders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(2.9)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811733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Schizophrenia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150306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Schizophrenia/related psychotic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(2.0)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68415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CD113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Post-traumatic stress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CD113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(20.1)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07909"/>
                  </a:ext>
                </a:extLst>
              </a:tr>
              <a:tr h="2138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71666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one diagnosis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(19)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516436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use disorder </a:t>
                      </a:r>
                      <a:endParaRPr lang="en-US" sz="11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(10.8)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621372"/>
                  </a:ext>
                </a:extLst>
              </a:tr>
              <a:tr h="213889">
                <a:tc>
                  <a:txBody>
                    <a:bodyPr/>
                    <a:lstStyle/>
                    <a:p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use disorder*</a:t>
                      </a:r>
                      <a:endParaRPr lang="en-US" sz="11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(11.5)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071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971654-57C0-2AC2-90C1-E8CB9CB9D80E}"/>
              </a:ext>
            </a:extLst>
          </p:cNvPr>
          <p:cNvSpPr txBox="1"/>
          <p:nvPr/>
        </p:nvSpPr>
        <p:spPr>
          <a:xfrm>
            <a:off x="3442300" y="4473094"/>
            <a:ext cx="5444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*includes opioid, anxiolytic, hypnotic, hallucinogen, and other non-opioid substance abuse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C2C69-554C-129F-B155-82EB05DF578B}"/>
              </a:ext>
            </a:extLst>
          </p:cNvPr>
          <p:cNvSpPr txBox="1"/>
          <p:nvPr/>
        </p:nvSpPr>
        <p:spPr>
          <a:xfrm>
            <a:off x="8177956" y="4469878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hlinkClick r:id="rId4"/>
              </a:rPr>
              <a:t>ccwdata.org</a:t>
            </a:r>
            <a:endParaRPr lang="en-US" sz="1100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C5E69174-963E-FCA1-EF8D-90CD55F383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7067" y="98667"/>
          <a:ext cx="3084624" cy="415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9B407A-B220-9DB0-5A8A-2F1792EF4338}"/>
              </a:ext>
            </a:extLst>
          </p:cNvPr>
          <p:cNvSpPr txBox="1"/>
          <p:nvPr/>
        </p:nvSpPr>
        <p:spPr>
          <a:xfrm>
            <a:off x="626264" y="3942179"/>
            <a:ext cx="230623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Median age of cohort: 74</a:t>
            </a:r>
          </a:p>
          <a:p>
            <a:pPr algn="ctr"/>
            <a:r>
              <a:rPr lang="en-US" sz="1200"/>
              <a:t>98.5% male</a:t>
            </a:r>
          </a:p>
          <a:p>
            <a:pPr algn="ctr"/>
            <a:r>
              <a:rPr lang="en-US" sz="1200"/>
              <a:t>76% White race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49C14-1C79-FEA8-AD66-26A4E81FEA02}"/>
              </a:ext>
            </a:extLst>
          </p:cNvPr>
          <p:cNvSpPr txBox="1"/>
          <p:nvPr/>
        </p:nvSpPr>
        <p:spPr>
          <a:xfrm>
            <a:off x="3761268" y="4797940"/>
            <a:ext cx="538273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2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0"/>
    </mc:Choice>
    <mc:Fallback xmlns="">
      <p:transition spd="slow" advTm="5427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EF664-4A50-B2A1-BBBB-91899949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38823"/>
            <a:ext cx="8725989" cy="535154"/>
          </a:xfrm>
        </p:spPr>
        <p:txBody>
          <a:bodyPr/>
          <a:lstStyle/>
          <a:p>
            <a:r>
              <a:rPr lang="en-US" sz="1600" b="1"/>
              <a:t>Results: Psychiatric and SUDs are more prevalent in younger veterans with AML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A63A802-2BB4-7875-CF4B-7CFE7E0A5793}"/>
              </a:ext>
            </a:extLst>
          </p:cNvPr>
          <p:cNvGraphicFramePr/>
          <p:nvPr/>
        </p:nvGraphicFramePr>
        <p:xfrm>
          <a:off x="1575662" y="612315"/>
          <a:ext cx="592300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2B1B4E-3D8F-8D8A-5760-61AF72DDDFC6}"/>
              </a:ext>
            </a:extLst>
          </p:cNvPr>
          <p:cNvSpPr txBox="1"/>
          <p:nvPr/>
        </p:nvSpPr>
        <p:spPr>
          <a:xfrm>
            <a:off x="3860949" y="4791295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43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6059-EB32-45AA-8959-7B1D75FE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54897"/>
            <a:ext cx="8450826" cy="535154"/>
          </a:xfrm>
        </p:spPr>
        <p:txBody>
          <a:bodyPr lIns="91440" tIns="45720" rIns="91440" bIns="45720" anchor="t"/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Results: VEN treatment response by Psych and SUD </a:t>
            </a:r>
            <a:endParaRPr lang="en-US" sz="22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3F7AB0E-C08F-9A45-1083-065094713EF7}"/>
              </a:ext>
            </a:extLst>
          </p:cNvPr>
          <p:cNvGraphicFramePr/>
          <p:nvPr/>
        </p:nvGraphicFramePr>
        <p:xfrm>
          <a:off x="102476" y="690051"/>
          <a:ext cx="6015691" cy="392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0A2674B-F24A-E26B-A33B-04E303B9E2A9}"/>
              </a:ext>
            </a:extLst>
          </p:cNvPr>
          <p:cNvSpPr txBox="1"/>
          <p:nvPr/>
        </p:nvSpPr>
        <p:spPr>
          <a:xfrm>
            <a:off x="6018643" y="1204416"/>
            <a:ext cx="28677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/>
              <a:t>Veterans with SUD had lower rates of remission (</a:t>
            </a:r>
            <a:r>
              <a:rPr lang="en-US" sz="1400" i="1"/>
              <a:t>p</a:t>
            </a:r>
            <a:r>
              <a:rPr lang="en-US" sz="1400"/>
              <a:t>=0.003)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/>
              <a:t>No significant difference in rates of progressive AML (</a:t>
            </a:r>
            <a:r>
              <a:rPr lang="en-US" sz="1400" i="1"/>
              <a:t>p</a:t>
            </a:r>
            <a:r>
              <a:rPr lang="en-US" sz="1400"/>
              <a:t>=0.154)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/>
              <a:t>Within the entire cohort, 12 (3%) veterans underwent HSCT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/>
              <a:t>Zero veterans with SUD were transplanted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C94B7-9ED4-6417-B7D2-9789772BF4B2}"/>
              </a:ext>
            </a:extLst>
          </p:cNvPr>
          <p:cNvSpPr txBox="1"/>
          <p:nvPr/>
        </p:nvSpPr>
        <p:spPr>
          <a:xfrm>
            <a:off x="0" y="4536797"/>
            <a:ext cx="80265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/>
              <a:t>CCR = composite complete remission, CR = complete remission, </a:t>
            </a:r>
            <a:r>
              <a:rPr lang="en-US" sz="700" err="1"/>
              <a:t>CRi</a:t>
            </a:r>
            <a:r>
              <a:rPr lang="en-US" sz="700"/>
              <a:t> = complete remission with incomplete count recovery, PD = progressive disease, HSCT = allogeneic stem cell transplantation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07E4F-0427-35E0-DB14-2E171F75AAD8}"/>
              </a:ext>
            </a:extLst>
          </p:cNvPr>
          <p:cNvSpPr txBox="1"/>
          <p:nvPr/>
        </p:nvSpPr>
        <p:spPr>
          <a:xfrm>
            <a:off x="3814431" y="4797940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3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0"/>
    </mc:Choice>
    <mc:Fallback xmlns="">
      <p:transition spd="slow" advTm="5427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6059-EB32-45AA-8959-7B1D75FE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9" y="154897"/>
            <a:ext cx="8794531" cy="535154"/>
          </a:xfrm>
        </p:spPr>
        <p:txBody>
          <a:bodyPr lIns="91440" tIns="45720" rIns="91440" bIns="45720" anchor="t"/>
          <a:lstStyle/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Results: Incidence of ICU utilization post-induction significantly higher in SUD</a:t>
            </a:r>
            <a:endParaRPr lang="en-US" sz="180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E07A96D-B7F7-75C7-DEE8-7FA276DF4F27}"/>
              </a:ext>
            </a:extLst>
          </p:cNvPr>
          <p:cNvGraphicFramePr/>
          <p:nvPr/>
        </p:nvGraphicFramePr>
        <p:xfrm>
          <a:off x="611532" y="1130069"/>
          <a:ext cx="7920935" cy="288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AA018390-A883-7DA0-2C91-4C47FE0A02A9}"/>
              </a:ext>
            </a:extLst>
          </p:cNvPr>
          <p:cNvSpPr txBox="1"/>
          <p:nvPr/>
        </p:nvSpPr>
        <p:spPr>
          <a:xfrm>
            <a:off x="6737404" y="4176197"/>
            <a:ext cx="2086619" cy="5545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Relative Risk = 2.26 (1.56-3.2)</a:t>
            </a:r>
          </a:p>
          <a:p>
            <a:pPr algn="r"/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&lt;0.001</a:t>
            </a:r>
            <a:endParaRPr lang="en-US"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ECE47-1A7F-7DDC-281B-3F79198B025E}"/>
              </a:ext>
            </a:extLst>
          </p:cNvPr>
          <p:cNvSpPr txBox="1"/>
          <p:nvPr/>
        </p:nvSpPr>
        <p:spPr>
          <a:xfrm>
            <a:off x="3814431" y="4797940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6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0"/>
    </mc:Choice>
    <mc:Fallback xmlns="">
      <p:transition spd="slow" advTm="542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F0476-1966-4CD5-9E2F-6332FDA7F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Intensification of Therapy and Pharmacogenetic Personalization Mitigate Racial Disparities in Pediatric Acute Myeloid Leukemia Outcomes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>
              <a:solidFill>
                <a:srgbClr val="B62B3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2E2D-F8D7-4ABC-B7EA-A49ECC66B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en-US">
              <a:ea typeface="Geneva"/>
            </a:endParaRP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98E6C-9DE9-7A86-4259-62B5B31325AD}"/>
              </a:ext>
            </a:extLst>
          </p:cNvPr>
          <p:cNvSpPr txBox="1"/>
          <p:nvPr/>
        </p:nvSpPr>
        <p:spPr>
          <a:xfrm>
            <a:off x="1038386" y="3533772"/>
            <a:ext cx="754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Jatinder K. Lamba, Richard Marrero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Huiyun</a:t>
            </a: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Wu, </a:t>
            </a:r>
            <a:r>
              <a:rPr lang="en-US" sz="12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Xueyuan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Cao, </a:t>
            </a:r>
            <a:r>
              <a:rPr lang="en-US" sz="12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Phani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Krishna </a:t>
            </a:r>
            <a:r>
              <a:rPr lang="en-US" sz="12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Parcha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Seth Karol, </a:t>
            </a:r>
            <a:r>
              <a:rPr lang="en-GB" sz="12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Hiroto</a:t>
            </a: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Inaba, Dennis John </a:t>
            </a:r>
            <a:r>
              <a:rPr lang="en-GB" sz="12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Kuo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Barbara A. </a:t>
            </a:r>
            <a:r>
              <a:rPr lang="en-US" sz="12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Degar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Kenneth </a:t>
            </a:r>
            <a:r>
              <a:rPr lang="en-US" sz="12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Heym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Jeffrey W. Taub,</a:t>
            </a:r>
            <a:r>
              <a:rPr lang="en-US" sz="1200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Norman </a:t>
            </a:r>
            <a:r>
              <a:rPr lang="en-US" sz="12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Lacayo</a:t>
            </a: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Ching-Hon </a:t>
            </a:r>
            <a:r>
              <a:rPr lang="en-GB" sz="12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</a:t>
            </a: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Raul C. Ribeiro, Stanley B. Pounds, Jeffrey E. Rubnitz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DF7DA-6B9B-5276-5936-89B886C8CA36}"/>
              </a:ext>
            </a:extLst>
          </p:cNvPr>
          <p:cNvSpPr txBox="1"/>
          <p:nvPr/>
        </p:nvSpPr>
        <p:spPr>
          <a:xfrm>
            <a:off x="3265137" y="4817876"/>
            <a:ext cx="55665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78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6059-EB32-45AA-8959-7B1D75FE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9" y="154897"/>
            <a:ext cx="8489731" cy="535154"/>
          </a:xfrm>
        </p:spPr>
        <p:txBody>
          <a:bodyPr lIns="91440" tIns="45720" rIns="91440" bIns="45720" anchor="t"/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Results: Early mortality (EM) rate highest among veterans with SUD</a:t>
            </a:r>
            <a:endParaRPr lang="en-US" sz="20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B596518-48FB-4464-91DE-7CB384E12C2F}"/>
              </a:ext>
            </a:extLst>
          </p:cNvPr>
          <p:cNvGraphicFramePr/>
          <p:nvPr/>
        </p:nvGraphicFramePr>
        <p:xfrm>
          <a:off x="197069" y="877825"/>
          <a:ext cx="5426896" cy="345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23C4780-60B7-B895-AA58-C8C86968148E}"/>
              </a:ext>
            </a:extLst>
          </p:cNvPr>
          <p:cNvSpPr txBox="1"/>
          <p:nvPr/>
        </p:nvSpPr>
        <p:spPr>
          <a:xfrm>
            <a:off x="5826265" y="925145"/>
            <a:ext cx="30023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/>
              <a:t>Within 60 days of VEN initiation, 87 (19%) veterans died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/>
              <a:t>Only 8 veterans had refractory/progressive AML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/>
              <a:t>EM rates lowest with neither psych/SUD; veterans with SUD had significantly higher rates (35%) of early mortality (</a:t>
            </a:r>
            <a:r>
              <a:rPr lang="en-US" sz="1600" i="1"/>
              <a:t>p</a:t>
            </a:r>
            <a:r>
              <a:rPr lang="en-US" sz="1600"/>
              <a:t>=0.006)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E388E-A0BC-95D1-F351-9E45E4F5EAC7}"/>
              </a:ext>
            </a:extLst>
          </p:cNvPr>
          <p:cNvSpPr txBox="1"/>
          <p:nvPr/>
        </p:nvSpPr>
        <p:spPr>
          <a:xfrm>
            <a:off x="3834367" y="4811231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0"/>
    </mc:Choice>
    <mc:Fallback xmlns="">
      <p:transition spd="slow" advTm="5427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6059-EB32-45AA-8959-7B1D75FE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154897"/>
            <a:ext cx="8312727" cy="535154"/>
          </a:xfrm>
        </p:spPr>
        <p:txBody>
          <a:bodyPr lIns="91440" tIns="45720" rIns="91440" bIns="45720" anchor="t"/>
          <a:lstStyle/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Results: Psychiatric and SUDs are independent predictors of negative AML outcomes</a:t>
            </a:r>
            <a:endParaRPr lang="en-US" sz="18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3BFAC7-EB86-37CB-1FEF-19A1B0901A07}"/>
              </a:ext>
            </a:extLst>
          </p:cNvPr>
          <p:cNvGraphicFramePr>
            <a:graphicFrameLocks noGrp="1"/>
          </p:cNvGraphicFramePr>
          <p:nvPr/>
        </p:nvGraphicFramePr>
        <p:xfrm>
          <a:off x="374073" y="1037652"/>
          <a:ext cx="6179898" cy="291030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38596">
                  <a:extLst>
                    <a:ext uri="{9D8B030D-6E8A-4147-A177-3AD203B41FA5}">
                      <a16:colId xmlns:a16="http://schemas.microsoft.com/office/drawing/2014/main" val="2101564055"/>
                    </a:ext>
                  </a:extLst>
                </a:gridCol>
                <a:gridCol w="573578">
                  <a:extLst>
                    <a:ext uri="{9D8B030D-6E8A-4147-A177-3AD203B41FA5}">
                      <a16:colId xmlns:a16="http://schemas.microsoft.com/office/drawing/2014/main" val="927956859"/>
                    </a:ext>
                  </a:extLst>
                </a:gridCol>
                <a:gridCol w="1455908">
                  <a:extLst>
                    <a:ext uri="{9D8B030D-6E8A-4147-A177-3AD203B41FA5}">
                      <a16:colId xmlns:a16="http://schemas.microsoft.com/office/drawing/2014/main" val="3028582433"/>
                    </a:ext>
                  </a:extLst>
                </a:gridCol>
                <a:gridCol w="1455908">
                  <a:extLst>
                    <a:ext uri="{9D8B030D-6E8A-4147-A177-3AD203B41FA5}">
                      <a16:colId xmlns:a16="http://schemas.microsoft.com/office/drawing/2014/main" val="4253652562"/>
                    </a:ext>
                  </a:extLst>
                </a:gridCol>
                <a:gridCol w="1455908">
                  <a:extLst>
                    <a:ext uri="{9D8B030D-6E8A-4147-A177-3AD203B41FA5}">
                      <a16:colId xmlns:a16="http://schemas.microsoft.com/office/drawing/2014/main" val="1195325280"/>
                    </a:ext>
                  </a:extLst>
                </a:gridCol>
              </a:tblGrid>
              <a:tr h="970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Venetoclax Response,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(95% CI)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Mortality, OR (95% CI)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Mortality, HR (95% CI)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48049"/>
                  </a:ext>
                </a:extLst>
              </a:tr>
              <a:tr h="9701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Substance use disorders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 (0.25-0.87)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(0.83-3.03)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 (0.98-1.85)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97188"/>
                  </a:ext>
                </a:extLst>
              </a:tr>
              <a:tr h="9701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Psychiatric disorders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(0.32-0.84)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 (1.16-3.39)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(1-1.64)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698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4E131E-F9EA-4EE1-0435-514AA406F50C}"/>
              </a:ext>
            </a:extLst>
          </p:cNvPr>
          <p:cNvSpPr txBox="1"/>
          <p:nvPr/>
        </p:nvSpPr>
        <p:spPr>
          <a:xfrm>
            <a:off x="6627226" y="1037652"/>
            <a:ext cx="23748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Median overall survival (OS) of entire cohort = 216 days </a:t>
            </a:r>
          </a:p>
          <a:p>
            <a:endParaRPr lang="en-US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Psychiatric and SUDs are associated with lower odds of complete remission or </a:t>
            </a:r>
            <a:r>
              <a:rPr lang="en-US" sz="1200" err="1"/>
              <a:t>venetoclax</a:t>
            </a:r>
            <a:r>
              <a:rPr lang="en-US" sz="1200"/>
              <a:t> response </a:t>
            </a:r>
          </a:p>
          <a:p>
            <a:endParaRPr lang="en-US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Veterans with psychiatric disorders are 2x more likely to die within 60 days of AML treatment initiation and 28% more likely to die overall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4DDB7-A33C-3C21-A749-76726B1930AC}"/>
              </a:ext>
            </a:extLst>
          </p:cNvPr>
          <p:cNvSpPr txBox="1"/>
          <p:nvPr/>
        </p:nvSpPr>
        <p:spPr>
          <a:xfrm>
            <a:off x="300819" y="3947958"/>
            <a:ext cx="62531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/>
              <a:t>*VEN response = </a:t>
            </a:r>
            <a:r>
              <a:rPr lang="en-US" sz="700" err="1"/>
              <a:t>CR+CRi</a:t>
            </a:r>
            <a:r>
              <a:rPr lang="en-US" sz="700"/>
              <a:t>, CR = complete remission, </a:t>
            </a:r>
            <a:r>
              <a:rPr lang="en-US" sz="700" err="1"/>
              <a:t>CRi</a:t>
            </a:r>
            <a:r>
              <a:rPr lang="en-US" sz="700"/>
              <a:t> = complete remission with incomplete count recovery, EM = early mortality, OS = overall survival, OR = odds ratio, HR = hazards ratio. Multivariable analysis, adjusted for age, gender, race/ethnicity, rurality, AML risk by ELN 2017, molecular mutations, bone marrow blast %, AML type (de novo vs secondary), prior treatment with HMA, and type of VEN combination.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6770C-2DEA-8955-E2EB-215693637B77}"/>
              </a:ext>
            </a:extLst>
          </p:cNvPr>
          <p:cNvSpPr txBox="1"/>
          <p:nvPr/>
        </p:nvSpPr>
        <p:spPr>
          <a:xfrm>
            <a:off x="3814431" y="4797940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1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0"/>
    </mc:Choice>
    <mc:Fallback xmlns="">
      <p:transition spd="slow" advTm="5427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6059-EB32-45AA-8959-7B1D75FE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198892"/>
            <a:ext cx="8525691" cy="535154"/>
          </a:xfrm>
        </p:spPr>
        <p:txBody>
          <a:bodyPr lIns="91440" tIns="45720" rIns="91440" bIns="45720" anchor="t"/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6FAF-F9C0-6CAE-7EC3-66D41CF5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34046"/>
            <a:ext cx="8525690" cy="379693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Psychiatric and SUDs are prevalent among veterans with AML, and associated with lower likelihood of achieving remission, higher incidence of ICU admission post-VEN initiation, and higher hazard of early and overall mortality </a:t>
            </a:r>
          </a:p>
          <a:p>
            <a:pPr marL="0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Potential mechanisms of worse outcomes in veterans with psychiatric and SUDs: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Difficulty with treatment adherence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Re-emergence of their mental instability and illnesses with a cancer diagnosis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Distinct biologic mechanisms associated with these comorbidities</a:t>
            </a:r>
          </a:p>
          <a:p>
            <a:pPr marL="0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Future studies to better understand and target these potentially intervenable comorbidities alongside AML-specific therapy may improve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A4F10-96C0-C91F-6580-2C34751B7A3C}"/>
              </a:ext>
            </a:extLst>
          </p:cNvPr>
          <p:cNvSpPr txBox="1"/>
          <p:nvPr/>
        </p:nvSpPr>
        <p:spPr>
          <a:xfrm>
            <a:off x="3774559" y="4811231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0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8"/>
    </mc:Choice>
    <mc:Fallback xmlns="">
      <p:transition spd="slow" advTm="3600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2371DFB-C373-3A47-B6D8-C5DB0412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9" y="639557"/>
            <a:ext cx="6870023" cy="3864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FE33B8-3EF2-4955-16DC-B8ABA3BC87F5}"/>
              </a:ext>
            </a:extLst>
          </p:cNvPr>
          <p:cNvSpPr txBox="1"/>
          <p:nvPr/>
        </p:nvSpPr>
        <p:spPr>
          <a:xfrm>
            <a:off x="3841012" y="4811231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1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D41223-EDBF-4DE3-0F98-6CC836DE4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30" b="7215"/>
          <a:stretch/>
        </p:blipFill>
        <p:spPr>
          <a:xfrm>
            <a:off x="390496" y="2758759"/>
            <a:ext cx="2298768" cy="1707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74A0D-262E-88B0-66C9-52118C5C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59" y="38237"/>
            <a:ext cx="8229600" cy="535154"/>
          </a:xfrm>
        </p:spPr>
        <p:txBody>
          <a:bodyPr/>
          <a:lstStyle/>
          <a:p>
            <a:r>
              <a:rPr lang="en-US"/>
              <a:t>Racial Disparity in AML Outcome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8331-B22D-971A-141E-78A1DB95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6" y="590024"/>
            <a:ext cx="9033149" cy="3710927"/>
          </a:xfrm>
        </p:spPr>
        <p:txBody>
          <a:bodyPr/>
          <a:lstStyle/>
          <a:p>
            <a:r>
              <a:rPr lang="en-US"/>
              <a:t>Black patients historically have poor outcome as compared to White patients.</a:t>
            </a:r>
          </a:p>
        </p:txBody>
      </p:sp>
      <p:pic>
        <p:nvPicPr>
          <p:cNvPr id="4" name="New picture">
            <a:extLst>
              <a:ext uri="{FF2B5EF4-FFF2-40B4-BE49-F238E27FC236}">
                <a16:creationId xmlns:a16="http://schemas.microsoft.com/office/drawing/2014/main" id="{768DD827-C646-4143-FAF4-0F07E7842E4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r="60058" b="54822"/>
          <a:stretch/>
        </p:blipFill>
        <p:spPr bwMode="auto">
          <a:xfrm>
            <a:off x="446369" y="1323557"/>
            <a:ext cx="2428113" cy="15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" name="New picture">
            <a:extLst>
              <a:ext uri="{FF2B5EF4-FFF2-40B4-BE49-F238E27FC236}">
                <a16:creationId xmlns:a16="http://schemas.microsoft.com/office/drawing/2014/main" id="{D1534917-2F91-98A1-192D-2E57AF09F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1"/>
          <a:stretch/>
        </p:blipFill>
        <p:spPr bwMode="auto">
          <a:xfrm>
            <a:off x="3205293" y="1283685"/>
            <a:ext cx="2144051" cy="3120396"/>
          </a:xfrm>
          <a:prstGeom prst="rect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0D1318-2C2F-9C3D-ECE3-64395B2EB7D8}"/>
              </a:ext>
            </a:extLst>
          </p:cNvPr>
          <p:cNvSpPr txBox="1"/>
          <p:nvPr/>
        </p:nvSpPr>
        <p:spPr>
          <a:xfrm>
            <a:off x="414404" y="4501537"/>
            <a:ext cx="1751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Bhatnagar et al,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7E649-186E-6E2F-2EC7-D229B030CC13}"/>
              </a:ext>
            </a:extLst>
          </p:cNvPr>
          <p:cNvSpPr txBox="1"/>
          <p:nvPr/>
        </p:nvSpPr>
        <p:spPr>
          <a:xfrm>
            <a:off x="5683595" y="4362485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Larkin et al,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AD887-9733-E944-7D28-24EA19A4DD7F}"/>
              </a:ext>
            </a:extLst>
          </p:cNvPr>
          <p:cNvSpPr txBox="1"/>
          <p:nvPr/>
        </p:nvSpPr>
        <p:spPr>
          <a:xfrm>
            <a:off x="3534663" y="4469023"/>
            <a:ext cx="1637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Conneely</a:t>
            </a:r>
            <a:r>
              <a:rPr lang="en-US" sz="1200"/>
              <a:t> et al, 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9096E2-E9D8-D9D4-A335-86DBAC124719}"/>
              </a:ext>
            </a:extLst>
          </p:cNvPr>
          <p:cNvSpPr/>
          <p:nvPr/>
        </p:nvSpPr>
        <p:spPr>
          <a:xfrm>
            <a:off x="444712" y="1257103"/>
            <a:ext cx="2341245" cy="32450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FF82E-D141-6581-7138-A318D622B44D}"/>
              </a:ext>
            </a:extLst>
          </p:cNvPr>
          <p:cNvSpPr txBox="1"/>
          <p:nvPr/>
        </p:nvSpPr>
        <p:spPr>
          <a:xfrm>
            <a:off x="1076928" y="936188"/>
            <a:ext cx="1393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Adult AML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AFC8E-05CE-4783-18EF-A95F73C43FA0}"/>
              </a:ext>
            </a:extLst>
          </p:cNvPr>
          <p:cNvSpPr txBox="1"/>
          <p:nvPr/>
        </p:nvSpPr>
        <p:spPr>
          <a:xfrm>
            <a:off x="3421271" y="936188"/>
            <a:ext cx="175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Pediatric AML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B53037-47D6-7B25-FB88-DBEBEAE4C8A1}"/>
              </a:ext>
            </a:extLst>
          </p:cNvPr>
          <p:cNvSpPr txBox="1"/>
          <p:nvPr/>
        </p:nvSpPr>
        <p:spPr>
          <a:xfrm>
            <a:off x="6712053" y="956191"/>
            <a:ext cx="11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AYA AML</a:t>
            </a:r>
          </a:p>
        </p:txBody>
      </p:sp>
      <p:pic>
        <p:nvPicPr>
          <p:cNvPr id="14" name="New picture">
            <a:extLst>
              <a:ext uri="{FF2B5EF4-FFF2-40B4-BE49-F238E27FC236}">
                <a16:creationId xmlns:a16="http://schemas.microsoft.com/office/drawing/2014/main" id="{00A1809C-9633-064F-E6DA-CC3EE9FB8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0" b="64366"/>
          <a:stretch/>
        </p:blipFill>
        <p:spPr bwMode="auto">
          <a:xfrm>
            <a:off x="5680759" y="1372153"/>
            <a:ext cx="3178220" cy="119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5" name="New picture">
            <a:extLst>
              <a:ext uri="{FF2B5EF4-FFF2-40B4-BE49-F238E27FC236}">
                <a16:creationId xmlns:a16="http://schemas.microsoft.com/office/drawing/2014/main" id="{7CDACDFE-6487-E844-BDD7-DDA4BF982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6" r="48570"/>
          <a:stretch/>
        </p:blipFill>
        <p:spPr bwMode="auto">
          <a:xfrm>
            <a:off x="5680759" y="2571749"/>
            <a:ext cx="3191260" cy="172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33A5BE-BDF6-C074-3496-3A4A63D26400}"/>
              </a:ext>
            </a:extLst>
          </p:cNvPr>
          <p:cNvSpPr txBox="1"/>
          <p:nvPr/>
        </p:nvSpPr>
        <p:spPr>
          <a:xfrm>
            <a:off x="3814431" y="4837813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B4F0B9-B2F0-8E4C-BF09-FECE29FCB2E6}"/>
              </a:ext>
            </a:extLst>
          </p:cNvPr>
          <p:cNvSpPr/>
          <p:nvPr/>
        </p:nvSpPr>
        <p:spPr>
          <a:xfrm>
            <a:off x="2739809" y="1323282"/>
            <a:ext cx="1627058" cy="830997"/>
          </a:xfrm>
          <a:prstGeom prst="rect">
            <a:avLst/>
          </a:prstGeom>
          <a:solidFill>
            <a:schemeClr val="accent4">
              <a:lumMod val="20000"/>
              <a:lumOff val="80000"/>
              <a:alpha val="42219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AML02: HDAC Arm </a:t>
            </a:r>
          </a:p>
          <a:p>
            <a:pPr algn="ctr"/>
            <a:r>
              <a:rPr lang="en-US" sz="9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dose Ara-C (3g/m2/dose every 12 </a:t>
            </a:r>
            <a:r>
              <a:rPr lang="en-US" sz="9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9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days 1,3 and 5) with daunorubicin and etoposide</a:t>
            </a:r>
            <a:endParaRPr lang="en-US" sz="9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A025B-4D3A-D441-B1BF-28601D2982B5}"/>
              </a:ext>
            </a:extLst>
          </p:cNvPr>
          <p:cNvSpPr/>
          <p:nvPr/>
        </p:nvSpPr>
        <p:spPr>
          <a:xfrm>
            <a:off x="856582" y="1326250"/>
            <a:ext cx="1848461" cy="692497"/>
          </a:xfrm>
          <a:prstGeom prst="rect">
            <a:avLst/>
          </a:prstGeom>
          <a:solidFill>
            <a:schemeClr val="accent1">
              <a:lumMod val="20000"/>
              <a:lumOff val="80000"/>
              <a:alpha val="28671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AML02: Standard Arm </a:t>
            </a:r>
          </a:p>
          <a:p>
            <a:pPr algn="ctr"/>
            <a:r>
              <a:rPr lang="en-US" sz="9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dose Ara-C (100 mg/m2/dose every 12 </a:t>
            </a:r>
            <a:r>
              <a:rPr lang="en-US" sz="9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9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days 1-10) with daunorubicin and </a:t>
            </a:r>
            <a:r>
              <a:rPr lang="en-US" sz="9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eto</a:t>
            </a:r>
            <a:endParaRPr lang="en-US" sz="90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C5D63AE-5054-0A4A-9271-B19DD571B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920" y="394061"/>
            <a:ext cx="2230245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/>
              <a:t>AML02 cohort </a:t>
            </a:r>
            <a:r>
              <a:rPr lang="en-US" sz="1200" b="1"/>
              <a:t>(N=161 White, 44 Black)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AA712D1B-38F8-9840-8479-11E39490B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120" y="396026"/>
            <a:ext cx="2230245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/>
              <a:t>AML08 cohort </a:t>
            </a:r>
          </a:p>
          <a:p>
            <a:pPr algn="ctr" eaLnBrk="1" hangingPunct="1"/>
            <a:r>
              <a:rPr lang="en-US" sz="1200" b="1"/>
              <a:t>(N=99 White, 43 Black)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A733E-8841-ED44-9B14-5DCB0351A588}"/>
              </a:ext>
            </a:extLst>
          </p:cNvPr>
          <p:cNvSpPr/>
          <p:nvPr/>
        </p:nvSpPr>
        <p:spPr>
          <a:xfrm>
            <a:off x="4423061" y="1323957"/>
            <a:ext cx="1814441" cy="692497"/>
          </a:xfrm>
          <a:prstGeom prst="rect">
            <a:avLst/>
          </a:prstGeom>
          <a:solidFill>
            <a:schemeClr val="accent4">
              <a:lumMod val="20000"/>
              <a:lumOff val="80000"/>
              <a:alpha val="40466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AML08: HDAC Arm </a:t>
            </a:r>
          </a:p>
          <a:p>
            <a:pPr algn="ctr"/>
            <a:r>
              <a:rPr lang="en-US" sz="9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dose Ara-C with daunorubicin and etoposide</a:t>
            </a:r>
          </a:p>
          <a:p>
            <a:pPr algn="ctr"/>
            <a:endParaRPr lang="en-US" sz="9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BCEE48-FE66-0243-B501-3C3BDC34E1EA}"/>
              </a:ext>
            </a:extLst>
          </p:cNvPr>
          <p:cNvSpPr/>
          <p:nvPr/>
        </p:nvSpPr>
        <p:spPr>
          <a:xfrm>
            <a:off x="6275495" y="1322987"/>
            <a:ext cx="1870634" cy="738664"/>
          </a:xfrm>
          <a:prstGeom prst="rect">
            <a:avLst/>
          </a:prstGeom>
          <a:solidFill>
            <a:schemeClr val="bg2">
              <a:lumMod val="90000"/>
              <a:alpha val="46253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AML08: Clofarabine/Ara-C</a:t>
            </a:r>
          </a:p>
          <a:p>
            <a:pPr algn="ctr"/>
            <a:r>
              <a:rPr lang="en-US" sz="90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sz="9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mg/m</a:t>
            </a:r>
            <a:r>
              <a:rPr lang="en-US" sz="900" baseline="300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and cytarabine (1 g/m</a:t>
            </a:r>
            <a:r>
              <a:rPr lang="en-US" sz="900" baseline="300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on days 1 to 5) </a:t>
            </a:r>
            <a:endParaRPr lang="en-US" sz="900" b="1" i="1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6CB05-C7EF-F743-80B7-6CF87EB5C77F}"/>
              </a:ext>
            </a:extLst>
          </p:cNvPr>
          <p:cNvSpPr txBox="1"/>
          <p:nvPr/>
        </p:nvSpPr>
        <p:spPr>
          <a:xfrm>
            <a:off x="4548775" y="4385438"/>
            <a:ext cx="4374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Rubnitz et al, Lancet Oncology 2010; Rubnitz et al, JCO 2019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C9E1C3-6BF2-65F4-38FF-B62CB4E65CA5}"/>
              </a:ext>
            </a:extLst>
          </p:cNvPr>
          <p:cNvCxnSpPr/>
          <p:nvPr/>
        </p:nvCxnSpPr>
        <p:spPr>
          <a:xfrm>
            <a:off x="2068286" y="951322"/>
            <a:ext cx="0" cy="371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06967D-CFB6-1F3B-2CD3-9A6D7647EA85}"/>
              </a:ext>
            </a:extLst>
          </p:cNvPr>
          <p:cNvCxnSpPr/>
          <p:nvPr/>
        </p:nvCxnSpPr>
        <p:spPr>
          <a:xfrm>
            <a:off x="3276601" y="951322"/>
            <a:ext cx="0" cy="371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7DFB0A-619A-BAF9-E57C-7B68AA34E9A7}"/>
              </a:ext>
            </a:extLst>
          </p:cNvPr>
          <p:cNvCxnSpPr/>
          <p:nvPr/>
        </p:nvCxnSpPr>
        <p:spPr>
          <a:xfrm>
            <a:off x="5261429" y="951322"/>
            <a:ext cx="0" cy="371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1CD979-8097-F209-A09D-331F22DA9180}"/>
              </a:ext>
            </a:extLst>
          </p:cNvPr>
          <p:cNvCxnSpPr/>
          <p:nvPr/>
        </p:nvCxnSpPr>
        <p:spPr>
          <a:xfrm>
            <a:off x="6643914" y="951322"/>
            <a:ext cx="0" cy="371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01C7D7E-22A8-1D14-92B3-6CA9D106D181}"/>
              </a:ext>
            </a:extLst>
          </p:cNvPr>
          <p:cNvSpPr txBox="1"/>
          <p:nvPr/>
        </p:nvSpPr>
        <p:spPr>
          <a:xfrm>
            <a:off x="916270" y="2396938"/>
            <a:ext cx="7759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Compare the outcome of Black and White pediatric patients with AML treated on the multi-site St. Jude AML02 and AML08 clinical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Compare pharmacogenomic differences between Black and White patients and </a:t>
            </a:r>
            <a:r>
              <a:rPr lang="en-US"/>
              <a:t>its </a:t>
            </a:r>
            <a:r>
              <a:rPr lang="en-US" sz="1800"/>
              <a:t>contribution to disparities in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C9D99-73AE-2D80-2B23-CD2F753B4779}"/>
              </a:ext>
            </a:extLst>
          </p:cNvPr>
          <p:cNvSpPr txBox="1"/>
          <p:nvPr/>
        </p:nvSpPr>
        <p:spPr>
          <a:xfrm>
            <a:off x="3814431" y="4817877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AE30-334F-43F0-393F-A2EFC4B1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290F2-CF21-944E-2FD2-FA7A6F260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BCB0C-1F21-928D-D725-636078F3714A}"/>
              </a:ext>
            </a:extLst>
          </p:cNvPr>
          <p:cNvSpPr txBox="1"/>
          <p:nvPr/>
        </p:nvSpPr>
        <p:spPr>
          <a:xfrm>
            <a:off x="421489" y="1422866"/>
            <a:ext cx="2422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4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 by race in standard Arm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F11A0-E953-3F34-21F9-5AAB298D605C}"/>
              </a:ext>
            </a:extLst>
          </p:cNvPr>
          <p:cNvSpPr txBox="1"/>
          <p:nvPr/>
        </p:nvSpPr>
        <p:spPr>
          <a:xfrm>
            <a:off x="3392806" y="1442936"/>
            <a:ext cx="2422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4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 by race in HDAC Arm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7D330-DC6F-2EC2-20A0-544CBF766422}"/>
              </a:ext>
            </a:extLst>
          </p:cNvPr>
          <p:cNvSpPr txBox="1"/>
          <p:nvPr/>
        </p:nvSpPr>
        <p:spPr>
          <a:xfrm>
            <a:off x="3243811" y="3679548"/>
            <a:ext cx="197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D119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: HR:1.02 (0.62-1.67); p=0.95</a:t>
            </a:r>
          </a:p>
          <a:p>
            <a:r>
              <a:rPr lang="en-US" sz="800" b="1">
                <a:solidFill>
                  <a:srgbClr val="004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: REF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2C9D8-3480-E2C2-9D23-A9A08B5E542F}"/>
              </a:ext>
            </a:extLst>
          </p:cNvPr>
          <p:cNvSpPr txBox="1"/>
          <p:nvPr/>
        </p:nvSpPr>
        <p:spPr>
          <a:xfrm>
            <a:off x="6300439" y="1383649"/>
            <a:ext cx="2422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4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EFS by race in </a:t>
            </a:r>
            <a:r>
              <a:rPr lang="en-US" sz="1200" b="1" err="1">
                <a:solidFill>
                  <a:srgbClr val="004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sz="1200" b="1">
                <a:solidFill>
                  <a:srgbClr val="004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/Ara-C Arm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7E406-CBD6-ABE0-8853-5F98698C751D}"/>
              </a:ext>
            </a:extLst>
          </p:cNvPr>
          <p:cNvSpPr txBox="1"/>
          <p:nvPr/>
        </p:nvSpPr>
        <p:spPr>
          <a:xfrm>
            <a:off x="6110409" y="3643658"/>
            <a:ext cx="197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D119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: HR:0.75 (0.33-1.69); p=0.49</a:t>
            </a:r>
          </a:p>
          <a:p>
            <a:r>
              <a:rPr lang="en-US" sz="800" b="1">
                <a:solidFill>
                  <a:srgbClr val="004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: REF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91103-AF20-80AD-3FE2-772148B77A9D}"/>
              </a:ext>
            </a:extLst>
          </p:cNvPr>
          <p:cNvSpPr txBox="1"/>
          <p:nvPr/>
        </p:nvSpPr>
        <p:spPr>
          <a:xfrm>
            <a:off x="382095" y="3710790"/>
            <a:ext cx="185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D119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: HR:1.44 (0.71-2.94); p=0.32</a:t>
            </a:r>
          </a:p>
          <a:p>
            <a:r>
              <a:rPr lang="en-US" sz="800" b="1">
                <a:solidFill>
                  <a:srgbClr val="004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: REF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FF548E-04D9-18A6-E45F-8DD13736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" y="1711599"/>
            <a:ext cx="2995613" cy="1852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3B305E-D715-E0CF-E606-294EB1CE0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00" y="1694056"/>
            <a:ext cx="2995613" cy="1852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39C2DE-CD82-4BB6-2754-A9BEA0648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5" y="1700712"/>
            <a:ext cx="2995613" cy="18526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5BDDF2-574D-D711-D698-A9D2E0082203}"/>
              </a:ext>
            </a:extLst>
          </p:cNvPr>
          <p:cNvSpPr txBox="1"/>
          <p:nvPr/>
        </p:nvSpPr>
        <p:spPr>
          <a:xfrm>
            <a:off x="760549" y="176365"/>
            <a:ext cx="81067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A10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outcomes did not differ by race </a:t>
            </a:r>
            <a:br>
              <a:rPr lang="en-US" sz="3200" b="1">
                <a:solidFill>
                  <a:srgbClr val="A10E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A10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treatment arms</a:t>
            </a:r>
            <a:endParaRPr lang="en-US" sz="3200">
              <a:solidFill>
                <a:srgbClr val="A10E2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C0E70-D536-358E-F4FA-010A66FBDCB5}"/>
              </a:ext>
            </a:extLst>
          </p:cNvPr>
          <p:cNvSpPr txBox="1"/>
          <p:nvPr/>
        </p:nvSpPr>
        <p:spPr>
          <a:xfrm>
            <a:off x="3874239" y="4817876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FD5E-04BE-2CBA-443B-AB7C8855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8A54B-6B3F-C91D-9EC5-DE926931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55244-9B02-7EEF-E97C-06D18FAC4E68}"/>
              </a:ext>
            </a:extLst>
          </p:cNvPr>
          <p:cNvSpPr txBox="1"/>
          <p:nvPr/>
        </p:nvSpPr>
        <p:spPr>
          <a:xfrm>
            <a:off x="315311" y="149784"/>
            <a:ext cx="8004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A10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Pharmacogenomics based ACS10 score</a:t>
            </a:r>
            <a:endParaRPr lang="en-US" sz="3200">
              <a:solidFill>
                <a:srgbClr val="A10E2F"/>
              </a:solidFill>
            </a:endParaRPr>
          </a:p>
        </p:txBody>
      </p:sp>
      <p:pic>
        <p:nvPicPr>
          <p:cNvPr id="5" name="Picture 4" descr="Diagram of a cell block&#10;&#10;Description automatically generated">
            <a:extLst>
              <a:ext uri="{FF2B5EF4-FFF2-40B4-BE49-F238E27FC236}">
                <a16:creationId xmlns:a16="http://schemas.microsoft.com/office/drawing/2014/main" id="{B3AC8B48-AB9F-D7BE-3363-E8FA9E337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2"/>
          <a:stretch/>
        </p:blipFill>
        <p:spPr>
          <a:xfrm>
            <a:off x="9804" y="1256753"/>
            <a:ext cx="2248039" cy="2760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5AB1A-5AE7-D500-DD40-619BC78B978E}"/>
              </a:ext>
            </a:extLst>
          </p:cNvPr>
          <p:cNvSpPr txBox="1"/>
          <p:nvPr/>
        </p:nvSpPr>
        <p:spPr>
          <a:xfrm>
            <a:off x="499877" y="890905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Cytarabine/Ara-C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E322606-DC1D-0F35-54FC-DDDB004472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679"/>
          <a:stretch/>
        </p:blipFill>
        <p:spPr>
          <a:xfrm>
            <a:off x="2779888" y="988960"/>
            <a:ext cx="3476863" cy="12194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2D27DA-B4F4-16B8-B46C-2EC9C919E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301" y="2388968"/>
            <a:ext cx="4771397" cy="180233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63A68DE-BF47-F8CB-999F-5BAAE3E1C711}"/>
              </a:ext>
            </a:extLst>
          </p:cNvPr>
          <p:cNvSpPr txBox="1"/>
          <p:nvPr/>
        </p:nvSpPr>
        <p:spPr>
          <a:xfrm>
            <a:off x="3520999" y="4418788"/>
            <a:ext cx="1840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/>
              <a:t>Elsayed</a:t>
            </a:r>
            <a:r>
              <a:rPr lang="en-US" sz="1200"/>
              <a:t> et al, JCO 2022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31109A-48A9-A5AD-F104-B882FBDDC380}"/>
              </a:ext>
            </a:extLst>
          </p:cNvPr>
          <p:cNvSpPr txBox="1"/>
          <p:nvPr/>
        </p:nvSpPr>
        <p:spPr>
          <a:xfrm>
            <a:off x="6416701" y="946607"/>
            <a:ext cx="2611225" cy="307777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ACS10 distribution by race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D5BCD700-6098-525A-6E9B-01B81E375D74}"/>
              </a:ext>
            </a:extLst>
          </p:cNvPr>
          <p:cNvGraphicFramePr>
            <a:graphicFrameLocks/>
          </p:cNvGraphicFramePr>
          <p:nvPr/>
        </p:nvGraphicFramePr>
        <p:xfrm>
          <a:off x="6910210" y="2789835"/>
          <a:ext cx="2025426" cy="166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2C7BADC2-C777-4620-D30E-FADEAC5501C4}"/>
              </a:ext>
            </a:extLst>
          </p:cNvPr>
          <p:cNvGraphicFramePr>
            <a:graphicFrameLocks/>
          </p:cNvGraphicFramePr>
          <p:nvPr/>
        </p:nvGraphicFramePr>
        <p:xfrm>
          <a:off x="6427150" y="1383363"/>
          <a:ext cx="2991546" cy="201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2643C2-5B59-BA7E-C1DF-857FF284684B}"/>
              </a:ext>
            </a:extLst>
          </p:cNvPr>
          <p:cNvSpPr txBox="1"/>
          <p:nvPr/>
        </p:nvSpPr>
        <p:spPr>
          <a:xfrm>
            <a:off x="3814431" y="4804586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8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9C4EF9E-DAF5-56DB-20F3-16A9B06CF0E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43148" y="57047"/>
            <a:ext cx="9023682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rgbClr val="A10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patients with low ACS10 have poor outcome with standard therapy </a:t>
            </a:r>
            <a:r>
              <a:rPr lang="en-US" sz="2400" b="1" u="sng">
                <a:solidFill>
                  <a:srgbClr val="A10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400" b="1">
                <a:solidFill>
                  <a:srgbClr val="A10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benefit from Augmented therapy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A6940D-2D5B-2026-B34F-BDB5182BE9B3}"/>
              </a:ext>
            </a:extLst>
          </p:cNvPr>
          <p:cNvGrpSpPr/>
          <p:nvPr/>
        </p:nvGrpSpPr>
        <p:grpSpPr>
          <a:xfrm>
            <a:off x="4157773" y="864651"/>
            <a:ext cx="4046068" cy="2502258"/>
            <a:chOff x="4277389" y="1157046"/>
            <a:chExt cx="4046068" cy="250225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F57488-AE1F-BF91-50BD-FE2E95555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7389" y="1157046"/>
              <a:ext cx="4046068" cy="250225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E53F6E-7E0C-0817-1CF0-8B194BD331DC}"/>
                </a:ext>
              </a:extLst>
            </p:cNvPr>
            <p:cNvSpPr/>
            <p:nvPr/>
          </p:nvSpPr>
          <p:spPr>
            <a:xfrm>
              <a:off x="4743907" y="2493239"/>
              <a:ext cx="211307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b="1"/>
                <a:t>LDAC: ref</a:t>
              </a:r>
            </a:p>
            <a:p>
              <a:r>
                <a:rPr lang="en-US" sz="700" b="1"/>
                <a:t>HDAC: HR: 0.49; 95%CI (0.20-1.22); p=0.13</a:t>
              </a:r>
            </a:p>
            <a:p>
              <a:r>
                <a:rPr lang="en-US" sz="700" b="1"/>
                <a:t>Clo/AraC: HR: 0.17; 95%CI (0.05-0.66); p=0.01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C41486-D8F2-23AC-F684-9F954205038D}"/>
                </a:ext>
              </a:extLst>
            </p:cNvPr>
            <p:cNvSpPr txBox="1"/>
            <p:nvPr/>
          </p:nvSpPr>
          <p:spPr>
            <a:xfrm>
              <a:off x="6942364" y="1550718"/>
              <a:ext cx="12715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err="1"/>
                <a:t>Clo</a:t>
              </a:r>
              <a:r>
                <a:rPr lang="en-US" sz="1200"/>
                <a:t>/Ara-C N=15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5B0926-EEF0-3F7D-5090-41BE615DC10D}"/>
                </a:ext>
              </a:extLst>
            </p:cNvPr>
            <p:cNvSpPr txBox="1"/>
            <p:nvPr/>
          </p:nvSpPr>
          <p:spPr>
            <a:xfrm>
              <a:off x="7190522" y="1883056"/>
              <a:ext cx="10326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HDAC N=25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2DB0BB-74B1-E1B2-17F3-F394A64D8A10}"/>
                </a:ext>
              </a:extLst>
            </p:cNvPr>
            <p:cNvSpPr txBox="1"/>
            <p:nvPr/>
          </p:nvSpPr>
          <p:spPr>
            <a:xfrm>
              <a:off x="7273249" y="2241774"/>
              <a:ext cx="9955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LDAC N=11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8CDF8EE-212A-CBA0-DD8C-391F66EF2FEE}"/>
              </a:ext>
            </a:extLst>
          </p:cNvPr>
          <p:cNvGrpSpPr/>
          <p:nvPr/>
        </p:nvGrpSpPr>
        <p:grpSpPr>
          <a:xfrm>
            <a:off x="423771" y="984368"/>
            <a:ext cx="3300155" cy="3746733"/>
            <a:chOff x="131376" y="864753"/>
            <a:chExt cx="3707945" cy="41653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1FFB629-D05F-02C4-DBF4-15ABD93DC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9671"/>
            <a:stretch/>
          </p:blipFill>
          <p:spPr>
            <a:xfrm>
              <a:off x="1008213" y="2281465"/>
              <a:ext cx="2810970" cy="139645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D4316C5-D7F5-1E6B-EE8C-081193B1C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1182"/>
            <a:stretch/>
          </p:blipFill>
          <p:spPr>
            <a:xfrm>
              <a:off x="951968" y="864753"/>
              <a:ext cx="2887353" cy="140742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FE6B285-B68E-33B6-8775-70B87FCB2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9040"/>
            <a:stretch/>
          </p:blipFill>
          <p:spPr>
            <a:xfrm>
              <a:off x="1028351" y="3622719"/>
              <a:ext cx="2810970" cy="140742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50097B-609B-BAD9-4E82-5F5A2B91D985}"/>
                </a:ext>
              </a:extLst>
            </p:cNvPr>
            <p:cNvSpPr txBox="1"/>
            <p:nvPr/>
          </p:nvSpPr>
          <p:spPr>
            <a:xfrm>
              <a:off x="131376" y="864753"/>
              <a:ext cx="1091816" cy="321637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 dirty="0">
                  <a:latin typeface="Arial"/>
                  <a:ea typeface="Geneva"/>
                </a:rPr>
                <a:t>LDAC</a:t>
              </a:r>
            </a:p>
            <a:p>
              <a:endParaRPr lang="en-US" sz="1400"/>
            </a:p>
            <a:p>
              <a:endParaRPr lang="en-US" sz="1400"/>
            </a:p>
            <a:p>
              <a:endParaRPr lang="en-US" sz="1400"/>
            </a:p>
            <a:p>
              <a:endParaRPr lang="en-US" sz="1400"/>
            </a:p>
            <a:p>
              <a:endParaRPr lang="en-US" sz="1400"/>
            </a:p>
            <a:p>
              <a:endParaRPr lang="en-US" sz="1400"/>
            </a:p>
            <a:p>
              <a:r>
                <a:rPr lang="en-US" sz="1400" dirty="0">
                  <a:latin typeface="Arial"/>
                  <a:ea typeface="Geneva"/>
                </a:rPr>
                <a:t>HDAC</a:t>
              </a:r>
              <a:br>
                <a:rPr lang="en-US" sz="1400" dirty="0"/>
              </a:br>
              <a:endParaRPr lang="en-US" sz="1400"/>
            </a:p>
            <a:p>
              <a:endParaRPr lang="en-US" sz="1400"/>
            </a:p>
            <a:p>
              <a:endParaRPr lang="en-US" sz="1400"/>
            </a:p>
            <a:p>
              <a:endParaRPr lang="en-US" sz="1400"/>
            </a:p>
            <a:p>
              <a:r>
                <a:rPr lang="en-US" sz="1400" dirty="0">
                  <a:latin typeface="Arial"/>
                  <a:ea typeface="Geneva"/>
                </a:rPr>
                <a:t>Clo/Ara-C</a:t>
              </a:r>
              <a:endParaRPr 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D3B37D-D91A-1E03-B1C5-C63B75173A2D}"/>
                </a:ext>
              </a:extLst>
            </p:cNvPr>
            <p:cNvSpPr txBox="1"/>
            <p:nvPr/>
          </p:nvSpPr>
          <p:spPr>
            <a:xfrm>
              <a:off x="2420054" y="1237181"/>
              <a:ext cx="12250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High ACS10 (n=6)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4315AD-060A-9AE4-9A22-6FA13786CCB0}"/>
                </a:ext>
              </a:extLst>
            </p:cNvPr>
            <p:cNvSpPr txBox="1"/>
            <p:nvPr/>
          </p:nvSpPr>
          <p:spPr>
            <a:xfrm>
              <a:off x="2474103" y="1512994"/>
              <a:ext cx="11913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LowACS10 (n11)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2D9C0A-F2E8-7B3E-1011-7ACB99DB1868}"/>
                </a:ext>
              </a:extLst>
            </p:cNvPr>
            <p:cNvSpPr txBox="1"/>
            <p:nvPr/>
          </p:nvSpPr>
          <p:spPr>
            <a:xfrm>
              <a:off x="2487125" y="3077259"/>
              <a:ext cx="12314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LowACS10 (n=25)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00A729-C316-5B91-0ADF-E9B358A94A4C}"/>
                </a:ext>
              </a:extLst>
            </p:cNvPr>
            <p:cNvSpPr txBox="1"/>
            <p:nvPr/>
          </p:nvSpPr>
          <p:spPr>
            <a:xfrm>
              <a:off x="2495618" y="3831873"/>
              <a:ext cx="12314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LowACS10 (n=15)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A77FF3-7BAD-BC2A-C3B5-5CB0B0DD207B}"/>
                </a:ext>
              </a:extLst>
            </p:cNvPr>
            <p:cNvSpPr txBox="1"/>
            <p:nvPr/>
          </p:nvSpPr>
          <p:spPr>
            <a:xfrm>
              <a:off x="2474759" y="2587204"/>
              <a:ext cx="12250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High ACS10 (n=8)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A9D5E0-BC6A-6F8F-E0A2-A3FCC1B23422}"/>
                </a:ext>
              </a:extLst>
            </p:cNvPr>
            <p:cNvSpPr txBox="1"/>
            <p:nvPr/>
          </p:nvSpPr>
          <p:spPr>
            <a:xfrm>
              <a:off x="2518291" y="4208434"/>
              <a:ext cx="12250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High ACS10 (n=5)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E46919-9A1A-55C8-AB17-84D2B9AF4116}"/>
              </a:ext>
            </a:extLst>
          </p:cNvPr>
          <p:cNvSpPr txBox="1"/>
          <p:nvPr/>
        </p:nvSpPr>
        <p:spPr>
          <a:xfrm>
            <a:off x="3988167" y="3493584"/>
            <a:ext cx="5031093" cy="1103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4845" indent="-164845">
              <a:buFont typeface="Wingdings" pitchFamily="2" charset="2"/>
              <a:buChar char="Ø"/>
            </a:pPr>
            <a:r>
              <a:rPr lang="en-US" sz="1600" b="1"/>
              <a:t>In </a:t>
            </a:r>
            <a:r>
              <a:rPr lang="en-US" sz="1600" b="1" u="sng"/>
              <a:t>Low ACS10 group </a:t>
            </a:r>
            <a:r>
              <a:rPr lang="en-US" sz="1600" b="1"/>
              <a:t>ranking for therapy choice</a:t>
            </a:r>
          </a:p>
          <a:p>
            <a:pPr marL="622034" lvl="1" indent="-164845">
              <a:buFont typeface="Wingdings" pitchFamily="2" charset="2"/>
              <a:buChar char="Ø"/>
            </a:pPr>
            <a:r>
              <a:rPr lang="en-US" sz="1600" b="1"/>
              <a:t>1. Best Option </a:t>
            </a:r>
            <a:r>
              <a:rPr lang="en-US" sz="1600" b="1" err="1"/>
              <a:t>Clo+Ara-C</a:t>
            </a:r>
            <a:r>
              <a:rPr lang="en-US" sz="1600" b="1"/>
              <a:t> </a:t>
            </a:r>
          </a:p>
          <a:p>
            <a:pPr marL="622034" lvl="1" indent="-164845">
              <a:buFont typeface="Wingdings" pitchFamily="2" charset="2"/>
              <a:buChar char="Ø"/>
            </a:pPr>
            <a:r>
              <a:rPr lang="en-US" sz="1600" b="1"/>
              <a:t>2. High dose-Ara-C (HDAC)</a:t>
            </a:r>
          </a:p>
          <a:p>
            <a:pPr marL="622034" lvl="1" indent="-164845">
              <a:buFont typeface="Wingdings" pitchFamily="2" charset="2"/>
              <a:buChar char="Ø"/>
            </a:pPr>
            <a:r>
              <a:rPr lang="en-US" sz="1600" b="1"/>
              <a:t>3. Worst Option Low dose Ara-C (LDAC)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DEF09-64B1-4A09-459D-7C533F166FD2}"/>
              </a:ext>
            </a:extLst>
          </p:cNvPr>
          <p:cNvSpPr txBox="1"/>
          <p:nvPr/>
        </p:nvSpPr>
        <p:spPr>
          <a:xfrm>
            <a:off x="3814431" y="4797941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928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DB63B5-CA44-8A66-3376-DA517E6B4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1"/>
          <a:stretch/>
        </p:blipFill>
        <p:spPr>
          <a:xfrm>
            <a:off x="1018695" y="696036"/>
            <a:ext cx="7106610" cy="29940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4DE6CB-1F38-23DF-95FA-239C6BCFF0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12406" r="77859" b="70080"/>
          <a:stretch/>
        </p:blipFill>
        <p:spPr>
          <a:xfrm>
            <a:off x="1325196" y="2571750"/>
            <a:ext cx="665365" cy="490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D14AF0-7856-8DC8-7905-5D3D0F5E31BA}"/>
              </a:ext>
            </a:extLst>
          </p:cNvPr>
          <p:cNvSpPr txBox="1"/>
          <p:nvPr/>
        </p:nvSpPr>
        <p:spPr>
          <a:xfrm>
            <a:off x="0" y="3812911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>
                <a:solidFill>
                  <a:srgbClr val="B62B30"/>
                </a:solidFill>
                <a:effectLst/>
                <a:latin typeface="Roboto" panose="02000000000000000000" pitchFamily="2" charset="0"/>
                <a:hlinkClick r:id="rId4"/>
              </a:rPr>
              <a:t>Impact of Cytarabine Pharmacogenomics on Survival of Adolescent and Young Adults with AML and Its Clinical Relevance in Black Patients</a:t>
            </a:r>
            <a:r>
              <a:rPr lang="en-US" sz="1200" b="0" i="0" u="none" strike="noStrike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Number: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2954, December 10</a:t>
            </a:r>
          </a:p>
          <a:p>
            <a:pPr algn="l"/>
            <a:r>
              <a:rPr lang="en-US" sz="1200" b="0" i="0" u="none" strike="noStrike">
                <a:solidFill>
                  <a:srgbClr val="B62B30"/>
                </a:solidFill>
                <a:effectLst/>
                <a:latin typeface="Roboto" panose="02000000000000000000" pitchFamily="2" charset="0"/>
                <a:hlinkClick r:id="rId5"/>
              </a:rPr>
              <a:t>ACS10- Cytarabine Pharmacogenomics Score Impacts Survival in Pediatric AML Patients Treated on AAML1031 Trial and Associates with Outcome Differences in Black AML Patients</a:t>
            </a:r>
            <a:r>
              <a:rPr lang="en-US" sz="1200" b="0" i="0" u="none" strike="noStrike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Number: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4314, December 11</a:t>
            </a:r>
            <a:br>
              <a:rPr lang="en-US" sz="1200"/>
            </a:br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7D3DA-DC91-342B-9429-27348326C9C3}"/>
              </a:ext>
            </a:extLst>
          </p:cNvPr>
          <p:cNvSpPr txBox="1"/>
          <p:nvPr/>
        </p:nvSpPr>
        <p:spPr>
          <a:xfrm>
            <a:off x="614148" y="49705"/>
            <a:ext cx="817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B62B30"/>
                </a:solidFill>
              </a:rPr>
              <a:t>World-wide distribution of ACS10 score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3FB1D-6C7A-A28C-DCA4-31B08A21F8B1}"/>
              </a:ext>
            </a:extLst>
          </p:cNvPr>
          <p:cNvSpPr txBox="1"/>
          <p:nvPr/>
        </p:nvSpPr>
        <p:spPr>
          <a:xfrm>
            <a:off x="3787850" y="4811231"/>
            <a:ext cx="5329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"/>
                <a:ea typeface="Geneva"/>
              </a:rPr>
              <a:t>Embargoed until Saturday, Dec. 9, 2023, at 7:00 a.m. Pacific time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959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3|6.3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5.2|1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5.2|1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5.2|1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5.2|1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5.2|1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11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629FDC5E2D544A4877A64A27BE919" ma:contentTypeVersion="100" ma:contentTypeDescription="Create a new document." ma:contentTypeScope="" ma:versionID="609cb740f90515b94b59c7f768ae0fbe">
  <xsd:schema xmlns:xsd="http://www.w3.org/2001/XMLSchema" xmlns:xs="http://www.w3.org/2001/XMLSchema" xmlns:p="http://schemas.microsoft.com/office/2006/metadata/properties" xmlns:ns2="f428f131-8437-48c9-9cdf-8fab9dca4571" xmlns:ns3="21e663e9-9ff8-4e54-8085-e3d0e188f9b2" targetNamespace="http://schemas.microsoft.com/office/2006/metadata/properties" ma:root="true" ma:fieldsID="4d95dd8c64edc78942b428976b9eb8aa" ns2:_="" ns3:_="">
    <xsd:import namespace="f428f131-8437-48c9-9cdf-8fab9dca4571"/>
    <xsd:import namespace="21e663e9-9ff8-4e54-8085-e3d0e188f9b2"/>
    <xsd:element name="properties">
      <xsd:complexType>
        <xsd:sequence>
          <xsd:element name="documentManagement">
            <xsd:complexType>
              <xsd:all>
                <xsd:element ref="ns2:Annual_x0020_Meeting_x0020_Classification" minOccurs="0"/>
                <xsd:element ref="ns2:Doc_x0020_Type" minOccurs="0"/>
                <xsd:element ref="ns2:Year" minOccurs="0"/>
                <xsd:element ref="ns3:MediaServiceMetadata" minOccurs="0"/>
                <xsd:element ref="ns3:MediaServiceFastMetadata" minOccurs="0"/>
                <xsd:element ref="ns2:Doc_x0020_Status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f131-8437-48c9-9cdf-8fab9dca4571" elementFormDefault="qualified">
    <xsd:import namespace="http://schemas.microsoft.com/office/2006/documentManagement/types"/>
    <xsd:import namespace="http://schemas.microsoft.com/office/infopath/2007/PartnerControls"/>
    <xsd:element name="Annual_x0020_Meeting_x0020_Classification" ma:index="8" nillable="true" ma:displayName="AM Classification" ma:format="Dropdown" ma:internalName="Annual_x0020_Meeting_x0020_Classification" ma:readOnly="false">
      <xsd:simpleType>
        <xsd:restriction base="dms:Choice">
          <xsd:enumeration value="Abstract/Posters"/>
          <xsd:enumeration value="Ancillary Meetings"/>
          <xsd:enumeration value="ASH Foundation Run/Walk"/>
          <xsd:enumeration value="ASH Live: Remote Session Viewing"/>
          <xsd:enumeration value="ASH News Daily and TV"/>
          <xsd:enumeration value="ASH on Demand"/>
          <xsd:enumeration value="ASH Sponsored Events"/>
          <xsd:enumeration value="AV"/>
          <xsd:enumeration value="Catering/Concessions"/>
          <xsd:enumeration value="Child Care"/>
          <xsd:enumeration value="CME"/>
          <xsd:enumeration value="ConvCenter"/>
          <xsd:enumeration value="Corporate Support"/>
          <xsd:enumeration value="Data Insights"/>
          <xsd:enumeration value="Education Program"/>
          <xsd:enumeration value="Executive Committee Dinner"/>
          <xsd:enumeration value="Exhibits"/>
          <xsd:enumeration value="Finance"/>
          <xsd:enumeration value="Floor Plans"/>
          <xsd:enumeration value="Friday Satellite Symposia"/>
          <xsd:enumeration value="Friday Scientific Workshops"/>
          <xsd:enumeration value="Function Book"/>
          <xsd:enumeration value="Global Dinner"/>
          <xsd:enumeration value="Government Concierge"/>
          <xsd:enumeration value="Housing"/>
          <xsd:enumeration value="Insurance"/>
          <xsd:enumeration value="Logistics"/>
          <xsd:enumeration value="Marketing/PR"/>
          <xsd:enumeration value="Misc Program"/>
          <xsd:enumeration value="Mobile App"/>
          <xsd:enumeration value="Other Medical Meetings"/>
          <xsd:enumeration value="President's Dinner"/>
          <xsd:enumeration value="President's Reception"/>
          <xsd:enumeration value="Product Theaters"/>
          <xsd:enumeration value="Promotion/PR"/>
          <xsd:enumeration value="Registration"/>
          <xsd:enumeration value="RFP"/>
          <xsd:enumeration value="Scientific Program"/>
          <xsd:enumeration value="Security"/>
          <xsd:enumeration value="Selfies"/>
          <xsd:enumeration value="Shuttle/Transportation"/>
          <xsd:enumeration value="Signs and Structures"/>
          <xsd:enumeration value="Site Visits"/>
          <xsd:enumeration value="Social Events"/>
          <xsd:enumeration value="Spargo Archives"/>
          <xsd:enumeration value="Speaker Logistics"/>
          <xsd:enumeration value="Speakers Letters"/>
          <xsd:enumeration value="Special Events"/>
          <xsd:enumeration value="Special Lecture"/>
          <xsd:enumeration value="Special Session"/>
          <xsd:enumeration value="Staff Info"/>
          <xsd:enumeration value="Support Services"/>
          <xsd:enumeration value="Training Event"/>
          <xsd:enumeration value="VIP Letter"/>
          <xsd:enumeration value="Virtual Meeting"/>
          <xsd:enumeration value="Wellness Studio"/>
          <xsd:enumeration value="Whiteboard Wall"/>
          <xsd:enumeration value="Wi-Fi/Internet"/>
        </xsd:restriction>
      </xsd:simpleType>
    </xsd:element>
    <xsd:element name="Doc_x0020_Type" ma:index="9" nillable="true" ma:displayName="Doc Type" ma:format="Dropdown" ma:internalName="Doc_x0020_Type" ma:readOnly="false">
      <xsd:simpleType>
        <xsd:restriction base="dms:Choice">
          <xsd:enumeration value="Advertisement"/>
          <xsd:enumeration value="Agenda"/>
          <xsd:enumeration value="Certificate of Insurance"/>
          <xsd:enumeration value="Contract"/>
          <xsd:enumeration value="E-mail"/>
          <xsd:enumeration value="Form"/>
          <xsd:enumeration value="Letter"/>
          <xsd:enumeration value="Map"/>
          <xsd:enumeration value="Meeting Notebook"/>
          <xsd:enumeration value="Memo"/>
          <xsd:enumeration value="Minutes"/>
          <xsd:enumeration value="Miscellaneous"/>
          <xsd:enumeration value="Official (Legal Docs)"/>
          <xsd:enumeration value="Policy"/>
          <xsd:enumeration value="Presentation"/>
          <xsd:enumeration value="Reference"/>
          <xsd:enumeration value="Report"/>
          <xsd:enumeration value="RFP"/>
          <xsd:enumeration value="Standard Operating Procedure (SOP)"/>
          <xsd:enumeration value="Survey"/>
          <xsd:enumeration value="Template"/>
          <xsd:enumeration value="Timeline"/>
        </xsd:restriction>
      </xsd:simpleType>
    </xsd:element>
    <xsd:element name="Year" ma:index="10" nillable="true" ma:displayName="Year" ma:default="2023" ma:format="Dropdown" ma:internalName="Year" ma:readOnly="false">
      <xsd:simpleType>
        <xsd:restriction base="dms:Choice">
          <xsd:enumeration value="2034"/>
          <xsd:enumeration value="2033"/>
          <xsd:enumeration value="2032"/>
          <xsd:enumeration value="2031"/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</xsd:restriction>
      </xsd:simpleType>
    </xsd:element>
    <xsd:element name="Doc_x0020_Status" ma:index="13" nillable="true" ma:displayName="Doc Status" ma:default="Final" ma:format="Dropdown" ma:internalName="Doc_x0020_Status" ma:readOnly="false">
      <xsd:simpleType>
        <xsd:restriction base="dms:Choice">
          <xsd:enumeration value="Draft"/>
          <xsd:enumeration value="Final"/>
        </xsd:restriction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b921606-c105-48ac-9c58-9e88b1f69728}" ma:internalName="TaxCatchAll" ma:showField="CatchAllData" ma:web="f428f131-8437-48c9-9cdf-8fab9dca4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663e9-9ff8-4e54-8085-e3d0e188f9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7a6b3a0-d35f-4ecf-9586-1f4c274d16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f428f131-8437-48c9-9cdf-8fab9dca4571">2023</Year>
    <Doc_x0020_Type xmlns="f428f131-8437-48c9-9cdf-8fab9dca4571">Reference</Doc_x0020_Type>
    <Annual_x0020_Meeting_x0020_Classification xmlns="f428f131-8437-48c9-9cdf-8fab9dca4571">Promotion/PR</Annual_x0020_Meeting_x0020_Classification>
    <Doc_x0020_Status xmlns="f428f131-8437-48c9-9cdf-8fab9dca4571">Final</Doc_x0020_Status>
    <TaxCatchAll xmlns="f428f131-8437-48c9-9cdf-8fab9dca4571" xsi:nil="true"/>
    <lcf76f155ced4ddcb4097134ff3c332f xmlns="21e663e9-9ff8-4e54-8085-e3d0e188f9b2">
      <Terms xmlns="http://schemas.microsoft.com/office/infopath/2007/PartnerControls"/>
    </lcf76f155ced4ddcb4097134ff3c332f>
  </documentManagement>
</p:properti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70B7EA5-3A0D-4427-B3A8-72663A9808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6CCDD4-5DC0-4F27-AED5-FB5493FED6E3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DC2E3AFA-71F0-403B-B66B-D40CAA1C23E7}">
  <ds:schemaRefs>
    <ds:schemaRef ds:uri="21e663e9-9ff8-4e54-8085-e3d0e188f9b2"/>
    <ds:schemaRef ds:uri="f428f131-8437-48c9-9cdf-8fab9dca45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4C530F2-9F99-4AAF-864C-1D493DDA5D25}">
  <ds:schemaRefs>
    <ds:schemaRef ds:uri="21e663e9-9ff8-4e54-8085-e3d0e188f9b2"/>
    <ds:schemaRef ds:uri="f428f131-8437-48c9-9cdf-8fab9dca45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CD53A5FE-0CFB-4783-95F1-C2557943C20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3302</Words>
  <Application>Microsoft Office PowerPoint</Application>
  <PresentationFormat>On-screen Show (16:9)</PresentationFormat>
  <Paragraphs>347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Myriad Web Pro</vt:lpstr>
      <vt:lpstr>Roboto</vt:lpstr>
      <vt:lpstr>Times New Roman</vt:lpstr>
      <vt:lpstr>Wingdings</vt:lpstr>
      <vt:lpstr>Office Theme</vt:lpstr>
      <vt:lpstr>1_NCEH_ATSDR_combined</vt:lpstr>
      <vt:lpstr>Office Theme</vt:lpstr>
      <vt:lpstr>Focusing on Health Equity in Hematology  Press Briefing</vt:lpstr>
      <vt:lpstr>Panelists</vt:lpstr>
      <vt:lpstr>Intensification of Therapy and Pharmacogenetic Personalization Mitigate Racial Disparities in Pediatric Acute Myeloid Leukemia Outcomes </vt:lpstr>
      <vt:lpstr>Racial Disparity in AML Outcome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10 Year Analysis of Gender Distribution in the National Institutes of Health Funding for Non Malignant Hematology</vt:lpstr>
      <vt:lpstr>PowerPoint Presentation</vt:lpstr>
      <vt:lpstr>PowerPoint Presentation</vt:lpstr>
      <vt:lpstr>PowerPoint Presentation</vt:lpstr>
      <vt:lpstr>National Heart, Lung, and Blood Institute (NHLBI)</vt:lpstr>
      <vt:lpstr>Conclusion</vt:lpstr>
      <vt:lpstr>Comparison of the efficacy in clinical trials versus effectiveness in the real-world of treatments for  multiple myeloma: A population-based cohort study </vt:lpstr>
      <vt:lpstr>Introduction</vt:lpstr>
      <vt:lpstr>Study Aims</vt:lpstr>
      <vt:lpstr>Methods – Study Population</vt:lpstr>
      <vt:lpstr>Results – Crude comparison of RCT and RW outcomes</vt:lpstr>
      <vt:lpstr>Results – Forest plot (overall survival)</vt:lpstr>
      <vt:lpstr>Results – Forest plot (progression free survival)</vt:lpstr>
      <vt:lpstr>Conclusion</vt:lpstr>
      <vt:lpstr>Psychiatric and Substance Use Disorders are Independent Predictors of Treatment Response and Outcomes in U.S. Veterans with Newly Diagnosed Acute Myeloid Leukemia Treated with Venetoclax Combinations</vt:lpstr>
      <vt:lpstr>Background</vt:lpstr>
      <vt:lpstr>Results: Psychiatric and SUDs are prevalent among veterans with AML</vt:lpstr>
      <vt:lpstr>Results: Psychiatric and SUDs are more prevalent in younger veterans with AML</vt:lpstr>
      <vt:lpstr>Results: VEN treatment response by Psych and SUD </vt:lpstr>
      <vt:lpstr>Results: Incidence of ICU utilization post-induction significantly higher in SUD</vt:lpstr>
      <vt:lpstr>Results: Early mortality (EM) rate highest among veterans with SUD</vt:lpstr>
      <vt:lpstr>Results: Psychiatric and SUDs are independent predictors of negative AML outcomes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Homer</dc:creator>
  <cp:lastModifiedBy>Kira Sampson</cp:lastModifiedBy>
  <cp:revision>16</cp:revision>
  <dcterms:modified xsi:type="dcterms:W3CDTF">2023-12-05T19:45:50Z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 Svs Classification">
    <vt:lpwstr>General</vt:lpwstr>
  </property>
  <property fmtid="{D5CDD505-2E9C-101B-9397-08002B2CF9AE}" pid="3" name="ContentType">
    <vt:lpwstr>Document</vt:lpwstr>
  </property>
  <property fmtid="{D5CDD505-2E9C-101B-9397-08002B2CF9AE}" pid="4" name="Doc Type">
    <vt:lpwstr>Template</vt:lpwstr>
  </property>
  <property fmtid="{D5CDD505-2E9C-101B-9397-08002B2CF9AE}" pid="5" name="Employee Classification">
    <vt:lpwstr>General</vt:lpwstr>
  </property>
  <property fmtid="{D5CDD505-2E9C-101B-9397-08002B2CF9AE}" pid="6" name="Year">
    <vt:lpwstr>2010</vt:lpwstr>
  </property>
  <property fmtid="{D5CDD505-2E9C-101B-9397-08002B2CF9AE}" pid="7" name="Category">
    <vt:lpwstr>None</vt:lpwstr>
  </property>
  <property fmtid="{D5CDD505-2E9C-101B-9397-08002B2CF9AE}" pid="8" name="Doc Status">
    <vt:lpwstr>Final</vt:lpwstr>
  </property>
  <property fmtid="{D5CDD505-2E9C-101B-9397-08002B2CF9AE}" pid="9" name="Department">
    <vt:lpwstr>Communications</vt:lpwstr>
  </property>
  <property fmtid="{D5CDD505-2E9C-101B-9397-08002B2CF9AE}" pid="10" name="ContentTypeId">
    <vt:lpwstr>0x010100FFD629FDC5E2D544A4877A64A27BE919</vt:lpwstr>
  </property>
  <property fmtid="{D5CDD505-2E9C-101B-9397-08002B2CF9AE}" pid="11" name="ASH Dept">
    <vt:lpwstr/>
  </property>
  <property fmtid="{D5CDD505-2E9C-101B-9397-08002B2CF9AE}" pid="12" name="AuthorIds_UIVersion_20480">
    <vt:lpwstr>46</vt:lpwstr>
  </property>
  <property fmtid="{D5CDD505-2E9C-101B-9397-08002B2CF9AE}" pid="13" name="MediaServiceImageTags">
    <vt:lpwstr/>
  </property>
</Properties>
</file>