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6"/>
    <p:sldMasterId id="2147483798" r:id="rId7"/>
    <p:sldMasterId id="2147483809" r:id="rId8"/>
    <p:sldMasterId id="2147483660" r:id="rId9"/>
    <p:sldMasterId id="2147483813" r:id="rId10"/>
    <p:sldMasterId id="2147483648" r:id="rId11"/>
  </p:sldMasterIdLst>
  <p:notesMasterIdLst>
    <p:notesMasterId r:id="rId55"/>
  </p:notesMasterIdLst>
  <p:sldIdLst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256" r:id="rId5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953143A9-B1B1-4E91-9B06-9873C794DEF1}">
          <p14:sldIdLst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</p14:sldIdLst>
        </p14:section>
        <p14:section name="Default Section" id="{ED9EDF24-B1B8-48A4-BD61-9910F7DC62F0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k Irelan" initials="PI" lastIdx="5" clrIdx="0">
    <p:extLst>
      <p:ext uri="{19B8F6BF-5375-455C-9EA6-DF929625EA0E}">
        <p15:presenceInfo xmlns:p15="http://schemas.microsoft.com/office/powerpoint/2012/main" userId="S-1-5-21-2606473280-548047295-8510507-2614" providerId="AD"/>
      </p:ext>
    </p:extLst>
  </p:cmAuthor>
  <p:cmAuthor id="2" name="Leah Enser" initials="LE" lastIdx="7" clrIdx="1">
    <p:extLst>
      <p:ext uri="{19B8F6BF-5375-455C-9EA6-DF929625EA0E}">
        <p15:presenceInfo xmlns:p15="http://schemas.microsoft.com/office/powerpoint/2012/main" userId="S::LEnser@hq.hematology.org::e57fe1d5-a7c5-48f2-8de5-f35c902705dd" providerId="AD"/>
      </p:ext>
    </p:extLst>
  </p:cmAuthor>
  <p:cmAuthor id="3" name="Andrea Fischer" initials="AF" lastIdx="4" clrIdx="2">
    <p:extLst>
      <p:ext uri="{19B8F6BF-5375-455C-9EA6-DF929625EA0E}">
        <p15:presenceInfo xmlns:p15="http://schemas.microsoft.com/office/powerpoint/2012/main" userId="S::afischer@hq.hematology.org::4b95cff0-6568-4437-baae-975df7599425" providerId="AD"/>
      </p:ext>
    </p:extLst>
  </p:cmAuthor>
  <p:cmAuthor id="4" name="Amanda Szabo" initials="AS" lastIdx="12" clrIdx="3">
    <p:extLst>
      <p:ext uri="{19B8F6BF-5375-455C-9EA6-DF929625EA0E}">
        <p15:presenceInfo xmlns:p15="http://schemas.microsoft.com/office/powerpoint/2012/main" userId="S::aszabo@hq.hematology.org::4ad49d8b-9cb7-40f0-85a4-956641580ac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62B30"/>
    <a:srgbClr val="CD113B"/>
    <a:srgbClr val="A10E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F5AE72-C598-4ADD-8A99-2AFAE763742F}" v="74" dt="2023-12-09T23:44:08.234"/>
    <p1510:client id="{A2F6DF32-BBA9-497C-A832-8D3C077772D0}" v="27" dt="2023-12-10T14:52:33.6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48"/>
      </p:cViewPr>
      <p:guideLst>
        <p:guide orient="horz" pos="2160"/>
        <p:guide pos="285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2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Master" Target="slideMasters/slideMaster6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presProps" Target="presProps.xml"/><Relationship Id="rId61" Type="http://schemas.microsoft.com/office/2015/10/relationships/revisionInfo" Target="revisionInfo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commentAuthors" Target="commentAuthors.xml"/><Relationship Id="rId8" Type="http://schemas.openxmlformats.org/officeDocument/2006/relationships/slideMaster" Target="slideMasters/slideMaster3.xml"/><Relationship Id="rId51" Type="http://schemas.openxmlformats.org/officeDocument/2006/relationships/slide" Target="slides/slide40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</c:v>
                </c:pt>
              </c:strCache>
            </c:strRef>
          </c:tx>
          <c:spPr>
            <a:solidFill>
              <a:srgbClr val="8A2ECC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4B4C4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A2-4AFF-89D4-99A50344637D}"/>
              </c:ext>
            </c:extLst>
          </c:dPt>
          <c:dPt>
            <c:idx val="2"/>
            <c:invertIfNegative val="0"/>
            <c:bubble3D val="0"/>
            <c:spPr>
              <a:solidFill>
                <a:srgbClr val="8A2E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BA2-4AFF-89D4-99A50344637D}"/>
              </c:ext>
            </c:extLst>
          </c:dPt>
          <c:dPt>
            <c:idx val="3"/>
            <c:invertIfNegative val="0"/>
            <c:bubble3D val="0"/>
            <c:spPr>
              <a:solidFill>
                <a:srgbClr val="4B4C4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BA2-4AFF-89D4-99A50344637D}"/>
              </c:ext>
            </c:extLst>
          </c:dPt>
          <c:dLbls>
            <c:delete val="1"/>
          </c:dLbls>
          <c:errBars>
            <c:errBarType val="both"/>
            <c:errValType val="cust"/>
            <c:noEndCap val="0"/>
            <c:plus>
              <c:numRef>
                <c:f>Sheet1!$H$2:$H$5</c:f>
                <c:numCache>
                  <c:formatCode>General</c:formatCode>
                  <c:ptCount val="4"/>
                  <c:pt idx="0">
                    <c:v>14.009999999999998</c:v>
                  </c:pt>
                  <c:pt idx="1">
                    <c:v>5.1400000000000006</c:v>
                  </c:pt>
                  <c:pt idx="2">
                    <c:v>9.7000000000000028</c:v>
                  </c:pt>
                  <c:pt idx="3">
                    <c:v>9.5</c:v>
                  </c:pt>
                </c:numCache>
              </c:numRef>
            </c:plus>
            <c:minus>
              <c:numRef>
                <c:f>Sheet1!$E$2:$E$5</c:f>
                <c:numCache>
                  <c:formatCode>General</c:formatCode>
                  <c:ptCount val="4"/>
                  <c:pt idx="0">
                    <c:v>4.7000000000000028</c:v>
                  </c:pt>
                  <c:pt idx="1">
                    <c:v>13.700000000000003</c:v>
                  </c:pt>
                  <c:pt idx="2">
                    <c:v>9.0999999999999979</c:v>
                  </c:pt>
                  <c:pt idx="3">
                    <c:v>9.1000000000000014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B9B4B4"/>
                </a:solidFill>
                <a:round/>
              </a:ln>
              <a:effectLst/>
            </c:spPr>
          </c:errBars>
          <c:cat>
            <c:strRef>
              <c:f>Sheet1!$A$2:$A$5</c:f>
              <c:strCache>
                <c:ptCount val="4"/>
                <c:pt idx="0">
                  <c:v>NAV + RUX 
(Nc=113)</c:v>
                </c:pt>
                <c:pt idx="1">
                  <c:v>PBO + RUX 
(Nc=117)</c:v>
                </c:pt>
                <c:pt idx="2">
                  <c:v>NAV + RUX 
(Nc=113)</c:v>
                </c:pt>
                <c:pt idx="3">
                  <c:v>PBO + RUX 
(Nc=117)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41.6</c:v>
                </c:pt>
                <c:pt idx="1">
                  <c:v>46.1</c:v>
                </c:pt>
                <c:pt idx="2">
                  <c:v>39.799999999999997</c:v>
                </c:pt>
                <c:pt idx="3">
                  <c:v>42.7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BA2-4AFF-89D4-99A50344637D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93"/>
        <c:axId val="1168633056"/>
        <c:axId val="1168633472"/>
      </c:barChart>
      <c:catAx>
        <c:axId val="116863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8633472"/>
        <c:crosses val="autoZero"/>
        <c:auto val="1"/>
        <c:lblAlgn val="ctr"/>
        <c:lblOffset val="100"/>
        <c:noMultiLvlLbl val="0"/>
      </c:catAx>
      <c:valAx>
        <c:axId val="1168633472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>
                    <a:solidFill>
                      <a:schemeClr val="tx1"/>
                    </a:solidFill>
                  </a:rPr>
                  <a:t>% patients</a:t>
                </a:r>
                <a:r>
                  <a:rPr lang="en-GB" sz="1200" baseline="0">
                    <a:solidFill>
                      <a:schemeClr val="tx1"/>
                    </a:solidFill>
                  </a:rPr>
                  <a:t> with change</a:t>
                </a:r>
                <a:endParaRPr lang="en-GB" sz="120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1.7466820490826825E-2"/>
              <c:y val="0.16696936411784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863305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Geneva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388DC7-E9F6-284C-9857-FDA7F02FFFDF}" type="datetimeFigureOut">
              <a:rPr lang="en-US"/>
              <a:pPr/>
              <a:t>12/10/2023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Geneva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FAA9E6-400A-E640-A318-E520058423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009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9A66-58A0-4921-9F12-4DF811F1AA6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89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6FBF3-1FE1-4744-921D-F2E5CCCA37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87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52B3B-2041-EB4E-AA08-038AF4BC92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062DD-5EDA-05DB-A635-8C5BC2D03DF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Hillmen et al., Abst 631, ASH 2023</a:t>
            </a:r>
          </a:p>
        </p:txBody>
      </p:sp>
    </p:spTree>
    <p:extLst>
      <p:ext uri="{BB962C8B-B14F-4D97-AF65-F5344CB8AC3E}">
        <p14:creationId xmlns:p14="http://schemas.microsoft.com/office/powerpoint/2010/main" val="2546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FBD84-38CE-E64C-8E88-CBC3AB1D81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F57F9-B981-4FA1-7E76-A5AFEA9A2CF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Hillmen et al., Abst 631, ASH 2023</a:t>
            </a:r>
          </a:p>
        </p:txBody>
      </p:sp>
    </p:spTree>
    <p:extLst>
      <p:ext uri="{BB962C8B-B14F-4D97-AF65-F5344CB8AC3E}">
        <p14:creationId xmlns:p14="http://schemas.microsoft.com/office/powerpoint/2010/main" val="539905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Hillmen et al., Abst 631, ASH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FBD84-38CE-E64C-8E88-CBC3AB1D81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095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Hillmen et al., Abst 631, ASH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FBD84-38CE-E64C-8E88-CBC3AB1D81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297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6FBF3-1FE1-4744-921D-F2E5CCCA37A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37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B8D55-F128-4594-AE3D-EE349C89646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7528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B8D55-F128-4594-AE3D-EE349C89646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9304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B8D55-F128-4594-AE3D-EE349C89646B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6459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6D76C2-58B0-4F28-B7EB-7F69110126BD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781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B84AA8-5E51-41DE-BB87-3567F7433A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887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3134875">
              <a:defRPr/>
            </a:pPr>
            <a:endParaRPr lang="en-US" sz="1200">
              <a:solidFill>
                <a:schemeClr val="bg1">
                  <a:lumMod val="10000"/>
                </a:schemeClr>
              </a:solidFill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6D76C2-58B0-4F28-B7EB-7F69110126BD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6468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AA9E6-400A-E640-A318-E520058423C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418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6D76C2-58B0-4F28-B7EB-7F69110126BD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9242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Treatment with auto-HCT remained independently associated with a lower relapse rate and an improved PFS in the multivariable analysis.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6D76C2-58B0-4F28-B7EB-7F69110126BD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64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B84AA8-5E51-41DE-BB87-3567F7433A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99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B84AA8-5E51-41DE-BB87-3567F7433A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40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B84AA8-5E51-41DE-BB87-3567F7433A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0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B84AA8-5E51-41DE-BB87-3567F7433A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75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B84AA8-5E51-41DE-BB87-3567F7433A0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53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B84AA8-5E51-41DE-BB87-3567F7433A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87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6FBF3-1FE1-4744-921D-F2E5CCCA37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49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9852"/>
            <a:ext cx="7772400" cy="6689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0" i="0">
                <a:solidFill>
                  <a:srgbClr val="CD113B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003" y="4071907"/>
            <a:ext cx="6400800" cy="8053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F42DBC-C000-474C-847A-96A1FE0230FB}" type="datetime1">
              <a:rPr lang="en-US"/>
              <a:pPr/>
              <a:t>12/10/2023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09FEC-A01C-EB4F-9AED-98C23E3BD7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3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brande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15084"/>
            <a:ext cx="7772400" cy="66384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rgbClr val="071D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2911729"/>
          </a:xfrm>
          <a:solidFill>
            <a:srgbClr val="071D49"/>
          </a:solidFill>
        </p:spPr>
        <p:txBody>
          <a:bodyPr anchor="ctr">
            <a:normAutofit/>
          </a:bodyPr>
          <a:lstStyle>
            <a:lvl1pPr algn="ctr"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85800" y="3884089"/>
            <a:ext cx="7772400" cy="663839"/>
          </a:xfrm>
        </p:spPr>
        <p:txBody>
          <a:bodyPr>
            <a:normAutofit/>
          </a:bodyPr>
          <a:lstStyle>
            <a:lvl1pPr marL="0" indent="0" algn="ctr">
              <a:buNone/>
              <a:defRPr sz="1200" i="1">
                <a:solidFill>
                  <a:srgbClr val="071D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4E6146F-0B1F-4060-8180-BA7EB7FDB2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310" y="4913845"/>
            <a:ext cx="701565" cy="12189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3991C7A-5E7C-44F1-8BCE-3D8A59A10F17}"/>
              </a:ext>
            </a:extLst>
          </p:cNvPr>
          <p:cNvCxnSpPr>
            <a:cxnSpLocks/>
          </p:cNvCxnSpPr>
          <p:nvPr userDrawn="1"/>
        </p:nvCxnSpPr>
        <p:spPr>
          <a:xfrm>
            <a:off x="285750" y="4810127"/>
            <a:ext cx="857522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27920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" userDrawn="1">
          <p15:clr>
            <a:srgbClr val="FBAE40"/>
          </p15:clr>
        </p15:guide>
        <p15:guide id="2" pos="180" userDrawn="1">
          <p15:clr>
            <a:srgbClr val="FBAE40"/>
          </p15:clr>
        </p15:guide>
        <p15:guide id="3" pos="558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19173"/>
            <a:ext cx="7886700" cy="4413549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6206" indent="-126206">
              <a:buClr>
                <a:srgbClr val="2C5596"/>
              </a:buCl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85763" indent="-126206">
              <a:buClrTx/>
              <a:buFont typeface="Arial" panose="020B0604020202020204" pitchFamily="34" charset="0"/>
              <a:buChar char="−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45319" indent="-133350">
              <a:buFont typeface="Arial" panose="020B0604020202020204" pitchFamily="34" charset="0"/>
              <a:buChar char="−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58441" indent="-132160">
              <a:buFont typeface="Arial" panose="020B0604020202020204" pitchFamily="34" charset="0"/>
              <a:buChar char="−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defTabSz="685800">
              <a:spcBef>
                <a:spcPts val="900"/>
              </a:spcBef>
            </a:pPr>
            <a:r>
              <a:rPr lang="en-US"/>
              <a:t>Add disclosures (see congress guidelines)</a:t>
            </a:r>
          </a:p>
        </p:txBody>
      </p:sp>
    </p:spTree>
    <p:extLst>
      <p:ext uri="{BB962C8B-B14F-4D97-AF65-F5344CB8AC3E}">
        <p14:creationId xmlns:p14="http://schemas.microsoft.com/office/powerpoint/2010/main" val="3803665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28650" y="219173"/>
            <a:ext cx="7886700" cy="4413549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071D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6206" indent="-126206">
              <a:buClr>
                <a:srgbClr val="071D49"/>
              </a:buCl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85763" indent="-126206">
              <a:buClr>
                <a:srgbClr val="081538"/>
              </a:buClr>
              <a:buFont typeface="Arial" panose="020B0604020202020204" pitchFamily="34" charset="0"/>
              <a:buChar char="−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45319" indent="-133350">
              <a:buClr>
                <a:srgbClr val="081538"/>
              </a:buClr>
              <a:buFont typeface="Arial" panose="020B0604020202020204" pitchFamily="34" charset="0"/>
              <a:buChar char="−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58441" indent="-132160">
              <a:buClr>
                <a:srgbClr val="081538"/>
              </a:buClr>
              <a:buFont typeface="Arial" panose="020B0604020202020204" pitchFamily="34" charset="0"/>
              <a:buChar char="−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76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154B02-468B-4674-B816-EAD71BCC8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9173"/>
            <a:ext cx="7886700" cy="4413549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071D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6206" indent="-126206">
              <a:buClr>
                <a:srgbClr val="071D49"/>
              </a:buCl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85763" indent="-126206">
              <a:buClr>
                <a:srgbClr val="081538"/>
              </a:buClr>
              <a:buFont typeface="Arial" panose="020B0604020202020204" pitchFamily="34" charset="0"/>
              <a:buChar char="−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45319" indent="-133350">
              <a:buClr>
                <a:srgbClr val="081538"/>
              </a:buClr>
              <a:buFont typeface="Arial" panose="020B0604020202020204" pitchFamily="34" charset="0"/>
              <a:buChar char="−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58441" indent="-132160">
              <a:buClr>
                <a:srgbClr val="081538"/>
              </a:buClr>
              <a:buFont typeface="Arial" panose="020B0604020202020204" pitchFamily="34" charset="0"/>
              <a:buChar char="−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3695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9173"/>
            <a:ext cx="7886700" cy="8546351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16200000">
            <a:off x="-1725332" y="1920351"/>
            <a:ext cx="4093458" cy="450721"/>
          </a:xfrm>
        </p:spPr>
        <p:txBody>
          <a:bodyPr>
            <a:noAutofit/>
          </a:bodyPr>
          <a:lstStyle>
            <a:lvl1pPr algn="r">
              <a:defRPr sz="2100" b="0">
                <a:solidFill>
                  <a:srgbClr val="071D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3797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F38874B2-9F24-9440-9E08-A3B8FE554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62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9B734B-BEEB-458F-869D-044ADF43B2E6}"/>
              </a:ext>
            </a:extLst>
          </p:cNvPr>
          <p:cNvSpPr/>
          <p:nvPr/>
        </p:nvSpPr>
        <p:spPr>
          <a:xfrm>
            <a:off x="2727607" y="4771843"/>
            <a:ext cx="314927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>
                <a:solidFill>
                  <a:schemeClr val="bg1">
                    <a:lumMod val="50000"/>
                  </a:schemeClr>
                </a:solidFill>
              </a:rPr>
              <a:t>Hillmen </a:t>
            </a:r>
            <a:r>
              <a:rPr lang="en-GB" sz="1500" i="1">
                <a:solidFill>
                  <a:schemeClr val="bg1">
                    <a:lumMod val="50000"/>
                  </a:schemeClr>
                </a:solidFill>
              </a:rPr>
              <a:t>et al., </a:t>
            </a:r>
            <a:r>
              <a:rPr lang="en-GB" sz="1500" i="0">
                <a:solidFill>
                  <a:schemeClr val="bg1">
                    <a:lumMod val="50000"/>
                  </a:schemeClr>
                </a:solidFill>
              </a:rPr>
              <a:t>Abstract 631, ASH 2023</a:t>
            </a:r>
            <a:endParaRPr lang="en-GB" sz="150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21EA98-AE16-4F2B-A1F2-C669B72CF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614" y="4701355"/>
            <a:ext cx="2562828" cy="4421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0D709C-C4FE-4B9D-B62C-4FE806A42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37" y="4751155"/>
            <a:ext cx="1365848" cy="34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97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C5BD5172-0309-5C4B-98A3-55CC93945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31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DD79F18B-32CF-4F48-9397-53F5B4075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09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567BF48F-3AC1-474A-9A8F-3CD4FF7D8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77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DE6A48-BD34-9247-8CD2-A207D07E22B4}" type="datetime1">
              <a:rPr lang="en-US"/>
              <a:pPr/>
              <a:t>12/10/2023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41447-81A8-E34A-8E29-11F044513D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67840"/>
            <a:ext cx="8229600" cy="5351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D113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026691"/>
            <a:ext cx="8229600" cy="371092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26831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7B561480-28A1-8942-BF6E-A48526333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12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422A09E9-0C74-D841-B37C-E1CA7E5F1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2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55125AEC-73D4-5F44-BB7D-DED0D771D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74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FE418D2A-83E9-7D41-B2F4-380BEAE20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47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4BE2B439-BFC8-DA4B-95CC-545BCB7C2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258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6304AD75-D760-6344-8654-7AB5985FE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18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GB New PP_5_cj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" t="3252" r="2521" b="25790"/>
          <a:stretch>
            <a:fillRect/>
          </a:stretch>
        </p:blipFill>
        <p:spPr bwMode="auto">
          <a:xfrm>
            <a:off x="0" y="0"/>
            <a:ext cx="92011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-14288" y="4105275"/>
            <a:ext cx="9215438" cy="11140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514725">
              <a:defRPr/>
            </a:pPr>
            <a:endParaRPr lang="en-US" sz="788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814763">
              <a:defRPr/>
            </a:pPr>
            <a:endParaRPr lang="en-US" sz="788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814763">
              <a:defRPr/>
            </a:pPr>
            <a:endParaRPr lang="en-US" sz="788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729038">
              <a:defRPr/>
            </a:pPr>
            <a:endParaRPr lang="en-US" sz="788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043238">
              <a:defRPr/>
            </a:pPr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</a:rPr>
              <a:t>The CIBMTR</a:t>
            </a:r>
            <a:r>
              <a:rPr lang="en-US" sz="900" baseline="30000">
                <a:solidFill>
                  <a:schemeClr val="tx1">
                    <a:lumMod val="50000"/>
                    <a:lumOff val="50000"/>
                  </a:schemeClr>
                </a:solidFill>
              </a:rPr>
              <a:t>®</a:t>
            </a:r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</a:rPr>
              <a:t> (Center for International Blood and Marrow Transplant Research</a:t>
            </a:r>
            <a:r>
              <a:rPr lang="en-US" sz="900" baseline="30000">
                <a:solidFill>
                  <a:schemeClr val="tx1">
                    <a:lumMod val="50000"/>
                    <a:lumOff val="50000"/>
                  </a:schemeClr>
                </a:solidFill>
              </a:rPr>
              <a:t>®</a:t>
            </a:r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</a:rPr>
              <a:t>) is a research collaboration between the National Marrow Donor Program</a:t>
            </a:r>
            <a:r>
              <a:rPr lang="en-US" sz="900" baseline="30000">
                <a:solidFill>
                  <a:schemeClr val="tx1">
                    <a:lumMod val="50000"/>
                    <a:lumOff val="50000"/>
                  </a:schemeClr>
                </a:solidFill>
              </a:rPr>
              <a:t>®</a:t>
            </a:r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</a:rPr>
              <a:t> (NMDP)/Be The Match</a:t>
            </a:r>
            <a:r>
              <a:rPr lang="en-US" sz="900" baseline="30000">
                <a:solidFill>
                  <a:schemeClr val="tx1">
                    <a:lumMod val="50000"/>
                    <a:lumOff val="50000"/>
                  </a:schemeClr>
                </a:solidFill>
              </a:rPr>
              <a:t>®</a:t>
            </a:r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</a:rPr>
              <a:t> and the Medical College of Wisconsin (MCW).</a:t>
            </a:r>
          </a:p>
          <a:p>
            <a:pPr marL="3043238">
              <a:defRPr/>
            </a:pPr>
            <a:endParaRPr lang="en-US" sz="9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514725">
              <a:defRPr/>
            </a:pPr>
            <a:endParaRPr lang="en-US" sz="788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367213"/>
            <a:ext cx="1983581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57301"/>
            <a:ext cx="7955280" cy="914399"/>
          </a:xfrm>
        </p:spPr>
        <p:txBody>
          <a:bodyPr anchor="t">
            <a:normAutofit/>
          </a:bodyPr>
          <a:lstStyle>
            <a:lvl1pPr algn="l">
              <a:defRPr sz="3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171699"/>
            <a:ext cx="7955280" cy="7429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066477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971550"/>
            <a:ext cx="86868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1"/>
            <a:ext cx="8229600" cy="34861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500" baseline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00A5761-1B3C-4150-A85D-55D2146480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2745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028701"/>
            <a:ext cx="8229600" cy="3486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B6749-673E-4084-89BF-33E7B4670C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9077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57200" y="971550"/>
            <a:ext cx="86868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8700"/>
            <a:ext cx="4038600" cy="348615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8700"/>
            <a:ext cx="4038600" cy="348615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D0A92-EB8F-4DDB-8F16-D9CA43F8C2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042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EA077D-40D2-7645-91D9-F5061C772B13}" type="datetime1">
              <a:rPr lang="en-US"/>
              <a:pPr/>
              <a:t>12/10/2023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A7F1F-F248-F943-913A-EBF08A13E9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382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57200" y="971550"/>
            <a:ext cx="86868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701"/>
            <a:ext cx="4040188" cy="602456"/>
          </a:xfrm>
        </p:spPr>
        <p:txBody>
          <a:bodyPr anchor="b">
            <a:noAutofit/>
          </a:bodyPr>
          <a:lstStyle>
            <a:lvl1pPr marL="0" indent="0">
              <a:buNone/>
              <a:defRPr sz="16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8701"/>
            <a:ext cx="4041775" cy="602456"/>
          </a:xfrm>
        </p:spPr>
        <p:txBody>
          <a:bodyPr anchor="b">
            <a:noAutofit/>
          </a:bodyPr>
          <a:lstStyle>
            <a:lvl1pPr marL="0" indent="0">
              <a:buNone/>
              <a:defRPr sz="16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99B6F-DC29-4E5F-9C37-C66D964CC4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283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178A9-E4EC-4F43-A15D-9A77B5C20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F646BE-9E4B-A712-7FD8-D4222A45F1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25B98-2F12-17EF-AC9D-4C9F6B4805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A45E4F-9F34-4F04-B372-B3089D55FBA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4711055-DF6E-B3D1-7332-FC81968B3EA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1524000" y="1028700"/>
          <a:ext cx="6096000" cy="26951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7531861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6672407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11915972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7396886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600774654"/>
                    </a:ext>
                  </a:extLst>
                </a:gridCol>
              </a:tblGrid>
              <a:tr h="294894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9071357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554384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6446050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5186706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5913415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6701598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2403167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7764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057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57200" y="971550"/>
            <a:ext cx="86868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907F8-43D1-4656-BB09-1480E8860D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19885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5F355-974D-4379-B514-DD459BD11B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80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BFA9E-6852-4447-B74C-6212F9388E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6901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DDE7A-8910-45FB-A945-E4202BC4F6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3325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71000-EF1B-E1E7-4B7A-134B351047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AC911F-3DA2-5687-EBAE-DF121F52D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21C56-7DAE-E0C3-3F4E-13BE302F1A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F65F1FE-AD82-4DA6-A7E7-3EB4AAD07DDC}" type="datetimeFigureOut">
              <a:rPr lang="en-GB" smtClean="0"/>
              <a:t>10/12/2023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23C79-1A5B-57CF-0F7A-350DBA190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0C128-72A3-D237-88B2-7C3F90B96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33E52D2-2FA5-4631-941A-7FE948B6B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2609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D83BD-BABA-D747-EE00-442CCFE37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1470"/>
            <a:ext cx="78867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7EE98-EB70-910E-E555-04CF8EBD9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0141"/>
            <a:ext cx="7886700" cy="3350657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C90A2-F7EA-BBCD-220A-D0D8051F8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F65F1FE-AD82-4DA6-A7E7-3EB4AAD07DDC}" type="datetimeFigureOut">
              <a:rPr lang="en-GB" smtClean="0"/>
              <a:t>10/12/2023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D8F12-ED8F-D230-5AEB-E8CEB0BE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10A88-A4AC-44DB-E360-FF6D9BA7F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33E52D2-2FA5-4631-941A-7FE948B6B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7422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515B6-EA72-41B1-750A-D26B6194C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2D000B-7373-C568-9023-E6E782EB1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291CB-8494-1D4E-C0DD-D546D7E5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F65F1FE-AD82-4DA6-A7E7-3EB4AAD07DDC}" type="datetimeFigureOut">
              <a:rPr lang="en-GB" smtClean="0"/>
              <a:t>10/12/2023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032F5-38F7-FB40-67BF-EB5B3EBD5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4FCF3-20E5-F635-8684-D6C8ACDC8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33E52D2-2FA5-4631-941A-7FE948B6B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9003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634F0-D696-C673-56AF-96FB1242C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929F5-C122-66F7-3C43-E2A976EAF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D330A9-1FA3-7896-77C5-0654D7955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4C7E10-3AD2-00EC-51F2-63C14A519E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F65F1FE-AD82-4DA6-A7E7-3EB4AAD07DDC}" type="datetimeFigureOut">
              <a:rPr lang="en-GB" smtClean="0"/>
              <a:t>10/12/2023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45263-B652-E091-5624-8B22308A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3A0E22-B466-894B-DE78-9E078ACCC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33E52D2-2FA5-4631-941A-7FE948B6B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441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6691"/>
            <a:ext cx="4038600" cy="265319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6691"/>
            <a:ext cx="4038600" cy="265319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12AE92-20AD-8D4C-BE5B-92E66A82D5FE}" type="datetime1">
              <a:rPr lang="en-US"/>
              <a:pPr/>
              <a:t>12/10/2023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444B3-43E0-CD49-8543-3A769AE78B9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67840"/>
            <a:ext cx="8229600" cy="5351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D113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06455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B9AF1-5309-0EFC-687B-4D3CC4984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440BB7-668A-32CB-FB61-678C10319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3D12CD-5156-5CC5-F33C-93C1EEB3C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E853E4-ABC1-30CB-C2DB-9744E03A36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D4CAC1-D2B2-BE33-7FD0-390BB01D33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806C7C-BE28-77A8-2827-4B3C73D256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F65F1FE-AD82-4DA6-A7E7-3EB4AAD07DDC}" type="datetimeFigureOut">
              <a:rPr lang="en-GB" smtClean="0"/>
              <a:t>10/12/2023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5F412D-BCF0-E639-FCCD-582ED3CB0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807AFD-DC2F-7A7C-3AE2-54242C74B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33E52D2-2FA5-4631-941A-7FE948B6B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4649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9379D-6605-7484-2F24-8F85FA8FB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9F694D-478F-FC7D-7103-E585AED85D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F65F1FE-AD82-4DA6-A7E7-3EB4AAD07DDC}" type="datetimeFigureOut">
              <a:rPr lang="en-GB" smtClean="0"/>
              <a:t>10/12/2023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38B531-9B42-0C03-8A0E-A76B1EE83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1ED308-C68C-E797-7FC8-DA325E8C6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33E52D2-2FA5-4631-941A-7FE948B6B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36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05ADE-67A9-6FF0-B732-947E385F0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F65F1FE-AD82-4DA6-A7E7-3EB4AAD07DDC}" type="datetimeFigureOut">
              <a:rPr lang="en-GB" smtClean="0"/>
              <a:t>10/12/2023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58664-0463-C4E1-72D3-8764C1226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54F15-519E-8420-E005-21436CED7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33E52D2-2FA5-4631-941A-7FE948B6B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0886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2DB78-467A-4D9B-CF67-29DE2AC2A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3EEDF-2492-6B2D-F732-7360ADB20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EB7C7-9E4D-BBCC-91F8-0E6AF7EC6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7BFABC-35FE-BFE0-43E2-5CB64D8E8E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F65F1FE-AD82-4DA6-A7E7-3EB4AAD07DDC}" type="datetimeFigureOut">
              <a:rPr lang="en-GB" smtClean="0"/>
              <a:t>10/12/2023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DDE70-199C-4BFC-2C6B-221658D4A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F88E4-855B-35AF-71ED-E7C48AEFD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33E52D2-2FA5-4631-941A-7FE948B6B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0604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0BD6B-2F53-5889-1877-E0EBCD37C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D7C85D-85DC-4E32-D134-6B0FC6CB0D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99C67-1D30-E5BF-C188-F3861857F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AFE183-982A-1353-D8E8-63AF51E143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F65F1FE-AD82-4DA6-A7E7-3EB4AAD07DDC}" type="datetimeFigureOut">
              <a:rPr lang="en-GB" smtClean="0"/>
              <a:t>10/12/2023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A80362-71A0-EFB1-0453-6EB2E7E13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4FE2DE-01F3-7C5A-BE1D-1E194A4C0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33E52D2-2FA5-4631-941A-7FE948B6B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834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F0BAD-35EA-A938-2BFD-6F0401F7C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6108D1-0AF9-02F2-C175-3FE7649D2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7CC62-C403-FF93-B2B0-70603BC2A0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F65F1FE-AD82-4DA6-A7E7-3EB4AAD07DDC}" type="datetimeFigureOut">
              <a:rPr lang="en-GB" smtClean="0"/>
              <a:t>10/12/2023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8E143-3B97-51E9-4C89-BFE6961BC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163D4-7878-185D-5BFF-A2E6B643F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33E52D2-2FA5-4631-941A-7FE948B6B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1692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D13CCA-C153-9E47-2842-E3375A94A7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7D3DAC-B418-3261-F045-1B0D68841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22144-B9AD-747F-B90C-1325D814BE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F65F1FE-AD82-4DA6-A7E7-3EB4AAD07DDC}" type="datetimeFigureOut">
              <a:rPr lang="en-GB" smtClean="0"/>
              <a:t>10/12/2023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4C77F-F16F-7F0C-D72A-0D54D1BFB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0C1B3-6A35-5358-AB21-7B5ABFB1B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33E52D2-2FA5-4631-941A-7FE948B6B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238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26692"/>
            <a:ext cx="5486400" cy="354530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520E0-F525-124B-8DCB-FDFCBFF95DE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67840"/>
            <a:ext cx="8229600" cy="5351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D113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127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BDD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91"/>
          <a:stretch/>
        </p:blipFill>
        <p:spPr>
          <a:xfrm>
            <a:off x="0" y="10"/>
            <a:ext cx="9144000" cy="90796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5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2250"/>
              </a:lnSpc>
              <a:defRPr sz="2100" b="1" baseline="0">
                <a:solidFill>
                  <a:srgbClr val="76AE99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baseline="0">
                <a:solidFill>
                  <a:srgbClr val="76AE99"/>
                </a:solidFill>
                <a:effectLst/>
                <a:latin typeface="Calibri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500"/>
              </a:lnSpc>
              <a:buNone/>
              <a:defRPr sz="1350" baseline="0">
                <a:solidFill>
                  <a:srgbClr val="76AE99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90152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>National Center on Birth Defects and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127480327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2250"/>
              </a:lnSpc>
              <a:defRPr sz="2100" b="1" baseline="0">
                <a:solidFill>
                  <a:srgbClr val="76AE99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Bottom band: NCBDDD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>
            <a:off x="0" y="5016021"/>
            <a:ext cx="9144000" cy="127486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257175" indent="-257175">
              <a:buClr>
                <a:srgbClr val="618E7C"/>
              </a:buClr>
              <a:buFont typeface="Wingdings" panose="05000000000000000000" pitchFamily="2" charset="2"/>
              <a:buChar char="§"/>
              <a:defRPr sz="15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B45340"/>
              </a:buClr>
              <a:defRPr sz="15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5A4099"/>
              </a:buClr>
              <a:defRPr sz="15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5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5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030297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2250"/>
              </a:lnSpc>
              <a:defRPr sz="2100" b="1" baseline="0">
                <a:solidFill>
                  <a:srgbClr val="618E7C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11" y="1200151"/>
            <a:ext cx="3879669" cy="3143250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18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557213" indent="-214313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35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42" y="1200151"/>
            <a:ext cx="3879669" cy="3143250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18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557213" indent="-214313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35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42"/>
          <a:stretch/>
        </p:blipFill>
        <p:spPr>
          <a:xfrm>
            <a:off x="13" y="5044697"/>
            <a:ext cx="9134357" cy="1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1957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618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3350329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27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702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1650"/>
              </a:lnSpc>
              <a:buNone/>
              <a:defRPr sz="1500" baseline="0">
                <a:solidFill>
                  <a:schemeClr val="bg2"/>
                </a:solidFill>
                <a:latin typeface="Calibri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850223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4869657"/>
            <a:ext cx="24892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96090422-FAC2-1B47-B696-15B7C4FF0E2E}" type="datetime1">
              <a:rPr lang="en-US" smtClean="0"/>
              <a:pPr/>
              <a:t>12/10/2023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69657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B0ABAB64-726D-C943-9B15-2E81C6025A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1" r:id="rId2"/>
    <p:sldLayoutId id="2147483752" r:id="rId3"/>
    <p:sldLayoutId id="2147483759" r:id="rId4"/>
    <p:sldLayoutId id="2147483755" r:id="rId5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CD113B"/>
          </a:solidFill>
          <a:latin typeface="Arial"/>
          <a:ea typeface="Geneva" pitchFamily="37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  <a:cs typeface="Times New Roman" pitchFamily="1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  <a:cs typeface="Times New Roman" pitchFamily="1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  <a:cs typeface="Times New Roman" pitchFamily="1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  <a:cs typeface="Times New Roman" pitchFamily="1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pitchFamily="37" charset="-128"/>
          <a:cs typeface="Geneva" pitchFamily="3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pitchFamily="3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Geneva" pitchFamily="3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Geneva" pitchFamily="3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Geneva" pitchFamily="3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4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903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8" r:id="rId4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2B42D5E-9AC0-4105-A5C1-EE3C5663594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95FF1B3-37DE-4E19-B477-EA9BAE29F2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4688D-8F70-4BE7-B3F5-26E98F2A90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61C9644-4C7F-40FB-8B16-20AB5EDBD655}" type="datetime1">
              <a:rPr lang="en-US" smtClean="0"/>
              <a:pPr>
                <a:defRPr/>
              </a:pPr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8A6F2-B466-43C6-AC27-2041969E3F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8B61C-5C8B-4178-AE0F-4C63DC3630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533F668-E6A1-4423-A05E-FC5667E9D8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10" r:id="rId2"/>
    <p:sldLayoutId id="2147483811" r:id="rId3"/>
    <p:sldLayoutId id="2147483812" r:id="rId4"/>
    <p:sldLayoutId id="2147483790" r:id="rId5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934" userDrawn="1">
          <p15:clr>
            <a:srgbClr val="F26B43"/>
          </p15:clr>
        </p15:guide>
        <p15:guide id="4" pos="2826" userDrawn="1">
          <p15:clr>
            <a:srgbClr val="F26B43"/>
          </p15:clr>
        </p15:guide>
        <p15:guide id="5" pos="212" userDrawn="1">
          <p15:clr>
            <a:srgbClr val="F26B43"/>
          </p15:clr>
        </p15:guide>
        <p15:guide id="6" pos="5552" userDrawn="1">
          <p15:clr>
            <a:srgbClr val="F26B43"/>
          </p15:clr>
        </p15:guide>
        <p15:guide id="7" orient="horz" pos="450" userDrawn="1">
          <p15:clr>
            <a:srgbClr val="F26B43"/>
          </p15:clr>
        </p15:guide>
        <p15:guide id="8" orient="horz" pos="3000" userDrawn="1">
          <p15:clr>
            <a:srgbClr val="F26B43"/>
          </p15:clr>
        </p15:guide>
        <p15:guide id="9" orient="horz" pos="292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13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42900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hangingPunct="1">
              <a:defRPr/>
            </a:pPr>
            <a:endParaRPr lang="en-US" kern="120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42900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hangingPunct="1">
              <a:defRPr/>
            </a:pPr>
            <a:endParaRPr lang="en-US" kern="1200"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342900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hangingPunct="1">
              <a:defRPr/>
            </a:pPr>
            <a:fld id="{E1D21D6D-3B78-594A-8BC1-1CC199E3C581}" type="slidenum">
              <a:rPr lang="en-US" kern="1200">
                <a:ea typeface="ＭＳ Ｐゴシック" charset="0"/>
                <a:cs typeface="ＭＳ Ｐゴシック" charset="0"/>
              </a:rPr>
              <a:pPr hangingPunct="1">
                <a:defRPr/>
              </a:pPr>
              <a:t>‹#›</a:t>
            </a:fld>
            <a:endParaRPr lang="en-US" kern="120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28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7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28700"/>
            <a:ext cx="82296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5029200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5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67263"/>
            <a:ext cx="4572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1A45E4F-9F34-4F04-B372-B3089D55FB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0" name="Picture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4629151"/>
            <a:ext cx="1587104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78" r:id="rId3"/>
    <p:sldLayoutId id="2147483784" r:id="rId4"/>
    <p:sldLayoutId id="2147483785" r:id="rId5"/>
    <p:sldLayoutId id="2147483787" r:id="rId6"/>
    <p:sldLayoutId id="2147483786" r:id="rId7"/>
    <p:sldLayoutId id="2147483779" r:id="rId8"/>
    <p:sldLayoutId id="2147483780" r:id="rId9"/>
    <p:sldLayoutId id="2147483781" r:id="rId10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accent2"/>
          </a:solidFill>
          <a:latin typeface="+mn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rgbClr val="000000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rgbClr val="000000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+mj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B3C4B3-012B-9999-BDCB-B49486F1A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6230"/>
            <a:ext cx="7886700" cy="731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044C9-F9B2-7F6F-1413-FB6178338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134293"/>
            <a:ext cx="7886700" cy="3441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3" name="Picture 2" descr="http://www.lawandmore.co.uk/static/images/decembervanessa/janvan/cardiff.jpg">
            <a:extLst>
              <a:ext uri="{FF2B5EF4-FFF2-40B4-BE49-F238E27FC236}">
                <a16:creationId xmlns:a16="http://schemas.microsoft.com/office/drawing/2014/main" id="{FA29033E-98F5-B695-DB22-7A21E1CA4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1051" y="4605004"/>
            <a:ext cx="706439" cy="50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http://www.bangor.ac.uk/imscar/cognate/images/NCRI_logo_000.gif">
            <a:extLst>
              <a:ext uri="{FF2B5EF4-FFF2-40B4-BE49-F238E27FC236}">
                <a16:creationId xmlns:a16="http://schemas.microsoft.com/office/drawing/2014/main" id="{3E3A0F69-14C4-17E8-391F-CF8AF8C5C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00" r="20000"/>
          <a:stretch>
            <a:fillRect/>
          </a:stretch>
        </p:blipFill>
        <p:spPr bwMode="auto">
          <a:xfrm>
            <a:off x="8001000" y="4574902"/>
            <a:ext cx="400051" cy="53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8552BE9-7420-FCE7-D737-38E2F10A897D}"/>
              </a:ext>
            </a:extLst>
          </p:cNvPr>
          <p:cNvSpPr/>
          <p:nvPr/>
        </p:nvSpPr>
        <p:spPr bwMode="auto">
          <a:xfrm>
            <a:off x="0" y="-7143"/>
            <a:ext cx="9144000" cy="264319"/>
          </a:xfrm>
          <a:prstGeom prst="rect">
            <a:avLst/>
          </a:prstGeom>
          <a:solidFill>
            <a:srgbClr val="333399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591133-6B80-0840-7766-21FEBDF2053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3814" y="4605606"/>
            <a:ext cx="1310317" cy="5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3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tabLst>
          <a:tab pos="1082675" algn="l"/>
        </a:tabLst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tabLst>
          <a:tab pos="1082675" algn="l"/>
        </a:tabLst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tabLst>
          <a:tab pos="1082675" algn="l"/>
        </a:tabLst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tabLst>
          <a:tab pos="1082675" algn="l"/>
        </a:tabLst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tabLst>
          <a:tab pos="1082675" algn="l"/>
        </a:tabLst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5" Type="http://schemas.openxmlformats.org/officeDocument/2006/relationships/image" Target="../media/image15.png"/><Relationship Id="rId4" Type="http://schemas.openxmlformats.org/officeDocument/2006/relationships/hyperlink" Target="http://www.abbviemedinfo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shmedia@fleishman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5" Type="http://schemas.openxmlformats.org/officeDocument/2006/relationships/chart" Target="../charts/char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F0476-1966-4CD5-9E2F-6332FDA7F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906" y="2497791"/>
            <a:ext cx="7772400" cy="668948"/>
          </a:xfrm>
        </p:spPr>
        <p:txBody>
          <a:bodyPr anchor="t">
            <a:normAutofit fontScale="90000"/>
          </a:bodyPr>
          <a:lstStyle/>
          <a:p>
            <a:r>
              <a:rPr lang="en-US" sz="2800">
                <a:solidFill>
                  <a:srgbClr val="B62B30"/>
                </a:solidFill>
                <a:ea typeface="Geneva"/>
              </a:rPr>
              <a:t>Is More or Less Better? Reviewing Therapies in Hematologic Cancers</a:t>
            </a:r>
            <a:br>
              <a:rPr lang="en-US">
                <a:solidFill>
                  <a:srgbClr val="B62B30"/>
                </a:solidFill>
                <a:ea typeface="Geneva"/>
              </a:rPr>
            </a:br>
            <a:r>
              <a:rPr lang="en-US">
                <a:solidFill>
                  <a:srgbClr val="B62B30"/>
                </a:solidFill>
                <a:ea typeface="Geneva"/>
              </a:rPr>
              <a:t> </a:t>
            </a:r>
            <a:r>
              <a:rPr lang="en-US" sz="2800">
                <a:solidFill>
                  <a:schemeClr val="tx1"/>
                </a:solidFill>
                <a:ea typeface="Geneva"/>
              </a:rPr>
              <a:t>Press Briefing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4E2E2D-F8D7-4ABC-B7EA-A49ECC66B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835" y="3897095"/>
            <a:ext cx="8498542" cy="805327"/>
          </a:xfrm>
        </p:spPr>
        <p:txBody>
          <a:bodyPr lIns="91440" tIns="45720" rIns="91440" bIns="45720" anchor="t">
            <a:normAutofit fontScale="92500" lnSpcReduction="20000"/>
          </a:bodyPr>
          <a:lstStyle/>
          <a:p>
            <a:r>
              <a:rPr lang="en-US">
                <a:ea typeface="Geneva"/>
              </a:rPr>
              <a:t>Moderator: Mikkael Sekeres</a:t>
            </a:r>
            <a:r>
              <a:rPr lang="nb-NO">
                <a:ea typeface="Geneva"/>
              </a:rPr>
              <a:t>, MD, Sylvester Comprehensive Cancer Center, University of Miami Miller School of Medicine</a:t>
            </a:r>
          </a:p>
          <a:p>
            <a:r>
              <a:rPr lang="nb-NO">
                <a:ea typeface="Geneva"/>
              </a:rPr>
              <a:t> </a:t>
            </a:r>
            <a:r>
              <a:rPr lang="en-US">
                <a:ea typeface="Geneva"/>
              </a:rPr>
              <a:t>Sunday, December 10, 2023: 7:30 a.m. –  8:30 a.m. Pacific time</a:t>
            </a: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8B2096-4AF2-1893-1053-2980DF55D15D}"/>
              </a:ext>
            </a:extLst>
          </p:cNvPr>
          <p:cNvSpPr txBox="1"/>
          <p:nvPr/>
        </p:nvSpPr>
        <p:spPr>
          <a:xfrm>
            <a:off x="3136032" y="4797941"/>
            <a:ext cx="568234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C00000"/>
                </a:solidFill>
                <a:latin typeface="Arial"/>
                <a:ea typeface="Geneva"/>
              </a:rPr>
              <a:t>Embargoed until Sunday, Dec. 10, 2023, at 7:30 a.m. Pacific time</a:t>
            </a:r>
            <a:endParaRPr lang="en-US" sz="1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46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105150BB-1970-4AB8-9C7C-16CEF5F96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7704" y="681732"/>
            <a:ext cx="1765993" cy="3399439"/>
          </a:xfrm>
        </p:spPr>
        <p:txBody>
          <a:bodyPr>
            <a:noAutofit/>
          </a:bodyPr>
          <a:lstStyle>
            <a:defPPr>
              <a:defRPr lang="en-US"/>
            </a:defPPr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lvl="1">
              <a:lnSpc>
                <a:spcPct val="114000"/>
              </a:lnSpc>
            </a:pPr>
            <a:r>
              <a:rPr lang="en-US" altLang="en-US" sz="1050"/>
              <a:t>Most commons AEs were thrombocytopenia, anemia, neutropenia, and diarrhea</a:t>
            </a:r>
          </a:p>
          <a:p>
            <a:pPr lvl="1">
              <a:lnSpc>
                <a:spcPct val="114000"/>
              </a:lnSpc>
            </a:pPr>
            <a:r>
              <a:rPr lang="en-US" altLang="en-US" sz="1050"/>
              <a:t>Most common serious AEs reported were </a:t>
            </a:r>
          </a:p>
          <a:p>
            <a:pPr lvl="2">
              <a:lnSpc>
                <a:spcPct val="114000"/>
              </a:lnSpc>
            </a:pPr>
            <a:r>
              <a:rPr lang="en-US" altLang="en-US" sz="1050"/>
              <a:t>COVID-19 pneumonia and pneumonia in 3 patients each with</a:t>
            </a:r>
            <a:br>
              <a:rPr lang="en-US" altLang="en-US" sz="1050"/>
            </a:br>
            <a:r>
              <a:rPr lang="en-US" altLang="en-US" sz="1050"/>
              <a:t>NAV + RUX and 2 each with PBO + RUX </a:t>
            </a:r>
            <a:endParaRPr lang="en-US" altLang="en-US" sz="1050" strike="sngStrike"/>
          </a:p>
          <a:p>
            <a:pPr lvl="1">
              <a:lnSpc>
                <a:spcPct val="114000"/>
              </a:lnSpc>
            </a:pPr>
            <a:r>
              <a:rPr lang="en-GB" altLang="en-US" sz="1050"/>
              <a:t>Dose reductions and interruptions were mostly due to thrombocytopenia, none were due to bleeding </a:t>
            </a:r>
            <a:endParaRPr lang="en-US" altLang="en-US" sz="1050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684A81F1-7C6D-E69C-7939-EFC8C2B7C1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175984"/>
              </p:ext>
            </p:extLst>
          </p:nvPr>
        </p:nvGraphicFramePr>
        <p:xfrm>
          <a:off x="348195" y="217479"/>
          <a:ext cx="9283175" cy="372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3175">
                  <a:extLst>
                    <a:ext uri="{9D8B030D-6E8A-4147-A177-3AD203B41FA5}">
                      <a16:colId xmlns:a16="http://schemas.microsoft.com/office/drawing/2014/main" val="433152939"/>
                    </a:ext>
                  </a:extLst>
                </a:gridCol>
              </a:tblGrid>
              <a:tr h="372935">
                <a:tc>
                  <a:txBody>
                    <a:bodyPr/>
                    <a:lstStyle/>
                    <a:p>
                      <a:pPr marL="115888" indent="0"/>
                      <a:r>
                        <a:rPr lang="en-GB" sz="1600">
                          <a:solidFill>
                            <a:srgbClr val="071D49"/>
                          </a:solidFill>
                        </a:rPr>
                        <a:t>AEs of Thrombocytopenia, Anemia, and Neutropenia Were Common But Manageable </a:t>
                      </a:r>
                      <a:endParaRPr lang="en-US" sz="1600">
                        <a:solidFill>
                          <a:srgbClr val="071D49"/>
                        </a:solidFill>
                      </a:endParaRPr>
                    </a:p>
                  </a:txBody>
                  <a:tcPr marL="68580" marR="68580" marT="34290" marB="34290" anchor="ctr">
                    <a:lnL w="762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3267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BF08961-648B-BF88-FCFF-E39712653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196043"/>
              </p:ext>
            </p:extLst>
          </p:nvPr>
        </p:nvGraphicFramePr>
        <p:xfrm>
          <a:off x="288234" y="681732"/>
          <a:ext cx="7094420" cy="4252914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3344520">
                  <a:extLst>
                    <a:ext uri="{9D8B030D-6E8A-4147-A177-3AD203B41FA5}">
                      <a16:colId xmlns:a16="http://schemas.microsoft.com/office/drawing/2014/main" val="1969600700"/>
                    </a:ext>
                  </a:extLst>
                </a:gridCol>
                <a:gridCol w="937475">
                  <a:extLst>
                    <a:ext uri="{9D8B030D-6E8A-4147-A177-3AD203B41FA5}">
                      <a16:colId xmlns:a16="http://schemas.microsoft.com/office/drawing/2014/main" val="1818995005"/>
                    </a:ext>
                  </a:extLst>
                </a:gridCol>
                <a:gridCol w="937475">
                  <a:extLst>
                    <a:ext uri="{9D8B030D-6E8A-4147-A177-3AD203B41FA5}">
                      <a16:colId xmlns:a16="http://schemas.microsoft.com/office/drawing/2014/main" val="4224286327"/>
                    </a:ext>
                  </a:extLst>
                </a:gridCol>
                <a:gridCol w="937475">
                  <a:extLst>
                    <a:ext uri="{9D8B030D-6E8A-4147-A177-3AD203B41FA5}">
                      <a16:colId xmlns:a16="http://schemas.microsoft.com/office/drawing/2014/main" val="386402389"/>
                    </a:ext>
                  </a:extLst>
                </a:gridCol>
                <a:gridCol w="937475">
                  <a:extLst>
                    <a:ext uri="{9D8B030D-6E8A-4147-A177-3AD203B41FA5}">
                      <a16:colId xmlns:a16="http://schemas.microsoft.com/office/drawing/2014/main" val="2037449084"/>
                    </a:ext>
                  </a:extLst>
                </a:gridCol>
              </a:tblGrid>
              <a:tr h="34508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sz="10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1D49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NAV + RUX (N=124)</a:t>
                      </a:r>
                      <a:r>
                        <a:rPr lang="en-US" sz="1000" b="1" kern="1200" baseline="300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</a:p>
                    <a:p>
                      <a:pPr marL="0" marR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baseline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 (%) </a:t>
                      </a:r>
                      <a:endParaRPr lang="en-US" sz="1000" baseline="0">
                        <a:solidFill>
                          <a:schemeClr val="bg1"/>
                        </a:solidFill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1D4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PBO + RUX (N=125)</a:t>
                      </a:r>
                      <a:r>
                        <a:rPr lang="en-US" sz="1000" b="1" kern="1200" baseline="300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</a:p>
                    <a:p>
                      <a:pPr marL="0" marR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solidFill>
                            <a:schemeClr val="bg1"/>
                          </a:solidFill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N (%) </a:t>
                      </a:r>
                    </a:p>
                  </a:txBody>
                  <a:tcPr marL="68580" marR="68580" marT="34290" marB="3429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1D4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962045"/>
                  </a:ext>
                </a:extLst>
              </a:tr>
              <a:tr h="211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Any AE</a:t>
                      </a:r>
                      <a:endParaRPr lang="en-GB" sz="10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27146" marT="0" marB="0">
                    <a:lnL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124 (100)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121 (97)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588078"/>
                  </a:ext>
                </a:extLst>
              </a:tr>
              <a:tr h="211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Any AE grade </a:t>
                      </a: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≥3</a:t>
                      </a:r>
                      <a:endParaRPr lang="en-GB" sz="10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27146" marT="0" marB="0">
                    <a:lnL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105 (85)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87 (70)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844543"/>
                  </a:ext>
                </a:extLst>
              </a:tr>
              <a:tr h="161276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defTabSz="274320">
                        <a:tabLst>
                          <a:tab pos="274320" algn="l"/>
                          <a:tab pos="548640" algn="l"/>
                          <a:tab pos="8229600" algn="l"/>
                        </a:tabLst>
                      </a:pPr>
                      <a:r>
                        <a:rPr lang="en-GB" sz="1000" b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Most common AEs (&gt;30% patients receiving NAV)</a:t>
                      </a:r>
                      <a:br>
                        <a:rPr lang="en-GB" sz="1000" b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GB" sz="1000" b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GB" sz="1000" b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Thrombocytopenia</a:t>
                      </a:r>
                    </a:p>
                    <a:p>
                      <a:pPr algn="l" defTabSz="274320">
                        <a:tabLst>
                          <a:tab pos="274320" algn="l"/>
                          <a:tab pos="548640" algn="l"/>
                          <a:tab pos="8229600" algn="l"/>
                        </a:tabLst>
                      </a:pPr>
                      <a:r>
                        <a:rPr lang="pt-BR" sz="1000" b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    Anemia</a:t>
                      </a:r>
                    </a:p>
                    <a:p>
                      <a:pPr algn="l" defTabSz="274320">
                        <a:tabLst>
                          <a:tab pos="274320" algn="l"/>
                          <a:tab pos="548640" algn="l"/>
                          <a:tab pos="8229600" algn="l"/>
                        </a:tabLst>
                      </a:pPr>
                      <a:r>
                        <a:rPr lang="en-GB" sz="1000" b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    Neutropenia</a:t>
                      </a:r>
                    </a:p>
                    <a:p>
                      <a:pPr algn="l" defTabSz="274320">
                        <a:tabLst>
                          <a:tab pos="274320" algn="l"/>
                          <a:tab pos="548640" algn="l"/>
                          <a:tab pos="8229600" algn="l"/>
                        </a:tabLst>
                      </a:pPr>
                      <a:r>
                        <a:rPr lang="en-GB" sz="1000" b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    Diarrhea</a:t>
                      </a:r>
                    </a:p>
                    <a:p>
                      <a:pPr algn="l" defTabSz="274320">
                        <a:tabLst>
                          <a:tab pos="274320" algn="l"/>
                          <a:tab pos="548640" algn="l"/>
                          <a:tab pos="8229600" algn="l"/>
                        </a:tabLst>
                      </a:pPr>
                      <a:r>
                        <a:rPr lang="en-GB" sz="1000" b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000" b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Bleeding/hemorrhagic events</a:t>
                      </a:r>
                    </a:p>
                    <a:p>
                      <a:pPr algn="l" defTabSz="274320">
                        <a:tabLst>
                          <a:tab pos="274320" algn="l"/>
                          <a:tab pos="548640" algn="l"/>
                          <a:tab pos="8229600" algn="l"/>
                        </a:tabLs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    COVID-19</a:t>
                      </a:r>
                    </a:p>
                    <a:p>
                      <a:pPr algn="l" defTabSz="274320">
                        <a:tabLst>
                          <a:tab pos="274320" algn="l"/>
                          <a:tab pos="548640" algn="l"/>
                          <a:tab pos="8229600" algn="l"/>
                        </a:tabLs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    Contusion</a:t>
                      </a:r>
                    </a:p>
                    <a:p>
                      <a:pPr marL="0" marR="0" lvl="0" indent="0" algn="l" defTabSz="27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4320" algn="l"/>
                          <a:tab pos="548640" algn="l"/>
                          <a:tab pos="8229600" algn="l"/>
                        </a:tabLst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Abdominal pain</a:t>
                      </a:r>
                    </a:p>
                    <a:p>
                      <a:pPr marL="0" marR="0" lvl="0" indent="0" algn="l" defTabSz="27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4320" algn="l"/>
                          <a:tab pos="548640" algn="l"/>
                          <a:tab pos="8229600" algn="l"/>
                        </a:tabLst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Abdominal pain upper</a:t>
                      </a:r>
                    </a:p>
                    <a:p>
                      <a:pPr marL="0" marR="0" lvl="0" indent="0" algn="l" defTabSz="27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4320" algn="l"/>
                          <a:tab pos="548640" algn="l"/>
                          <a:tab pos="8229600" algn="l"/>
                        </a:tabLst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Bone pain</a:t>
                      </a:r>
                    </a:p>
                  </a:txBody>
                  <a:tcPr marL="54000" marR="68580" marT="34290" marB="34290">
                    <a:lnL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Any grade</a:t>
                      </a:r>
                      <a:br>
                        <a:rPr lang="en-US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112 (90)</a:t>
                      </a:r>
                      <a:br>
                        <a:rPr lang="en-US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74 (60)</a:t>
                      </a:r>
                      <a:br>
                        <a:rPr lang="en-US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56 (45) </a:t>
                      </a:r>
                    </a:p>
                    <a:p>
                      <a:pPr algn="ctr"/>
                      <a:r>
                        <a:rPr lang="en-US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42 (34)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 (24)</a:t>
                      </a:r>
                      <a:endParaRPr lang="en-US"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26 (21)</a:t>
                      </a:r>
                    </a:p>
                    <a:p>
                      <a:pPr algn="ctr"/>
                      <a:r>
                        <a:rPr lang="en-US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13 (10)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11 (9)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 (7)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 (7)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Grade ≥3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63 (51)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57 (46)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47 (38)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 (5)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(2)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(1)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(1)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(1)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Any grade</a:t>
                      </a:r>
                      <a:br>
                        <a:rPr lang="en-US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62 (50)</a:t>
                      </a:r>
                      <a:br>
                        <a:rPr lang="en-US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61 (49)</a:t>
                      </a:r>
                      <a:br>
                        <a:rPr lang="en-US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 (6)</a:t>
                      </a:r>
                    </a:p>
                    <a:p>
                      <a:pPr algn="ctr"/>
                      <a:r>
                        <a:rPr lang="en-US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17 (14)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27 (22) </a:t>
                      </a:r>
                    </a:p>
                    <a:p>
                      <a:pPr algn="ctr"/>
                      <a:r>
                        <a:rPr lang="en-US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23 (18)</a:t>
                      </a:r>
                    </a:p>
                    <a:p>
                      <a:pPr algn="ctr"/>
                      <a:r>
                        <a:rPr lang="en-US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 (6)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(6)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(8)</a:t>
                      </a:r>
                    </a:p>
                    <a:p>
                      <a:pPr algn="ctr"/>
                      <a:r>
                        <a:rPr lang="en-US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 (5)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Grade ≥3</a:t>
                      </a:r>
                    </a:p>
                    <a:p>
                      <a:pPr algn="ctr"/>
                      <a:r>
                        <a:rPr lang="en-US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19 (15)</a:t>
                      </a:r>
                    </a:p>
                    <a:p>
                      <a:pPr algn="ctr"/>
                      <a:r>
                        <a:rPr lang="en-US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49 (39)</a:t>
                      </a:r>
                    </a:p>
                    <a:p>
                      <a:pPr algn="ctr"/>
                      <a:r>
                        <a:rPr lang="en-US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 (4)</a:t>
                      </a:r>
                    </a:p>
                    <a:p>
                      <a:pPr algn="ctr"/>
                      <a:r>
                        <a:rPr lang="en-US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/>
                      <a:r>
                        <a:rPr lang="en-US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 (6)</a:t>
                      </a:r>
                    </a:p>
                    <a:p>
                      <a:pPr algn="ctr"/>
                      <a:r>
                        <a:rPr lang="en-US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 (6)</a:t>
                      </a:r>
                    </a:p>
                    <a:p>
                      <a:pPr algn="ctr"/>
                      <a:r>
                        <a:rPr lang="en-US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/>
                      <a:r>
                        <a:rPr lang="en-US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 (1)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(1)</a:t>
                      </a:r>
                    </a:p>
                    <a:p>
                      <a:pPr algn="ctr"/>
                      <a:r>
                        <a:rPr lang="en-US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761780"/>
                  </a:ext>
                </a:extLst>
              </a:tr>
              <a:tr h="204236">
                <a:tc>
                  <a:txBody>
                    <a:bodyPr/>
                    <a:lstStyle/>
                    <a:p>
                      <a:pPr algn="l" defTabSz="274320">
                        <a:tabLst>
                          <a:tab pos="274320" algn="l"/>
                          <a:tab pos="548640" algn="l"/>
                          <a:tab pos="8229600" algn="l"/>
                        </a:tabLs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Any serious AE</a:t>
                      </a:r>
                    </a:p>
                  </a:txBody>
                  <a:tcPr marL="54000" marR="68580" marT="34290" marB="34290">
                    <a:lnL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32 (26)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40 (32)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363347"/>
                  </a:ext>
                </a:extLst>
              </a:tr>
              <a:tr h="485942">
                <a:tc>
                  <a:txBody>
                    <a:bodyPr/>
                    <a:lstStyle/>
                    <a:p>
                      <a:pPr algn="l" defTabSz="274320">
                        <a:tabLst>
                          <a:tab pos="274320" algn="l"/>
                          <a:tab pos="548640" algn="l"/>
                          <a:tab pos="8229600" algn="l"/>
                        </a:tabLs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AEs leading to dose reduction</a:t>
                      </a:r>
                    </a:p>
                    <a:p>
                      <a:pPr algn="l" defTabSz="274320">
                        <a:tabLst>
                          <a:tab pos="274320" algn="l"/>
                          <a:tab pos="548640" algn="l"/>
                          <a:tab pos="8229600" algn="l"/>
                        </a:tabLs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000" b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Navitoclax/placebo</a:t>
                      </a:r>
                    </a:p>
                    <a:p>
                      <a:pPr algn="l" defTabSz="274320">
                        <a:tabLst>
                          <a:tab pos="274320" algn="l"/>
                          <a:tab pos="548640" algn="l"/>
                          <a:tab pos="8229600" algn="l"/>
                        </a:tabLs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    Ruxolitinib</a:t>
                      </a:r>
                    </a:p>
                  </a:txBody>
                  <a:tcPr marL="54000" marR="68580" marT="34290" marB="34290">
                    <a:lnL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101 (81)</a:t>
                      </a:r>
                    </a:p>
                    <a:p>
                      <a:pPr algn="ctr"/>
                      <a:r>
                        <a:rPr lang="en-US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112 (90)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39 (31)</a:t>
                      </a:r>
                    </a:p>
                    <a:p>
                      <a:pPr algn="ctr"/>
                      <a:r>
                        <a:rPr lang="en-US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76 (61)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010389"/>
                  </a:ext>
                </a:extLst>
              </a:tr>
              <a:tr h="485942">
                <a:tc>
                  <a:txBody>
                    <a:bodyPr/>
                    <a:lstStyle/>
                    <a:p>
                      <a:pPr algn="l" defTabSz="274320">
                        <a:tabLst>
                          <a:tab pos="274320" algn="l"/>
                          <a:tab pos="548640" algn="l"/>
                          <a:tab pos="8229600" algn="l"/>
                        </a:tabLs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AE leading to dose interruption</a:t>
                      </a:r>
                    </a:p>
                    <a:p>
                      <a:pPr algn="l" defTabSz="274320">
                        <a:tabLst>
                          <a:tab pos="274320" algn="l"/>
                          <a:tab pos="548640" algn="l"/>
                          <a:tab pos="8229600" algn="l"/>
                        </a:tabLs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000" b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Navitoclax/placebo</a:t>
                      </a:r>
                    </a:p>
                    <a:p>
                      <a:pPr algn="l" defTabSz="274320">
                        <a:tabLst>
                          <a:tab pos="274320" algn="l"/>
                          <a:tab pos="548640" algn="l"/>
                          <a:tab pos="8229600" algn="l"/>
                        </a:tabLs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    Ruxolitinib</a:t>
                      </a:r>
                    </a:p>
                  </a:txBody>
                  <a:tcPr marL="54000" marR="68580" marT="34290" marB="34290">
                    <a:lnL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87 (70)</a:t>
                      </a:r>
                    </a:p>
                    <a:p>
                      <a:pPr algn="ctr"/>
                      <a:r>
                        <a:rPr lang="en-US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78 (63)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44 (35)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41 (33)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12460"/>
                  </a:ext>
                </a:extLst>
              </a:tr>
              <a:tr h="383748">
                <a:tc>
                  <a:txBody>
                    <a:bodyPr/>
                    <a:lstStyle/>
                    <a:p>
                      <a:pPr algn="l" defTabSz="274320">
                        <a:tabLst>
                          <a:tab pos="274320" algn="l"/>
                          <a:tab pos="548640" algn="l"/>
                          <a:tab pos="8229600" algn="l"/>
                        </a:tabLs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All deaths</a:t>
                      </a:r>
                    </a:p>
                    <a:p>
                      <a:pPr marL="265113" indent="0" algn="l" defTabSz="274320">
                        <a:tabLst>
                          <a:tab pos="274320" algn="l"/>
                          <a:tab pos="548640" algn="l"/>
                          <a:tab pos="8229600" algn="l"/>
                        </a:tabLs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Deaths ≤30 days following last dose of study drug</a:t>
                      </a:r>
                      <a:endParaRPr lang="en-US" sz="1000" b="1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4000" marR="68580" marT="34290" marB="34290">
                    <a:lnL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 (10)</a:t>
                      </a:r>
                      <a:b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 (5)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 (10)</a:t>
                      </a:r>
                      <a:b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(4)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9534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E634436-588A-9369-F3C8-9E56F4843388}"/>
              </a:ext>
            </a:extLst>
          </p:cNvPr>
          <p:cNvSpPr txBox="1"/>
          <p:nvPr/>
        </p:nvSpPr>
        <p:spPr>
          <a:xfrm>
            <a:off x="288234" y="4968890"/>
            <a:ext cx="5645789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sz="750" baseline="30000">
                <a:latin typeface="Arial" panose="020B0604020202020204" pitchFamily="34" charset="0"/>
                <a:ea typeface="Malgun Gothic"/>
                <a:cs typeface="Arial" panose="020B0604020202020204" pitchFamily="34" charset="0"/>
              </a:rPr>
              <a:t>a</a:t>
            </a:r>
            <a:r>
              <a:rPr lang="en-US" sz="750">
                <a:latin typeface="Arial" panose="020B0604020202020204" pitchFamily="34" charset="0"/>
                <a:ea typeface="Malgun Gothic"/>
                <a:cs typeface="Arial" panose="020B0604020202020204" pitchFamily="34" charset="0"/>
              </a:rPr>
              <a:t>All AEs are presented as n (%). AEs, adverse events, </a:t>
            </a:r>
            <a:r>
              <a:rPr lang="en-US" sz="750">
                <a:latin typeface="Arial" panose="020B0604020202020204" pitchFamily="34" charset="0"/>
                <a:cs typeface="Arial" panose="020B0604020202020204" pitchFamily="34" charset="0"/>
              </a:rPr>
              <a:t>NAV, navitoclax; PBO, placebo; RUX, ruxolitinib.</a:t>
            </a:r>
            <a:endParaRPr lang="en-US" sz="750">
              <a:latin typeface="Arial" panose="020B0604020202020204" pitchFamily="34" charset="0"/>
              <a:ea typeface="Malgun Gothic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9C5C24-440B-5287-C943-C6796BEF00ED}"/>
              </a:ext>
            </a:extLst>
          </p:cNvPr>
          <p:cNvSpPr txBox="1"/>
          <p:nvPr/>
        </p:nvSpPr>
        <p:spPr>
          <a:xfrm>
            <a:off x="3891976" y="19971"/>
            <a:ext cx="532956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Arial"/>
                <a:ea typeface="Geneva"/>
              </a:rPr>
              <a:t>Embargoed until Sunday, Dec. 10, 2023, at 7:30 a.m. Pacific time</a:t>
            </a:r>
            <a:endParaRPr lang="en-US" sz="120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7552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F82BB41A-07C8-54BD-CB5A-427A9320D49C}"/>
              </a:ext>
            </a:extLst>
          </p:cNvPr>
          <p:cNvGraphicFramePr>
            <a:graphicFrameLocks noGrp="1"/>
          </p:cNvGraphicFramePr>
          <p:nvPr/>
        </p:nvGraphicFramePr>
        <p:xfrm>
          <a:off x="370491" y="216845"/>
          <a:ext cx="8773510" cy="372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3510">
                  <a:extLst>
                    <a:ext uri="{9D8B030D-6E8A-4147-A177-3AD203B41FA5}">
                      <a16:colId xmlns:a16="http://schemas.microsoft.com/office/drawing/2014/main" val="433152939"/>
                    </a:ext>
                  </a:extLst>
                </a:gridCol>
              </a:tblGrid>
              <a:tr h="372935">
                <a:tc>
                  <a:txBody>
                    <a:bodyPr/>
                    <a:lstStyle/>
                    <a:p>
                      <a:pPr marL="115888" indent="0"/>
                      <a:r>
                        <a:rPr lang="en-US" sz="1700">
                          <a:solidFill>
                            <a:srgbClr val="071D49"/>
                          </a:solidFill>
                        </a:rPr>
                        <a:t>Conclusions</a:t>
                      </a:r>
                    </a:p>
                  </a:txBody>
                  <a:tcPr marL="68580" marR="137160" marT="34290" marB="34290" anchor="ctr">
                    <a:lnL w="762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32674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6741A5D3-F4FB-8FB7-596F-69CC405365A2}"/>
              </a:ext>
            </a:extLst>
          </p:cNvPr>
          <p:cNvGraphicFramePr>
            <a:graphicFrameLocks noGrp="1"/>
          </p:cNvGraphicFramePr>
          <p:nvPr/>
        </p:nvGraphicFramePr>
        <p:xfrm>
          <a:off x="719599" y="925809"/>
          <a:ext cx="8417258" cy="708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7258">
                  <a:extLst>
                    <a:ext uri="{9D8B030D-6E8A-4147-A177-3AD203B41FA5}">
                      <a16:colId xmlns:a16="http://schemas.microsoft.com/office/drawing/2014/main" val="43315293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115888" indent="0"/>
                      <a:r>
                        <a:rPr lang="en-GB" sz="1400">
                          <a:solidFill>
                            <a:schemeClr val="tx1"/>
                          </a:solidFill>
                        </a:rPr>
                        <a:t>This first randomized trial in JAKi-naïve MF with a NAV + RUX combination, which led to an SVR</a:t>
                      </a:r>
                      <a:r>
                        <a:rPr lang="en-GB" sz="1400" baseline="-25000">
                          <a:solidFill>
                            <a:schemeClr val="tx1"/>
                          </a:solidFill>
                        </a:rPr>
                        <a:t>35W24</a:t>
                      </a:r>
                      <a:r>
                        <a:rPr lang="en-GB" sz="14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strike="noStrike">
                          <a:solidFill>
                            <a:schemeClr val="tx1"/>
                          </a:solidFill>
                        </a:rPr>
                        <a:t>rate </a:t>
                      </a:r>
                      <a:r>
                        <a:rPr lang="en-GB" sz="1400">
                          <a:solidFill>
                            <a:schemeClr val="tx1"/>
                          </a:solidFill>
                        </a:rPr>
                        <a:t>twice as high as PBO + RUX (P&lt;0.0001),</a:t>
                      </a: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 with similar symptom response despite a lower average dose of RUX</a:t>
                      </a:r>
                    </a:p>
                  </a:txBody>
                  <a:tcPr marL="68580" marR="137160" marT="34290" marB="34290" anchor="ctr">
                    <a:lnL w="76200" cap="flat" cmpd="sng" algn="ctr">
                      <a:solidFill>
                        <a:srgbClr val="920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920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032674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34ACD291-D591-3CC5-9D9E-715BB644FD90}"/>
              </a:ext>
            </a:extLst>
          </p:cNvPr>
          <p:cNvGraphicFramePr>
            <a:graphicFrameLocks noGrp="1"/>
          </p:cNvGraphicFramePr>
          <p:nvPr/>
        </p:nvGraphicFramePr>
        <p:xfrm>
          <a:off x="719598" y="1909144"/>
          <a:ext cx="8417258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7258">
                  <a:extLst>
                    <a:ext uri="{9D8B030D-6E8A-4147-A177-3AD203B41FA5}">
                      <a16:colId xmlns:a16="http://schemas.microsoft.com/office/drawing/2014/main" val="43315293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115888" indent="0"/>
                      <a:r>
                        <a:rPr lang="en-GB" sz="1400">
                          <a:solidFill>
                            <a:schemeClr val="tx1"/>
                          </a:solidFill>
                        </a:rPr>
                        <a:t>AEs of thrombocytopenia, anemia, and neutropenia were common but manageable with dose modification without any clinically significant sequelae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137160" marT="34290" marB="34290" anchor="ctr">
                    <a:lnL w="76200" cap="flat" cmpd="sng" algn="ctr">
                      <a:solidFill>
                        <a:srgbClr val="004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4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032674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F9C7C2B2-1D28-7CDB-82AD-457FD213455B}"/>
              </a:ext>
            </a:extLst>
          </p:cNvPr>
          <p:cNvGraphicFramePr>
            <a:graphicFrameLocks noGrp="1"/>
          </p:cNvGraphicFramePr>
          <p:nvPr/>
        </p:nvGraphicFramePr>
        <p:xfrm>
          <a:off x="719597" y="2892479"/>
          <a:ext cx="8417258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7258">
                  <a:extLst>
                    <a:ext uri="{9D8B030D-6E8A-4147-A177-3AD203B41FA5}">
                      <a16:colId xmlns:a16="http://schemas.microsoft.com/office/drawing/2014/main" val="43315293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115888" indent="0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Preliminary data are encouraging, and additional evaluations are ongoing to assess additional outcomes of overall survival </a:t>
                      </a:r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responses in subgroups</a:t>
                      </a:r>
                    </a:p>
                  </a:txBody>
                  <a:tcPr marL="68580" marR="137160" marT="34290" marB="34290" anchor="ctr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032674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0797991-5BAC-9079-3BED-D16A047E591E}"/>
              </a:ext>
            </a:extLst>
          </p:cNvPr>
          <p:cNvCxnSpPr>
            <a:cxnSpLocks/>
          </p:cNvCxnSpPr>
          <p:nvPr/>
        </p:nvCxnSpPr>
        <p:spPr>
          <a:xfrm>
            <a:off x="297811" y="4763660"/>
            <a:ext cx="8557955" cy="0"/>
          </a:xfrm>
          <a:prstGeom prst="line">
            <a:avLst/>
          </a:prstGeom>
          <a:ln>
            <a:solidFill>
              <a:srgbClr val="071D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49A9296-699C-04D1-550E-DCCBDDEB29EA}"/>
              </a:ext>
            </a:extLst>
          </p:cNvPr>
          <p:cNvSpPr txBox="1"/>
          <p:nvPr/>
        </p:nvSpPr>
        <p:spPr>
          <a:xfrm>
            <a:off x="293023" y="4776487"/>
            <a:ext cx="855795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sz="750">
                <a:latin typeface="+mn-lt"/>
                <a:ea typeface="Calibri" panose="020F0502020204030204" pitchFamily="34" charset="0"/>
              </a:rPr>
              <a:t>AEs, adverse events; JAKi, janus </a:t>
            </a:r>
            <a:r>
              <a:rPr lang="en-US" sz="750">
                <a:effectLst/>
                <a:latin typeface="+mn-lt"/>
                <a:ea typeface="Calibri" panose="020F0502020204030204" pitchFamily="34" charset="0"/>
              </a:rPr>
              <a:t>kinase inhibitor; MF, myelofibrosis; NAV, navitoclax; PBO, placebo; RUX, ruxolitinib; SVR</a:t>
            </a:r>
            <a:r>
              <a:rPr lang="en-US" sz="750" baseline="-25000">
                <a:effectLst/>
                <a:latin typeface="+mn-lt"/>
                <a:ea typeface="Calibri" panose="020F0502020204030204" pitchFamily="34" charset="0"/>
              </a:rPr>
              <a:t>35W24</a:t>
            </a:r>
            <a:r>
              <a:rPr lang="en-US" sz="750">
                <a:latin typeface="+mn-lt"/>
                <a:ea typeface="Calibri" panose="020F0502020204030204" pitchFamily="34" charset="0"/>
              </a:rPr>
              <a:t>,</a:t>
            </a:r>
            <a:r>
              <a:rPr lang="en-US" sz="750">
                <a:effectLst/>
                <a:latin typeface="+mn-lt"/>
                <a:ea typeface="Calibri" panose="020F0502020204030204" pitchFamily="34" charset="0"/>
              </a:rPr>
              <a:t> spleen volume reduction of ≥35% at Week 24</a:t>
            </a:r>
            <a:r>
              <a:rPr lang="en-US" sz="750">
                <a:latin typeface="+mn-lt"/>
                <a:ea typeface="Calibri" panose="020F0502020204030204" pitchFamily="34" charset="0"/>
              </a:rPr>
              <a:t>.</a:t>
            </a:r>
            <a:r>
              <a:rPr lang="en-US" sz="750">
                <a:effectLst/>
                <a:latin typeface="+mn-lt"/>
                <a:ea typeface="Calibri" panose="020F0502020204030204" pitchFamily="34" charset="0"/>
              </a:rPr>
              <a:t> </a:t>
            </a:r>
            <a:endParaRPr lang="en-US" sz="750">
              <a:latin typeface="Arial" panose="020B0604020202020204" pitchFamily="34" charset="0"/>
              <a:ea typeface="Malgun Gothic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A66916-7D23-904B-6A74-C3773F671A81}"/>
              </a:ext>
            </a:extLst>
          </p:cNvPr>
          <p:cNvSpPr txBox="1"/>
          <p:nvPr/>
        </p:nvSpPr>
        <p:spPr>
          <a:xfrm>
            <a:off x="5149216" y="3878062"/>
            <a:ext cx="2703195" cy="882932"/>
          </a:xfrm>
          <a:prstGeom prst="rect">
            <a:avLst/>
          </a:prstGeom>
          <a:noFill/>
        </p:spPr>
        <p:txBody>
          <a:bodyPr wrap="square" lIns="51434" tIns="25717" rIns="51434" bIns="25717" rtlCol="0">
            <a:spAutoFit/>
          </a:bodyPr>
          <a:lstStyle>
            <a:defPPr>
              <a:defRPr lang="en-US"/>
            </a:defPPr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defTabSz="514337"/>
            <a:r>
              <a:rPr lang="en-US" sz="675">
                <a:solidFill>
                  <a:srgbClr val="071D49"/>
                </a:solidFill>
                <a:latin typeface="+mj-lt"/>
              </a:rPr>
              <a:t>Scan QR code or use the following link to download an electronic version of this presentation</a:t>
            </a:r>
            <a:r>
              <a:rPr lang="en-US" sz="675" b="1">
                <a:solidFill>
                  <a:srgbClr val="071D49"/>
                </a:solidFill>
                <a:latin typeface="+mj-lt"/>
              </a:rPr>
              <a:t> </a:t>
            </a:r>
            <a:r>
              <a:rPr lang="en-US" sz="675">
                <a:solidFill>
                  <a:srgbClr val="071D49"/>
                </a:solidFill>
                <a:latin typeface="+mj-lt"/>
              </a:rPr>
              <a:t>and other AbbVie ASH 2023 scientific presentations: </a:t>
            </a:r>
            <a:r>
              <a:rPr lang="en-US" sz="675" i="1">
                <a:solidFill>
                  <a:srgbClr val="071D49"/>
                </a:solidFill>
                <a:latin typeface="+mj-lt"/>
              </a:rPr>
              <a:t>https://abbvie1.outsystemsenterprise.com/GMAEventPublications/Assets.aspx?ConferenceId=694</a:t>
            </a:r>
          </a:p>
          <a:p>
            <a:pPr defTabSz="514337"/>
            <a:r>
              <a:rPr lang="en-US" sz="675" i="1">
                <a:solidFill>
                  <a:srgbClr val="071D49"/>
                </a:solidFill>
                <a:latin typeface="+mj-lt"/>
              </a:rPr>
              <a:t> </a:t>
            </a:r>
          </a:p>
          <a:p>
            <a:pPr defTabSz="514337"/>
            <a:endParaRPr lang="en-US" sz="675">
              <a:solidFill>
                <a:srgbClr val="071D49"/>
              </a:solidFill>
              <a:latin typeface="+mj-lt"/>
            </a:endParaRPr>
          </a:p>
          <a:p>
            <a:pPr defTabSz="514337"/>
            <a:r>
              <a:rPr lang="en-US" sz="675">
                <a:solidFill>
                  <a:srgbClr val="071D49"/>
                </a:solidFill>
                <a:latin typeface="+mj-lt"/>
              </a:rPr>
              <a:t>To submit a medical question, please visit </a:t>
            </a:r>
            <a:r>
              <a:rPr lang="en-US" sz="675" i="1">
                <a:solidFill>
                  <a:srgbClr val="071D49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www.abbviemedinfo.com</a:t>
            </a:r>
            <a:endParaRPr lang="en-US" sz="675" i="1">
              <a:solidFill>
                <a:srgbClr val="071D49"/>
              </a:solidFill>
              <a:latin typeface="+mj-lt"/>
            </a:endParaRPr>
          </a:p>
        </p:txBody>
      </p:sp>
      <p:pic>
        <p:nvPicPr>
          <p:cNvPr id="7" name="Picture 6" descr="A qr code with black squares&#10;&#10;Description automatically generated">
            <a:extLst>
              <a:ext uri="{FF2B5EF4-FFF2-40B4-BE49-F238E27FC236}">
                <a16:creationId xmlns:a16="http://schemas.microsoft.com/office/drawing/2014/main" id="{D1B43C43-AFEA-3C4B-E883-10CF71744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12" y="3698004"/>
            <a:ext cx="1062990" cy="10629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716C31-C4E3-5AB7-0A1E-1710815C8276}"/>
              </a:ext>
            </a:extLst>
          </p:cNvPr>
          <p:cNvSpPr txBox="1"/>
          <p:nvPr/>
        </p:nvSpPr>
        <p:spPr>
          <a:xfrm>
            <a:off x="4356671" y="18483"/>
            <a:ext cx="532956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Arial"/>
                <a:ea typeface="Geneva"/>
              </a:rPr>
              <a:t>Embargoed until Sunday, Dec. 10, 2023, at 7:30 a.m. Pacific time</a:t>
            </a:r>
            <a:endParaRPr lang="en-US" sz="120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2309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EDEEC8-16FB-45A3-8456-EA4757CA038B}"/>
              </a:ext>
            </a:extLst>
          </p:cNvPr>
          <p:cNvSpPr/>
          <p:nvPr/>
        </p:nvSpPr>
        <p:spPr>
          <a:xfrm>
            <a:off x="0" y="2067508"/>
            <a:ext cx="9144000" cy="1544196"/>
          </a:xfrm>
          <a:prstGeom prst="rect">
            <a:avLst/>
          </a:prstGeom>
          <a:solidFill>
            <a:srgbClr val="FFA7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1220B63-4DC6-8864-CBFC-852DC27B5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818" y="129542"/>
            <a:ext cx="8426365" cy="1937966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7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Ibrutinib Plus </a:t>
            </a:r>
            <a:r>
              <a:rPr lang="en-GB" sz="2700" b="1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Venetoclax</a:t>
            </a:r>
            <a:r>
              <a:rPr lang="en-GB" sz="27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with MRD-Directed Duration of Treatment Is Superior to FCR and Is a New Standard of Care for Previously Untreated CLL: Report of the Phase III UK NCRI                     Study</a:t>
            </a:r>
            <a:r>
              <a:rPr lang="en-GB" sz="2700" b="1">
                <a:effectLst/>
              </a:rPr>
              <a:t> </a:t>
            </a:r>
            <a:endParaRPr lang="en-US" sz="2700" b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204DC5-65A1-7548-84DB-2A1FD57C7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651" y="2129275"/>
            <a:ext cx="8644793" cy="1441074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1500" b="1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Peter Hillmen</a:t>
            </a:r>
            <a:r>
              <a:rPr lang="en-GB" sz="15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David Cairns, Adrian Bloor, David </a:t>
            </a:r>
            <a:r>
              <a:rPr lang="en-GB" sz="1500" kern="1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Allsup</a:t>
            </a:r>
            <a:r>
              <a:rPr lang="en-GB" sz="15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Kate </a:t>
            </a:r>
            <a:r>
              <a:rPr lang="en-GB" sz="1500" kern="1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Cwynarski</a:t>
            </a:r>
            <a:r>
              <a:rPr lang="en-GB" sz="15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Andrew Pettitt, </a:t>
            </a:r>
          </a:p>
          <a:p>
            <a:pPr>
              <a:spcBef>
                <a:spcPts val="0"/>
              </a:spcBef>
            </a:pPr>
            <a:r>
              <a:rPr lang="en-GB" sz="1500" kern="1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Shankara</a:t>
            </a:r>
            <a:r>
              <a:rPr lang="en-GB" sz="15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kern="1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Paneesha</a:t>
            </a:r>
            <a:r>
              <a:rPr lang="en-GB" sz="15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Christopher Fox, Toby Eyre, Francesco </a:t>
            </a:r>
            <a:r>
              <a:rPr lang="en-GB" sz="1500" kern="1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Forconi</a:t>
            </a:r>
            <a:r>
              <a:rPr lang="en-GB" sz="15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kern="1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Nagah</a:t>
            </a:r>
            <a:r>
              <a:rPr lang="en-GB" sz="15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kern="1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Elmusharaf</a:t>
            </a:r>
            <a:r>
              <a:rPr lang="en-GB" sz="15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Ben Kennedy, </a:t>
            </a:r>
          </a:p>
          <a:p>
            <a:pPr>
              <a:spcBef>
                <a:spcPts val="0"/>
              </a:spcBef>
            </a:pPr>
            <a:r>
              <a:rPr lang="en-GB" sz="15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 Gribben, Nicholas Pemberton, </a:t>
            </a:r>
            <a:r>
              <a:rPr lang="en-GB" sz="1500" kern="1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Oonagh</a:t>
            </a:r>
            <a:r>
              <a:rPr lang="en-GB" sz="15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Sheehy, Gavin Preston, </a:t>
            </a:r>
            <a:r>
              <a:rPr lang="en-GB" sz="15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Anna Schuh, Dena Howard, </a:t>
            </a:r>
          </a:p>
          <a:p>
            <a:pPr>
              <a:spcBef>
                <a:spcPts val="0"/>
              </a:spcBef>
            </a:pPr>
            <a:r>
              <a:rPr lang="en-GB" sz="15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Anna Hockaday, Sharon Jackson, Natasha </a:t>
            </a:r>
            <a:r>
              <a:rPr lang="en-GB" sz="1500" kern="1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Greatorex</a:t>
            </a:r>
            <a:r>
              <a:rPr lang="en-GB" sz="15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Sean Girvan, Sue Bell, Julia M Brown, Nichola Webster, </a:t>
            </a:r>
            <a:r>
              <a:rPr lang="en-GB" sz="1500" kern="1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Surita</a:t>
            </a:r>
            <a:r>
              <a:rPr lang="en-GB" sz="15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kern="1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Dalal</a:t>
            </a:r>
            <a:r>
              <a:rPr lang="en-GB" sz="15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Ruth de </a:t>
            </a:r>
            <a:r>
              <a:rPr lang="en-GB" sz="1500" kern="1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Tute</a:t>
            </a:r>
            <a:r>
              <a:rPr lang="en-GB" sz="15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Andrew </a:t>
            </a:r>
            <a:r>
              <a:rPr lang="en-GB" sz="1500" kern="1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Rawstron</a:t>
            </a:r>
            <a:r>
              <a:rPr lang="en-GB" sz="15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Piers EM Patten, Talha Munir </a:t>
            </a:r>
          </a:p>
          <a:p>
            <a:pPr>
              <a:spcBef>
                <a:spcPts val="0"/>
              </a:spcBef>
            </a:pPr>
            <a:r>
              <a:rPr lang="en-GB" sz="15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behalf of the NCRI CLL Subgroup.</a:t>
            </a:r>
            <a:endParaRPr lang="en-GB" sz="15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0A5AD6-DF38-104C-B1D4-634FBA7830BF}"/>
              </a:ext>
            </a:extLst>
          </p:cNvPr>
          <p:cNvSpPr txBox="1"/>
          <p:nvPr/>
        </p:nvSpPr>
        <p:spPr>
          <a:xfrm>
            <a:off x="1374394" y="3611704"/>
            <a:ext cx="63952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Abstract No: 631, Oral Presentation, ASH Annual Meeting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Sunday, December 10</a:t>
            </a:r>
            <a:r>
              <a:rPr kumimoji="0" lang="en-US" sz="2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7CF2A2-BFDE-AE46-8633-2D156816E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684" y="4469869"/>
            <a:ext cx="3787760" cy="653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3FB5B1-CCFE-9B4C-9651-FA2285651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52" y="4574645"/>
            <a:ext cx="1944000" cy="4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9CD21A-C1DA-2444-B27D-E35CBA708F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090" y="1517148"/>
            <a:ext cx="1443707" cy="46343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B5C79E-534B-FF96-2D62-254A6FABCC29}"/>
              </a:ext>
            </a:extLst>
          </p:cNvPr>
          <p:cNvSpPr txBox="1"/>
          <p:nvPr/>
        </p:nvSpPr>
        <p:spPr>
          <a:xfrm>
            <a:off x="4200090" y="35468"/>
            <a:ext cx="532956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Arial"/>
                <a:ea typeface="Geneva"/>
              </a:rPr>
              <a:t>Embargoed until Sunday, Dec. 10, 2023, at 7:30 a.m. Pacific time</a:t>
            </a:r>
            <a:endParaRPr lang="en-US" sz="12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25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36080" y="4655820"/>
            <a:ext cx="138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3"/>
          </a:p>
        </p:txBody>
      </p:sp>
      <p:pic>
        <p:nvPicPr>
          <p:cNvPr id="4" name="Picture 3" descr="A close-up of a card&#10;&#10;Description automatically generated">
            <a:extLst>
              <a:ext uri="{FF2B5EF4-FFF2-40B4-BE49-F238E27FC236}">
                <a16:creationId xmlns:a16="http://schemas.microsoft.com/office/drawing/2014/main" id="{BB3E1C67-2BBC-9F29-CFB9-500EEA7DC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643" y="168060"/>
            <a:ext cx="6468713" cy="47647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C17BBA-EAB6-2738-EBE8-3CFDDE40AC71}"/>
              </a:ext>
            </a:extLst>
          </p:cNvPr>
          <p:cNvSpPr txBox="1"/>
          <p:nvPr/>
        </p:nvSpPr>
        <p:spPr>
          <a:xfrm>
            <a:off x="4572000" y="4829026"/>
            <a:ext cx="532956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Arial"/>
                <a:ea typeface="Geneva"/>
              </a:rPr>
              <a:t>Embargoed until Sunday, Dec. 10, 2023, at 7:30 a.m. Pacific time</a:t>
            </a:r>
            <a:endParaRPr lang="en-US" sz="12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281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 229">
            <a:extLst>
              <a:ext uri="{FF2B5EF4-FFF2-40B4-BE49-F238E27FC236}">
                <a16:creationId xmlns:a16="http://schemas.microsoft.com/office/drawing/2014/main" id="{079CBC0B-FA57-E099-4EBC-27B4480B972A}"/>
              </a:ext>
            </a:extLst>
          </p:cNvPr>
          <p:cNvSpPr/>
          <p:nvPr/>
        </p:nvSpPr>
        <p:spPr>
          <a:xfrm>
            <a:off x="2930760" y="2534868"/>
            <a:ext cx="3124887" cy="2313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Venetoclax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(400mg/day)*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072605-AF33-6A40-BD03-60072F363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651" y="137127"/>
            <a:ext cx="8229600" cy="857250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FCR vs I+V: Trial design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5CA4AB-728D-BB42-9CD7-BE3B609C3D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10" y="149466"/>
            <a:ext cx="1640255" cy="52652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21" name="Text Box 10">
            <a:extLst>
              <a:ext uri="{FF2B5EF4-FFF2-40B4-BE49-F238E27FC236}">
                <a16:creationId xmlns:a16="http://schemas.microsoft.com/office/drawing/2014/main" id="{7C1DFEDE-5454-59BE-3399-45BC618D5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81" y="1802506"/>
            <a:ext cx="1505442" cy="69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sym typeface="Calibri"/>
              </a:rPr>
              <a:t>Patients with CLL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sym typeface="Calibri"/>
              </a:rPr>
              <a:t>(n=523)</a:t>
            </a:r>
          </a:p>
        </p:txBody>
      </p:sp>
      <p:cxnSp>
        <p:nvCxnSpPr>
          <p:cNvPr id="122" name="Straight Connector 42">
            <a:extLst>
              <a:ext uri="{FF2B5EF4-FFF2-40B4-BE49-F238E27FC236}">
                <a16:creationId xmlns:a16="http://schemas.microsoft.com/office/drawing/2014/main" id="{A5B19CA4-402D-C606-A318-E139CE44FE69}"/>
              </a:ext>
            </a:extLst>
          </p:cNvPr>
          <p:cNvCxnSpPr>
            <a:cxnSpLocks noChangeShapeType="1"/>
            <a:endCxn id="124" idx="1"/>
          </p:cNvCxnSpPr>
          <p:nvPr/>
        </p:nvCxnSpPr>
        <p:spPr bwMode="auto">
          <a:xfrm>
            <a:off x="1527838" y="2149450"/>
            <a:ext cx="240927" cy="1501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3" name="Oval 238">
            <a:extLst>
              <a:ext uri="{FF2B5EF4-FFF2-40B4-BE49-F238E27FC236}">
                <a16:creationId xmlns:a16="http://schemas.microsoft.com/office/drawing/2014/main" id="{7134156E-ED88-2A04-82FE-1CE8AC59F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7168" y="1987153"/>
            <a:ext cx="328736" cy="324594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  <a:sym typeface="Calibri"/>
            </a:endParaRPr>
          </a:p>
        </p:txBody>
      </p:sp>
      <p:sp>
        <p:nvSpPr>
          <p:cNvPr id="124" name="TextBox 252">
            <a:extLst>
              <a:ext uri="{FF2B5EF4-FFF2-40B4-BE49-F238E27FC236}">
                <a16:creationId xmlns:a16="http://schemas.microsoft.com/office/drawing/2014/main" id="{F6CA3557-E983-471F-3AE3-4A2ECBB43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765" y="1979795"/>
            <a:ext cx="304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sym typeface="Calibri"/>
              </a:rPr>
              <a:t>R</a:t>
            </a:r>
          </a:p>
        </p:txBody>
      </p:sp>
      <p:cxnSp>
        <p:nvCxnSpPr>
          <p:cNvPr id="125" name="Straight Arrow Connector 258">
            <a:extLst>
              <a:ext uri="{FF2B5EF4-FFF2-40B4-BE49-F238E27FC236}">
                <a16:creationId xmlns:a16="http://schemas.microsoft.com/office/drawing/2014/main" id="{C8B377B4-7615-5197-F4E7-444A5D7689AB}"/>
              </a:ext>
            </a:extLst>
          </p:cNvPr>
          <p:cNvCxnSpPr>
            <a:cxnSpLocks noChangeShapeType="1"/>
            <a:stCxn id="123" idx="7"/>
          </p:cNvCxnSpPr>
          <p:nvPr/>
        </p:nvCxnSpPr>
        <p:spPr bwMode="auto">
          <a:xfrm flipV="1">
            <a:off x="2047762" y="1681128"/>
            <a:ext cx="352627" cy="35356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BA062BF-5182-DE48-499F-B4BF0D3DC796}"/>
              </a:ext>
            </a:extLst>
          </p:cNvPr>
          <p:cNvGrpSpPr/>
          <p:nvPr/>
        </p:nvGrpSpPr>
        <p:grpSpPr>
          <a:xfrm>
            <a:off x="2635799" y="912414"/>
            <a:ext cx="4274867" cy="1255476"/>
            <a:chOff x="3122607" y="1281234"/>
            <a:chExt cx="5713872" cy="1673968"/>
          </a:xfrm>
        </p:grpSpPr>
        <p:grpSp>
          <p:nvGrpSpPr>
            <p:cNvPr id="127" name="Group 224">
              <a:extLst>
                <a:ext uri="{FF2B5EF4-FFF2-40B4-BE49-F238E27FC236}">
                  <a16:creationId xmlns:a16="http://schemas.microsoft.com/office/drawing/2014/main" id="{1885C230-9ECC-5BFC-C0DB-322CF4ED86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7377" y="2293075"/>
              <a:ext cx="1824108" cy="662127"/>
              <a:chOff x="2914923" y="2564907"/>
              <a:chExt cx="2089125" cy="807316"/>
            </a:xfrm>
          </p:grpSpPr>
          <p:grpSp>
            <p:nvGrpSpPr>
              <p:cNvPr id="133" name="Group 168">
                <a:extLst>
                  <a:ext uri="{FF2B5EF4-FFF2-40B4-BE49-F238E27FC236}">
                    <a16:creationId xmlns:a16="http://schemas.microsoft.com/office/drawing/2014/main" id="{19633373-26D8-BC74-FBD6-DC4FB4FD0A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15816" y="2804931"/>
                <a:ext cx="141575" cy="375266"/>
                <a:chOff x="2915816" y="2708920"/>
                <a:chExt cx="333751" cy="750532"/>
              </a:xfrm>
            </p:grpSpPr>
            <p:sp>
              <p:nvSpPr>
                <p:cNvPr id="211" name="Rectangle 176">
                  <a:extLst>
                    <a:ext uri="{FF2B5EF4-FFF2-40B4-BE49-F238E27FC236}">
                      <a16:creationId xmlns:a16="http://schemas.microsoft.com/office/drawing/2014/main" id="{D01BE092-112F-6A9F-66CB-14371B3E84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3849" y="2708920"/>
                  <a:ext cx="45718" cy="750532"/>
                </a:xfrm>
                <a:prstGeom prst="rect">
                  <a:avLst/>
                </a:prstGeom>
                <a:solidFill>
                  <a:srgbClr val="C0504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6858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5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ＭＳ Ｐゴシック" charset="0"/>
                    <a:sym typeface="Calibri"/>
                  </a:endParaRPr>
                </a:p>
              </p:txBody>
            </p:sp>
            <p:sp>
              <p:nvSpPr>
                <p:cNvPr id="212" name="Rectangle 177">
                  <a:extLst>
                    <a:ext uri="{FF2B5EF4-FFF2-40B4-BE49-F238E27FC236}">
                      <a16:creationId xmlns:a16="http://schemas.microsoft.com/office/drawing/2014/main" id="{1CEED463-6ACF-6659-EA34-EDE6A27EE8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15816" y="2708920"/>
                  <a:ext cx="45718" cy="750532"/>
                </a:xfrm>
                <a:prstGeom prst="rect">
                  <a:avLst/>
                </a:prstGeom>
                <a:solidFill>
                  <a:srgbClr val="C0504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6858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5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ＭＳ Ｐゴシック" charset="0"/>
                    <a:sym typeface="Calibri"/>
                  </a:endParaRPr>
                </a:p>
              </p:txBody>
            </p:sp>
            <p:sp>
              <p:nvSpPr>
                <p:cNvPr id="213" name="Rectangle 178">
                  <a:extLst>
                    <a:ext uri="{FF2B5EF4-FFF2-40B4-BE49-F238E27FC236}">
                      <a16:creationId xmlns:a16="http://schemas.microsoft.com/office/drawing/2014/main" id="{44A42DD0-F95F-6569-AC6B-23146CEFD9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7826" y="2708920"/>
                  <a:ext cx="45718" cy="750532"/>
                </a:xfrm>
                <a:prstGeom prst="rect">
                  <a:avLst/>
                </a:prstGeom>
                <a:solidFill>
                  <a:srgbClr val="C0504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6858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5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ＭＳ Ｐゴシック" charset="0"/>
                    <a:sym typeface="Calibri"/>
                  </a:endParaRPr>
                </a:p>
              </p:txBody>
            </p:sp>
            <p:sp>
              <p:nvSpPr>
                <p:cNvPr id="214" name="Rectangle 179">
                  <a:extLst>
                    <a:ext uri="{FF2B5EF4-FFF2-40B4-BE49-F238E27FC236}">
                      <a16:creationId xmlns:a16="http://schemas.microsoft.com/office/drawing/2014/main" id="{AB5FFD48-3D3A-DDEE-F9FA-E55273B35F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59833" y="2708920"/>
                  <a:ext cx="45718" cy="750532"/>
                </a:xfrm>
                <a:prstGeom prst="rect">
                  <a:avLst/>
                </a:prstGeom>
                <a:solidFill>
                  <a:srgbClr val="C0504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6858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5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ＭＳ Ｐゴシック" charset="0"/>
                    <a:sym typeface="Calibri"/>
                  </a:endParaRPr>
                </a:p>
              </p:txBody>
            </p:sp>
            <p:sp>
              <p:nvSpPr>
                <p:cNvPr id="215" name="Rectangle 180">
                  <a:extLst>
                    <a:ext uri="{FF2B5EF4-FFF2-40B4-BE49-F238E27FC236}">
                      <a16:creationId xmlns:a16="http://schemas.microsoft.com/office/drawing/2014/main" id="{380A637C-AE7F-BBD2-4BAC-91C94436B8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1840" y="2708920"/>
                  <a:ext cx="45718" cy="750532"/>
                </a:xfrm>
                <a:prstGeom prst="rect">
                  <a:avLst/>
                </a:prstGeom>
                <a:solidFill>
                  <a:srgbClr val="C0504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6858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5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ＭＳ Ｐゴシック" charset="0"/>
                    <a:sym typeface="Calibri"/>
                  </a:endParaRPr>
                </a:p>
              </p:txBody>
            </p:sp>
          </p:grpSp>
          <p:grpSp>
            <p:nvGrpSpPr>
              <p:cNvPr id="134" name="Group 169">
                <a:extLst>
                  <a:ext uri="{FF2B5EF4-FFF2-40B4-BE49-F238E27FC236}">
                    <a16:creationId xmlns:a16="http://schemas.microsoft.com/office/drawing/2014/main" id="{10D7BE4A-1A58-5434-78EE-FCF921613A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15816" y="2996952"/>
                <a:ext cx="141575" cy="375266"/>
                <a:chOff x="2915816" y="3068960"/>
                <a:chExt cx="333751" cy="750532"/>
              </a:xfrm>
            </p:grpSpPr>
            <p:sp>
              <p:nvSpPr>
                <p:cNvPr id="206" name="Rectangle 171">
                  <a:extLst>
                    <a:ext uri="{FF2B5EF4-FFF2-40B4-BE49-F238E27FC236}">
                      <a16:creationId xmlns:a16="http://schemas.microsoft.com/office/drawing/2014/main" id="{727D0058-0307-1B67-1D4F-404ED1495C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15816" y="3068960"/>
                  <a:ext cx="45718" cy="75053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6858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5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ＭＳ Ｐゴシック" charset="0"/>
                    <a:sym typeface="Calibri"/>
                  </a:endParaRPr>
                </a:p>
              </p:txBody>
            </p:sp>
            <p:sp>
              <p:nvSpPr>
                <p:cNvPr id="207" name="Rectangle 172">
                  <a:extLst>
                    <a:ext uri="{FF2B5EF4-FFF2-40B4-BE49-F238E27FC236}">
                      <a16:creationId xmlns:a16="http://schemas.microsoft.com/office/drawing/2014/main" id="{3053DF6E-24B0-8E93-48F2-1AC205210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7826" y="3068960"/>
                  <a:ext cx="45718" cy="75053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6858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5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ＭＳ Ｐゴシック" charset="0"/>
                    <a:sym typeface="Calibri"/>
                  </a:endParaRPr>
                </a:p>
              </p:txBody>
            </p:sp>
            <p:sp>
              <p:nvSpPr>
                <p:cNvPr id="208" name="Rectangle 173">
                  <a:extLst>
                    <a:ext uri="{FF2B5EF4-FFF2-40B4-BE49-F238E27FC236}">
                      <a16:creationId xmlns:a16="http://schemas.microsoft.com/office/drawing/2014/main" id="{67D75365-17C0-8935-726C-5FA6A69EC1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59833" y="3068960"/>
                  <a:ext cx="45718" cy="75053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6858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5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ＭＳ Ｐゴシック" charset="0"/>
                    <a:sym typeface="Calibri"/>
                  </a:endParaRPr>
                </a:p>
              </p:txBody>
            </p:sp>
            <p:sp>
              <p:nvSpPr>
                <p:cNvPr id="209" name="Rectangle 174">
                  <a:extLst>
                    <a:ext uri="{FF2B5EF4-FFF2-40B4-BE49-F238E27FC236}">
                      <a16:creationId xmlns:a16="http://schemas.microsoft.com/office/drawing/2014/main" id="{AB322EEE-FF56-975C-BE4C-072539581C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1840" y="3068960"/>
                  <a:ext cx="45718" cy="75053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6858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5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ＭＳ Ｐゴシック" charset="0"/>
                    <a:sym typeface="Calibri"/>
                  </a:endParaRPr>
                </a:p>
              </p:txBody>
            </p:sp>
            <p:sp>
              <p:nvSpPr>
                <p:cNvPr id="210" name="Rectangle 175">
                  <a:extLst>
                    <a:ext uri="{FF2B5EF4-FFF2-40B4-BE49-F238E27FC236}">
                      <a16:creationId xmlns:a16="http://schemas.microsoft.com/office/drawing/2014/main" id="{80CA0CBA-3E6C-E293-73F1-756482EF2F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3849" y="3068960"/>
                  <a:ext cx="45718" cy="75053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6858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5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ＭＳ Ｐゴシック" charset="0"/>
                    <a:sym typeface="Calibri"/>
                  </a:endParaRPr>
                </a:p>
              </p:txBody>
            </p:sp>
          </p:grpSp>
          <p:grpSp>
            <p:nvGrpSpPr>
              <p:cNvPr id="135" name="Group 98">
                <a:extLst>
                  <a:ext uri="{FF2B5EF4-FFF2-40B4-BE49-F238E27FC236}">
                    <a16:creationId xmlns:a16="http://schemas.microsoft.com/office/drawing/2014/main" id="{5DAFBB9D-3C50-EDD4-25D3-2C168D0360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40541" y="2564907"/>
                <a:ext cx="141575" cy="807316"/>
                <a:chOff x="2843808" y="2636912"/>
                <a:chExt cx="288032" cy="1210972"/>
              </a:xfrm>
            </p:grpSpPr>
            <p:grpSp>
              <p:nvGrpSpPr>
                <p:cNvPr id="193" name="Group 155">
                  <a:extLst>
                    <a:ext uri="{FF2B5EF4-FFF2-40B4-BE49-F238E27FC236}">
                      <a16:creationId xmlns:a16="http://schemas.microsoft.com/office/drawing/2014/main" id="{6FF6E1F8-EBAB-EACB-AC1B-9444DF4DAB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43808" y="2996954"/>
                  <a:ext cx="288032" cy="562898"/>
                  <a:chOff x="2915816" y="2708920"/>
                  <a:chExt cx="333751" cy="750530"/>
                </a:xfrm>
              </p:grpSpPr>
              <p:sp>
                <p:nvSpPr>
                  <p:cNvPr id="201" name="Rectangle 163">
                    <a:extLst>
                      <a:ext uri="{FF2B5EF4-FFF2-40B4-BE49-F238E27FC236}">
                        <a16:creationId xmlns:a16="http://schemas.microsoft.com/office/drawing/2014/main" id="{9B8ADCB6-F153-7607-9CC8-1EEBB5D4DF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03849" y="2708920"/>
                    <a:ext cx="45718" cy="750530"/>
                  </a:xfrm>
                  <a:prstGeom prst="rect">
                    <a:avLst/>
                  </a:prstGeom>
                  <a:solidFill>
                    <a:srgbClr val="C0504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  <a:sym typeface="Calibri"/>
                    </a:endParaRPr>
                  </a:p>
                </p:txBody>
              </p:sp>
              <p:sp>
                <p:nvSpPr>
                  <p:cNvPr id="202" name="Rectangle 164">
                    <a:extLst>
                      <a:ext uri="{FF2B5EF4-FFF2-40B4-BE49-F238E27FC236}">
                        <a16:creationId xmlns:a16="http://schemas.microsoft.com/office/drawing/2014/main" id="{8B5FC044-DE66-4C48-3DBF-A4E18E0B21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15816" y="2708920"/>
                    <a:ext cx="45718" cy="750530"/>
                  </a:xfrm>
                  <a:prstGeom prst="rect">
                    <a:avLst/>
                  </a:prstGeom>
                  <a:solidFill>
                    <a:srgbClr val="C0504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  <a:sym typeface="Calibri"/>
                    </a:endParaRPr>
                  </a:p>
                </p:txBody>
              </p:sp>
              <p:sp>
                <p:nvSpPr>
                  <p:cNvPr id="203" name="Rectangle 165">
                    <a:extLst>
                      <a:ext uri="{FF2B5EF4-FFF2-40B4-BE49-F238E27FC236}">
                        <a16:creationId xmlns:a16="http://schemas.microsoft.com/office/drawing/2014/main" id="{E2695E65-B3F3-62A7-37EB-0418A51EB1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7826" y="2708920"/>
                    <a:ext cx="45718" cy="750530"/>
                  </a:xfrm>
                  <a:prstGeom prst="rect">
                    <a:avLst/>
                  </a:prstGeom>
                  <a:solidFill>
                    <a:srgbClr val="C0504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  <a:sym typeface="Calibri"/>
                    </a:endParaRPr>
                  </a:p>
                </p:txBody>
              </p:sp>
              <p:sp>
                <p:nvSpPr>
                  <p:cNvPr id="204" name="Rectangle 166">
                    <a:extLst>
                      <a:ext uri="{FF2B5EF4-FFF2-40B4-BE49-F238E27FC236}">
                        <a16:creationId xmlns:a16="http://schemas.microsoft.com/office/drawing/2014/main" id="{0EA240BC-233B-E99B-0E8A-2C9D8883F7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59833" y="2708920"/>
                    <a:ext cx="45718" cy="750530"/>
                  </a:xfrm>
                  <a:prstGeom prst="rect">
                    <a:avLst/>
                  </a:prstGeom>
                  <a:solidFill>
                    <a:srgbClr val="C0504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  <a:sym typeface="Calibri"/>
                    </a:endParaRPr>
                  </a:p>
                </p:txBody>
              </p:sp>
              <p:sp>
                <p:nvSpPr>
                  <p:cNvPr id="205" name="Rectangle 167">
                    <a:extLst>
                      <a:ext uri="{FF2B5EF4-FFF2-40B4-BE49-F238E27FC236}">
                        <a16:creationId xmlns:a16="http://schemas.microsoft.com/office/drawing/2014/main" id="{267EEE46-CA63-6973-0FA1-7AFBB3000D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131840" y="2708920"/>
                    <a:ext cx="45718" cy="750530"/>
                  </a:xfrm>
                  <a:prstGeom prst="rect">
                    <a:avLst/>
                  </a:prstGeom>
                  <a:solidFill>
                    <a:srgbClr val="C0504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  <a:sym typeface="Calibri"/>
                    </a:endParaRPr>
                  </a:p>
                </p:txBody>
              </p:sp>
            </p:grpSp>
            <p:grpSp>
              <p:nvGrpSpPr>
                <p:cNvPr id="194" name="Group 156">
                  <a:extLst>
                    <a:ext uri="{FF2B5EF4-FFF2-40B4-BE49-F238E27FC236}">
                      <a16:creationId xmlns:a16="http://schemas.microsoft.com/office/drawing/2014/main" id="{553A31B7-6105-2488-8C54-1A8A8CC6CC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43808" y="3284986"/>
                  <a:ext cx="288032" cy="562898"/>
                  <a:chOff x="2915816" y="3068960"/>
                  <a:chExt cx="333751" cy="750530"/>
                </a:xfrm>
              </p:grpSpPr>
              <p:sp>
                <p:nvSpPr>
                  <p:cNvPr id="196" name="Rectangle 158">
                    <a:extLst>
                      <a:ext uri="{FF2B5EF4-FFF2-40B4-BE49-F238E27FC236}">
                        <a16:creationId xmlns:a16="http://schemas.microsoft.com/office/drawing/2014/main" id="{95473857-0C63-EB97-85D2-4D7AC1957E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15816" y="3068960"/>
                    <a:ext cx="45718" cy="750530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  <a:sym typeface="Calibri"/>
                    </a:endParaRPr>
                  </a:p>
                </p:txBody>
              </p:sp>
              <p:sp>
                <p:nvSpPr>
                  <p:cNvPr id="197" name="Rectangle 159">
                    <a:extLst>
                      <a:ext uri="{FF2B5EF4-FFF2-40B4-BE49-F238E27FC236}">
                        <a16:creationId xmlns:a16="http://schemas.microsoft.com/office/drawing/2014/main" id="{4DA8001D-3573-68C0-BCA3-50BA545CBC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7826" y="3068960"/>
                    <a:ext cx="45718" cy="75052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  <a:sym typeface="Calibri"/>
                    </a:endParaRPr>
                  </a:p>
                </p:txBody>
              </p:sp>
              <p:sp>
                <p:nvSpPr>
                  <p:cNvPr id="198" name="Rectangle 160">
                    <a:extLst>
                      <a:ext uri="{FF2B5EF4-FFF2-40B4-BE49-F238E27FC236}">
                        <a16:creationId xmlns:a16="http://schemas.microsoft.com/office/drawing/2014/main" id="{5F318257-0D0D-01E4-9554-C544018379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59833" y="3068960"/>
                    <a:ext cx="45718" cy="75052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  <a:sym typeface="Calibri"/>
                    </a:endParaRPr>
                  </a:p>
                </p:txBody>
              </p:sp>
              <p:sp>
                <p:nvSpPr>
                  <p:cNvPr id="199" name="Rectangle 161">
                    <a:extLst>
                      <a:ext uri="{FF2B5EF4-FFF2-40B4-BE49-F238E27FC236}">
                        <a16:creationId xmlns:a16="http://schemas.microsoft.com/office/drawing/2014/main" id="{E90EB568-FF62-2EDA-FE1B-6B77E5F3F4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131840" y="3068960"/>
                    <a:ext cx="45718" cy="75052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  <a:sym typeface="Calibri"/>
                    </a:endParaRPr>
                  </a:p>
                </p:txBody>
              </p:sp>
              <p:sp>
                <p:nvSpPr>
                  <p:cNvPr id="200" name="Rectangle 162">
                    <a:extLst>
                      <a:ext uri="{FF2B5EF4-FFF2-40B4-BE49-F238E27FC236}">
                        <a16:creationId xmlns:a16="http://schemas.microsoft.com/office/drawing/2014/main" id="{A87AD610-7AC3-2485-0FA8-82ECE3FD41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03849" y="3068960"/>
                    <a:ext cx="45718" cy="75052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  <a:sym typeface="Calibri"/>
                    </a:endParaRPr>
                  </a:p>
                </p:txBody>
              </p:sp>
            </p:grpSp>
            <p:cxnSp>
              <p:nvCxnSpPr>
                <p:cNvPr id="195" name="Straight Arrow Connector 157">
                  <a:extLst>
                    <a:ext uri="{FF2B5EF4-FFF2-40B4-BE49-F238E27FC236}">
                      <a16:creationId xmlns:a16="http://schemas.microsoft.com/office/drawing/2014/main" id="{D6EA87D0-1E4D-31BC-5CB1-74A321456A7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843808" y="2636912"/>
                  <a:ext cx="0" cy="288032"/>
                </a:xfrm>
                <a:prstGeom prst="straightConnector1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36" name="Group 99">
                <a:extLst>
                  <a:ext uri="{FF2B5EF4-FFF2-40B4-BE49-F238E27FC236}">
                    <a16:creationId xmlns:a16="http://schemas.microsoft.com/office/drawing/2014/main" id="{510CB575-B619-B12C-060F-941965B8F3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29873" y="2564907"/>
                <a:ext cx="141575" cy="807316"/>
                <a:chOff x="2843808" y="2636912"/>
                <a:chExt cx="288032" cy="1210972"/>
              </a:xfrm>
            </p:grpSpPr>
            <p:grpSp>
              <p:nvGrpSpPr>
                <p:cNvPr id="180" name="Group 142">
                  <a:extLst>
                    <a:ext uri="{FF2B5EF4-FFF2-40B4-BE49-F238E27FC236}">
                      <a16:creationId xmlns:a16="http://schemas.microsoft.com/office/drawing/2014/main" id="{FF23849F-52FD-4F05-2C0E-851244342C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43808" y="2996955"/>
                  <a:ext cx="288032" cy="562896"/>
                  <a:chOff x="2915816" y="2708920"/>
                  <a:chExt cx="333751" cy="750527"/>
                </a:xfrm>
              </p:grpSpPr>
              <p:sp>
                <p:nvSpPr>
                  <p:cNvPr id="188" name="Rectangle 150">
                    <a:extLst>
                      <a:ext uri="{FF2B5EF4-FFF2-40B4-BE49-F238E27FC236}">
                        <a16:creationId xmlns:a16="http://schemas.microsoft.com/office/drawing/2014/main" id="{85589626-3A94-CD6D-4364-19F036D562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03849" y="2708920"/>
                    <a:ext cx="45718" cy="750527"/>
                  </a:xfrm>
                  <a:prstGeom prst="rect">
                    <a:avLst/>
                  </a:prstGeom>
                  <a:solidFill>
                    <a:srgbClr val="C0504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  <a:sym typeface="Calibri"/>
                    </a:endParaRPr>
                  </a:p>
                </p:txBody>
              </p:sp>
              <p:sp>
                <p:nvSpPr>
                  <p:cNvPr id="189" name="Rectangle 151">
                    <a:extLst>
                      <a:ext uri="{FF2B5EF4-FFF2-40B4-BE49-F238E27FC236}">
                        <a16:creationId xmlns:a16="http://schemas.microsoft.com/office/drawing/2014/main" id="{B3E19D2B-1ADC-A989-1F7F-E92AD6AC85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15816" y="2708920"/>
                    <a:ext cx="45718" cy="750527"/>
                  </a:xfrm>
                  <a:prstGeom prst="rect">
                    <a:avLst/>
                  </a:prstGeom>
                  <a:solidFill>
                    <a:srgbClr val="C0504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  <a:sym typeface="Calibri"/>
                    </a:endParaRPr>
                  </a:p>
                </p:txBody>
              </p:sp>
              <p:sp>
                <p:nvSpPr>
                  <p:cNvPr id="190" name="Rectangle 152">
                    <a:extLst>
                      <a:ext uri="{FF2B5EF4-FFF2-40B4-BE49-F238E27FC236}">
                        <a16:creationId xmlns:a16="http://schemas.microsoft.com/office/drawing/2014/main" id="{6F4DF39C-B9C4-24E3-1634-1D5307CFC9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7826" y="2708920"/>
                    <a:ext cx="45718" cy="750527"/>
                  </a:xfrm>
                  <a:prstGeom prst="rect">
                    <a:avLst/>
                  </a:prstGeom>
                  <a:solidFill>
                    <a:srgbClr val="C0504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  <a:sym typeface="Calibri"/>
                    </a:endParaRPr>
                  </a:p>
                </p:txBody>
              </p:sp>
              <p:sp>
                <p:nvSpPr>
                  <p:cNvPr id="191" name="Rectangle 153">
                    <a:extLst>
                      <a:ext uri="{FF2B5EF4-FFF2-40B4-BE49-F238E27FC236}">
                        <a16:creationId xmlns:a16="http://schemas.microsoft.com/office/drawing/2014/main" id="{31E7A5EA-D578-CF84-86A3-D7CD6CD911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59833" y="2708920"/>
                    <a:ext cx="45718" cy="750527"/>
                  </a:xfrm>
                  <a:prstGeom prst="rect">
                    <a:avLst/>
                  </a:prstGeom>
                  <a:solidFill>
                    <a:srgbClr val="C0504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  <a:sym typeface="Calibri"/>
                    </a:endParaRPr>
                  </a:p>
                </p:txBody>
              </p:sp>
              <p:sp>
                <p:nvSpPr>
                  <p:cNvPr id="192" name="Rectangle 154">
                    <a:extLst>
                      <a:ext uri="{FF2B5EF4-FFF2-40B4-BE49-F238E27FC236}">
                        <a16:creationId xmlns:a16="http://schemas.microsoft.com/office/drawing/2014/main" id="{A86F8DF4-591B-35B6-21F2-CE058A0DD9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131840" y="2708920"/>
                    <a:ext cx="45718" cy="750527"/>
                  </a:xfrm>
                  <a:prstGeom prst="rect">
                    <a:avLst/>
                  </a:prstGeom>
                  <a:solidFill>
                    <a:srgbClr val="C0504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  <a:sym typeface="Calibri"/>
                    </a:endParaRPr>
                  </a:p>
                </p:txBody>
              </p:sp>
            </p:grpSp>
            <p:grpSp>
              <p:nvGrpSpPr>
                <p:cNvPr id="181" name="Group 143">
                  <a:extLst>
                    <a:ext uri="{FF2B5EF4-FFF2-40B4-BE49-F238E27FC236}">
                      <a16:creationId xmlns:a16="http://schemas.microsoft.com/office/drawing/2014/main" id="{8E015317-BB35-9D81-456A-519A62F680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43808" y="3284986"/>
                  <a:ext cx="288032" cy="562898"/>
                  <a:chOff x="2915816" y="3068960"/>
                  <a:chExt cx="333751" cy="750530"/>
                </a:xfrm>
              </p:grpSpPr>
              <p:sp>
                <p:nvSpPr>
                  <p:cNvPr id="183" name="Rectangle 145">
                    <a:extLst>
                      <a:ext uri="{FF2B5EF4-FFF2-40B4-BE49-F238E27FC236}">
                        <a16:creationId xmlns:a16="http://schemas.microsoft.com/office/drawing/2014/main" id="{A0921F8F-28CB-676F-ACF4-CB4B6AAD10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15816" y="3068960"/>
                    <a:ext cx="45718" cy="750530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  <a:sym typeface="Calibri"/>
                    </a:endParaRPr>
                  </a:p>
                </p:txBody>
              </p:sp>
              <p:sp>
                <p:nvSpPr>
                  <p:cNvPr id="184" name="Rectangle 146">
                    <a:extLst>
                      <a:ext uri="{FF2B5EF4-FFF2-40B4-BE49-F238E27FC236}">
                        <a16:creationId xmlns:a16="http://schemas.microsoft.com/office/drawing/2014/main" id="{4BE45B74-83B0-71D8-FB7A-520A0184BD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7826" y="3068960"/>
                    <a:ext cx="45718" cy="75052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  <a:sym typeface="Calibri"/>
                    </a:endParaRPr>
                  </a:p>
                </p:txBody>
              </p:sp>
              <p:sp>
                <p:nvSpPr>
                  <p:cNvPr id="185" name="Rectangle 147">
                    <a:extLst>
                      <a:ext uri="{FF2B5EF4-FFF2-40B4-BE49-F238E27FC236}">
                        <a16:creationId xmlns:a16="http://schemas.microsoft.com/office/drawing/2014/main" id="{EE986749-5C0C-6798-1651-F20F6AE13F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59833" y="3068960"/>
                    <a:ext cx="45718" cy="75052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  <a:sym typeface="Calibri"/>
                    </a:endParaRPr>
                  </a:p>
                </p:txBody>
              </p:sp>
              <p:sp>
                <p:nvSpPr>
                  <p:cNvPr id="186" name="Rectangle 148">
                    <a:extLst>
                      <a:ext uri="{FF2B5EF4-FFF2-40B4-BE49-F238E27FC236}">
                        <a16:creationId xmlns:a16="http://schemas.microsoft.com/office/drawing/2014/main" id="{7E555265-B5B3-480B-E478-B9B2405804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131840" y="3068960"/>
                    <a:ext cx="45718" cy="75052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  <a:sym typeface="Calibri"/>
                    </a:endParaRPr>
                  </a:p>
                </p:txBody>
              </p:sp>
              <p:sp>
                <p:nvSpPr>
                  <p:cNvPr id="187" name="Rectangle 149">
                    <a:extLst>
                      <a:ext uri="{FF2B5EF4-FFF2-40B4-BE49-F238E27FC236}">
                        <a16:creationId xmlns:a16="http://schemas.microsoft.com/office/drawing/2014/main" id="{723B6B70-D5BF-54D2-5158-6B919D2F20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03849" y="3068960"/>
                    <a:ext cx="45718" cy="75052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  <a:sym typeface="Calibri"/>
                    </a:endParaRPr>
                  </a:p>
                </p:txBody>
              </p:sp>
            </p:grpSp>
            <p:cxnSp>
              <p:nvCxnSpPr>
                <p:cNvPr id="182" name="Straight Arrow Connector 144">
                  <a:extLst>
                    <a:ext uri="{FF2B5EF4-FFF2-40B4-BE49-F238E27FC236}">
                      <a16:creationId xmlns:a16="http://schemas.microsoft.com/office/drawing/2014/main" id="{7856BCED-3667-7BED-698C-54BAA94E2B3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843808" y="2636912"/>
                  <a:ext cx="0" cy="288032"/>
                </a:xfrm>
                <a:prstGeom prst="straightConnector1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37" name="Group 100">
                <a:extLst>
                  <a:ext uri="{FF2B5EF4-FFF2-40B4-BE49-F238E27FC236}">
                    <a16:creationId xmlns:a16="http://schemas.microsoft.com/office/drawing/2014/main" id="{496FB2CA-8F4E-76BD-C14C-41760E7413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19204" y="2564907"/>
                <a:ext cx="141575" cy="807316"/>
                <a:chOff x="2843808" y="2636912"/>
                <a:chExt cx="288032" cy="1210972"/>
              </a:xfrm>
            </p:grpSpPr>
            <p:grpSp>
              <p:nvGrpSpPr>
                <p:cNvPr id="167" name="Group 129">
                  <a:extLst>
                    <a:ext uri="{FF2B5EF4-FFF2-40B4-BE49-F238E27FC236}">
                      <a16:creationId xmlns:a16="http://schemas.microsoft.com/office/drawing/2014/main" id="{D856FF22-8B92-6EA5-084C-5EA0A04896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43808" y="2996955"/>
                  <a:ext cx="288032" cy="562896"/>
                  <a:chOff x="2915816" y="2708920"/>
                  <a:chExt cx="333751" cy="750527"/>
                </a:xfrm>
              </p:grpSpPr>
              <p:sp>
                <p:nvSpPr>
                  <p:cNvPr id="175" name="Rectangle 137">
                    <a:extLst>
                      <a:ext uri="{FF2B5EF4-FFF2-40B4-BE49-F238E27FC236}">
                        <a16:creationId xmlns:a16="http://schemas.microsoft.com/office/drawing/2014/main" id="{AFE9BE44-5F7B-4317-BF4A-2A41F008C3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03849" y="2708920"/>
                    <a:ext cx="45718" cy="750527"/>
                  </a:xfrm>
                  <a:prstGeom prst="rect">
                    <a:avLst/>
                  </a:prstGeom>
                  <a:solidFill>
                    <a:srgbClr val="C0504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  <a:sym typeface="Calibri"/>
                    </a:endParaRPr>
                  </a:p>
                </p:txBody>
              </p:sp>
              <p:sp>
                <p:nvSpPr>
                  <p:cNvPr id="176" name="Rectangle 138">
                    <a:extLst>
                      <a:ext uri="{FF2B5EF4-FFF2-40B4-BE49-F238E27FC236}">
                        <a16:creationId xmlns:a16="http://schemas.microsoft.com/office/drawing/2014/main" id="{E629E365-62E6-4D92-9C5B-E0662048B2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15816" y="2708920"/>
                    <a:ext cx="45718" cy="750527"/>
                  </a:xfrm>
                  <a:prstGeom prst="rect">
                    <a:avLst/>
                  </a:prstGeom>
                  <a:solidFill>
                    <a:srgbClr val="C0504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  <a:sym typeface="Calibri"/>
                    </a:endParaRPr>
                  </a:p>
                </p:txBody>
              </p:sp>
              <p:sp>
                <p:nvSpPr>
                  <p:cNvPr id="177" name="Rectangle 139">
                    <a:extLst>
                      <a:ext uri="{FF2B5EF4-FFF2-40B4-BE49-F238E27FC236}">
                        <a16:creationId xmlns:a16="http://schemas.microsoft.com/office/drawing/2014/main" id="{53EAAE89-8FC0-586E-F7CE-493FBD2F5D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7826" y="2708920"/>
                    <a:ext cx="45718" cy="750527"/>
                  </a:xfrm>
                  <a:prstGeom prst="rect">
                    <a:avLst/>
                  </a:prstGeom>
                  <a:solidFill>
                    <a:srgbClr val="C0504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  <a:sym typeface="Calibri"/>
                    </a:endParaRPr>
                  </a:p>
                </p:txBody>
              </p:sp>
              <p:sp>
                <p:nvSpPr>
                  <p:cNvPr id="178" name="Rectangle 140">
                    <a:extLst>
                      <a:ext uri="{FF2B5EF4-FFF2-40B4-BE49-F238E27FC236}">
                        <a16:creationId xmlns:a16="http://schemas.microsoft.com/office/drawing/2014/main" id="{EDC98A0B-2698-F021-C326-AF409EA511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59833" y="2708920"/>
                    <a:ext cx="45718" cy="750527"/>
                  </a:xfrm>
                  <a:prstGeom prst="rect">
                    <a:avLst/>
                  </a:prstGeom>
                  <a:solidFill>
                    <a:srgbClr val="C0504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  <a:sym typeface="Calibri"/>
                    </a:endParaRPr>
                  </a:p>
                </p:txBody>
              </p:sp>
              <p:sp>
                <p:nvSpPr>
                  <p:cNvPr id="179" name="Rectangle 141">
                    <a:extLst>
                      <a:ext uri="{FF2B5EF4-FFF2-40B4-BE49-F238E27FC236}">
                        <a16:creationId xmlns:a16="http://schemas.microsoft.com/office/drawing/2014/main" id="{515B8D94-4DEC-CFA0-0BC9-5AAA09F52A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131840" y="2708920"/>
                    <a:ext cx="45718" cy="750527"/>
                  </a:xfrm>
                  <a:prstGeom prst="rect">
                    <a:avLst/>
                  </a:prstGeom>
                  <a:solidFill>
                    <a:srgbClr val="C0504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  <a:sym typeface="Calibri"/>
                    </a:endParaRPr>
                  </a:p>
                </p:txBody>
              </p:sp>
            </p:grpSp>
            <p:grpSp>
              <p:nvGrpSpPr>
                <p:cNvPr id="168" name="Group 130">
                  <a:extLst>
                    <a:ext uri="{FF2B5EF4-FFF2-40B4-BE49-F238E27FC236}">
                      <a16:creationId xmlns:a16="http://schemas.microsoft.com/office/drawing/2014/main" id="{8C21BC6B-1CDC-C259-EC78-497A84EB73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43808" y="3284986"/>
                  <a:ext cx="288032" cy="562898"/>
                  <a:chOff x="2915816" y="3068960"/>
                  <a:chExt cx="333751" cy="750530"/>
                </a:xfrm>
              </p:grpSpPr>
              <p:sp>
                <p:nvSpPr>
                  <p:cNvPr id="170" name="Rectangle 132">
                    <a:extLst>
                      <a:ext uri="{FF2B5EF4-FFF2-40B4-BE49-F238E27FC236}">
                        <a16:creationId xmlns:a16="http://schemas.microsoft.com/office/drawing/2014/main" id="{16D916E8-C4D3-C297-D76D-CDB8749295D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15816" y="3068960"/>
                    <a:ext cx="45718" cy="750530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  <a:sym typeface="Calibri"/>
                    </a:endParaRPr>
                  </a:p>
                </p:txBody>
              </p:sp>
              <p:sp>
                <p:nvSpPr>
                  <p:cNvPr id="171" name="Rectangle 133">
                    <a:extLst>
                      <a:ext uri="{FF2B5EF4-FFF2-40B4-BE49-F238E27FC236}">
                        <a16:creationId xmlns:a16="http://schemas.microsoft.com/office/drawing/2014/main" id="{F3E8230A-8437-7EFE-E910-93222FD363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7826" y="3068960"/>
                    <a:ext cx="45718" cy="75052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  <a:sym typeface="Calibri"/>
                    </a:endParaRPr>
                  </a:p>
                </p:txBody>
              </p:sp>
              <p:sp>
                <p:nvSpPr>
                  <p:cNvPr id="172" name="Rectangle 134">
                    <a:extLst>
                      <a:ext uri="{FF2B5EF4-FFF2-40B4-BE49-F238E27FC236}">
                        <a16:creationId xmlns:a16="http://schemas.microsoft.com/office/drawing/2014/main" id="{A3030120-D333-D7E5-9058-FE435A2348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59833" y="3068960"/>
                    <a:ext cx="45718" cy="75052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  <a:sym typeface="Calibri"/>
                    </a:endParaRPr>
                  </a:p>
                </p:txBody>
              </p:sp>
              <p:sp>
                <p:nvSpPr>
                  <p:cNvPr id="173" name="Rectangle 135">
                    <a:extLst>
                      <a:ext uri="{FF2B5EF4-FFF2-40B4-BE49-F238E27FC236}">
                        <a16:creationId xmlns:a16="http://schemas.microsoft.com/office/drawing/2014/main" id="{FC2AE65B-3D00-C041-7CDE-2DE583C43D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131840" y="3068960"/>
                    <a:ext cx="45718" cy="75052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  <a:sym typeface="Calibri"/>
                    </a:endParaRPr>
                  </a:p>
                </p:txBody>
              </p:sp>
              <p:sp>
                <p:nvSpPr>
                  <p:cNvPr id="174" name="Rectangle 136">
                    <a:extLst>
                      <a:ext uri="{FF2B5EF4-FFF2-40B4-BE49-F238E27FC236}">
                        <a16:creationId xmlns:a16="http://schemas.microsoft.com/office/drawing/2014/main" id="{3A26C0C7-C15A-AC67-DF2C-346859D600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03849" y="3068960"/>
                    <a:ext cx="45718" cy="75052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  <a:sym typeface="Calibri"/>
                    </a:endParaRPr>
                  </a:p>
                </p:txBody>
              </p:sp>
            </p:grpSp>
            <p:cxnSp>
              <p:nvCxnSpPr>
                <p:cNvPr id="169" name="Straight Arrow Connector 131">
                  <a:extLst>
                    <a:ext uri="{FF2B5EF4-FFF2-40B4-BE49-F238E27FC236}">
                      <a16:creationId xmlns:a16="http://schemas.microsoft.com/office/drawing/2014/main" id="{1FFB53E6-370F-0A1D-7232-9CEA51B4DA5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843808" y="2636912"/>
                  <a:ext cx="0" cy="288032"/>
                </a:xfrm>
                <a:prstGeom prst="straightConnector1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38" name="Group 101">
                <a:extLst>
                  <a:ext uri="{FF2B5EF4-FFF2-40B4-BE49-F238E27FC236}">
                    <a16:creationId xmlns:a16="http://schemas.microsoft.com/office/drawing/2014/main" id="{B1E6659D-90F0-CDF3-DB38-B80B671BFB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73142" y="2564907"/>
                <a:ext cx="141575" cy="807316"/>
                <a:chOff x="2843808" y="2636912"/>
                <a:chExt cx="288032" cy="1210972"/>
              </a:xfrm>
            </p:grpSpPr>
            <p:grpSp>
              <p:nvGrpSpPr>
                <p:cNvPr id="154" name="Group 116">
                  <a:extLst>
                    <a:ext uri="{FF2B5EF4-FFF2-40B4-BE49-F238E27FC236}">
                      <a16:creationId xmlns:a16="http://schemas.microsoft.com/office/drawing/2014/main" id="{BD650A36-34E0-9D13-EF30-1C8608F3DB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43808" y="2996955"/>
                  <a:ext cx="288032" cy="562896"/>
                  <a:chOff x="2915816" y="2708920"/>
                  <a:chExt cx="333751" cy="750527"/>
                </a:xfrm>
              </p:grpSpPr>
              <p:sp>
                <p:nvSpPr>
                  <p:cNvPr id="162" name="Rectangle 124">
                    <a:extLst>
                      <a:ext uri="{FF2B5EF4-FFF2-40B4-BE49-F238E27FC236}">
                        <a16:creationId xmlns:a16="http://schemas.microsoft.com/office/drawing/2014/main" id="{AB2FAE5D-40AF-D4E7-BCC6-14A3D4B06F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03849" y="2708920"/>
                    <a:ext cx="45718" cy="750527"/>
                  </a:xfrm>
                  <a:prstGeom prst="rect">
                    <a:avLst/>
                  </a:prstGeom>
                  <a:solidFill>
                    <a:srgbClr val="C0504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  <a:sym typeface="Calibri"/>
                    </a:endParaRPr>
                  </a:p>
                </p:txBody>
              </p:sp>
              <p:sp>
                <p:nvSpPr>
                  <p:cNvPr id="163" name="Rectangle 125">
                    <a:extLst>
                      <a:ext uri="{FF2B5EF4-FFF2-40B4-BE49-F238E27FC236}">
                        <a16:creationId xmlns:a16="http://schemas.microsoft.com/office/drawing/2014/main" id="{4127C227-398F-99A5-80B3-A026668CA9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15816" y="2708920"/>
                    <a:ext cx="45718" cy="750527"/>
                  </a:xfrm>
                  <a:prstGeom prst="rect">
                    <a:avLst/>
                  </a:prstGeom>
                  <a:solidFill>
                    <a:srgbClr val="C0504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  <a:sym typeface="Calibri"/>
                    </a:endParaRPr>
                  </a:p>
                </p:txBody>
              </p:sp>
              <p:sp>
                <p:nvSpPr>
                  <p:cNvPr id="164" name="Rectangle 126">
                    <a:extLst>
                      <a:ext uri="{FF2B5EF4-FFF2-40B4-BE49-F238E27FC236}">
                        <a16:creationId xmlns:a16="http://schemas.microsoft.com/office/drawing/2014/main" id="{3357F684-C164-015D-FFDE-5B304D7B70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7826" y="2708920"/>
                    <a:ext cx="45718" cy="750527"/>
                  </a:xfrm>
                  <a:prstGeom prst="rect">
                    <a:avLst/>
                  </a:prstGeom>
                  <a:solidFill>
                    <a:srgbClr val="C0504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  <a:sym typeface="Calibri"/>
                    </a:endParaRPr>
                  </a:p>
                </p:txBody>
              </p:sp>
              <p:sp>
                <p:nvSpPr>
                  <p:cNvPr id="165" name="Rectangle 127">
                    <a:extLst>
                      <a:ext uri="{FF2B5EF4-FFF2-40B4-BE49-F238E27FC236}">
                        <a16:creationId xmlns:a16="http://schemas.microsoft.com/office/drawing/2014/main" id="{2A07205A-4440-EB26-5CFB-42C1EBDCCA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59833" y="2708920"/>
                    <a:ext cx="45718" cy="750527"/>
                  </a:xfrm>
                  <a:prstGeom prst="rect">
                    <a:avLst/>
                  </a:prstGeom>
                  <a:solidFill>
                    <a:srgbClr val="C0504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  <a:sym typeface="Calibri"/>
                    </a:endParaRPr>
                  </a:p>
                </p:txBody>
              </p:sp>
              <p:sp>
                <p:nvSpPr>
                  <p:cNvPr id="166" name="Rectangle 128">
                    <a:extLst>
                      <a:ext uri="{FF2B5EF4-FFF2-40B4-BE49-F238E27FC236}">
                        <a16:creationId xmlns:a16="http://schemas.microsoft.com/office/drawing/2014/main" id="{14A39E83-C694-DE0D-F4DE-1870AB8607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131840" y="2708920"/>
                    <a:ext cx="45718" cy="750527"/>
                  </a:xfrm>
                  <a:prstGeom prst="rect">
                    <a:avLst/>
                  </a:prstGeom>
                  <a:solidFill>
                    <a:srgbClr val="C0504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  <a:sym typeface="Calibri"/>
                    </a:endParaRPr>
                  </a:p>
                </p:txBody>
              </p:sp>
            </p:grpSp>
            <p:grpSp>
              <p:nvGrpSpPr>
                <p:cNvPr id="155" name="Group 117">
                  <a:extLst>
                    <a:ext uri="{FF2B5EF4-FFF2-40B4-BE49-F238E27FC236}">
                      <a16:creationId xmlns:a16="http://schemas.microsoft.com/office/drawing/2014/main" id="{AC5D1AC5-D2B6-DFEA-3B0D-127E32267D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43808" y="3284986"/>
                  <a:ext cx="288032" cy="562898"/>
                  <a:chOff x="2915816" y="3068960"/>
                  <a:chExt cx="333751" cy="750530"/>
                </a:xfrm>
              </p:grpSpPr>
              <p:sp>
                <p:nvSpPr>
                  <p:cNvPr id="157" name="Rectangle 119">
                    <a:extLst>
                      <a:ext uri="{FF2B5EF4-FFF2-40B4-BE49-F238E27FC236}">
                        <a16:creationId xmlns:a16="http://schemas.microsoft.com/office/drawing/2014/main" id="{A5CE2956-C05A-A17B-7FD9-6DE0363FFB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15816" y="3068960"/>
                    <a:ext cx="45718" cy="750530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  <a:sym typeface="Calibri"/>
                    </a:endParaRPr>
                  </a:p>
                </p:txBody>
              </p:sp>
              <p:sp>
                <p:nvSpPr>
                  <p:cNvPr id="158" name="Rectangle 120">
                    <a:extLst>
                      <a:ext uri="{FF2B5EF4-FFF2-40B4-BE49-F238E27FC236}">
                        <a16:creationId xmlns:a16="http://schemas.microsoft.com/office/drawing/2014/main" id="{5509D440-E9CE-1E0B-E9A5-EEA776FE2A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7826" y="3068960"/>
                    <a:ext cx="45718" cy="75052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  <a:sym typeface="Calibri"/>
                    </a:endParaRPr>
                  </a:p>
                </p:txBody>
              </p:sp>
              <p:sp>
                <p:nvSpPr>
                  <p:cNvPr id="159" name="Rectangle 121">
                    <a:extLst>
                      <a:ext uri="{FF2B5EF4-FFF2-40B4-BE49-F238E27FC236}">
                        <a16:creationId xmlns:a16="http://schemas.microsoft.com/office/drawing/2014/main" id="{7DB61099-72FA-CDCC-B726-41544AE96D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59833" y="3068960"/>
                    <a:ext cx="45718" cy="75052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  <a:sym typeface="Calibri"/>
                    </a:endParaRPr>
                  </a:p>
                </p:txBody>
              </p:sp>
              <p:sp>
                <p:nvSpPr>
                  <p:cNvPr id="160" name="Rectangle 122">
                    <a:extLst>
                      <a:ext uri="{FF2B5EF4-FFF2-40B4-BE49-F238E27FC236}">
                        <a16:creationId xmlns:a16="http://schemas.microsoft.com/office/drawing/2014/main" id="{1A102B93-6BAF-2A6D-FCA0-147FB1A3034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131840" y="3068960"/>
                    <a:ext cx="45718" cy="75052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  <a:sym typeface="Calibri"/>
                    </a:endParaRPr>
                  </a:p>
                </p:txBody>
              </p:sp>
              <p:sp>
                <p:nvSpPr>
                  <p:cNvPr id="161" name="Rectangle 123">
                    <a:extLst>
                      <a:ext uri="{FF2B5EF4-FFF2-40B4-BE49-F238E27FC236}">
                        <a16:creationId xmlns:a16="http://schemas.microsoft.com/office/drawing/2014/main" id="{74EB9300-D7F2-212B-FB8D-E01E29EE8F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03849" y="3068960"/>
                    <a:ext cx="45718" cy="75052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  <a:sym typeface="Calibri"/>
                    </a:endParaRPr>
                  </a:p>
                </p:txBody>
              </p:sp>
            </p:grpSp>
            <p:cxnSp>
              <p:nvCxnSpPr>
                <p:cNvPr id="156" name="Straight Arrow Connector 118">
                  <a:extLst>
                    <a:ext uri="{FF2B5EF4-FFF2-40B4-BE49-F238E27FC236}">
                      <a16:creationId xmlns:a16="http://schemas.microsoft.com/office/drawing/2014/main" id="{C0AC445F-42CE-86F0-BC7D-B1380D4AE01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843808" y="2636912"/>
                  <a:ext cx="0" cy="288032"/>
                </a:xfrm>
                <a:prstGeom prst="straightConnector1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39" name="Group 102">
                <a:extLst>
                  <a:ext uri="{FF2B5EF4-FFF2-40B4-BE49-F238E27FC236}">
                    <a16:creationId xmlns:a16="http://schemas.microsoft.com/office/drawing/2014/main" id="{B942F531-372B-9A3D-CC47-2BE12FAD84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62473" y="2564907"/>
                <a:ext cx="141575" cy="807316"/>
                <a:chOff x="2843808" y="2636912"/>
                <a:chExt cx="288032" cy="1210972"/>
              </a:xfrm>
            </p:grpSpPr>
            <p:grpSp>
              <p:nvGrpSpPr>
                <p:cNvPr id="141" name="Group 103">
                  <a:extLst>
                    <a:ext uri="{FF2B5EF4-FFF2-40B4-BE49-F238E27FC236}">
                      <a16:creationId xmlns:a16="http://schemas.microsoft.com/office/drawing/2014/main" id="{D2188D47-737F-3544-25EC-777276E384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43808" y="2996955"/>
                  <a:ext cx="288032" cy="562896"/>
                  <a:chOff x="2915816" y="2708920"/>
                  <a:chExt cx="333751" cy="750527"/>
                </a:xfrm>
              </p:grpSpPr>
              <p:sp>
                <p:nvSpPr>
                  <p:cNvPr id="149" name="Rectangle 111">
                    <a:extLst>
                      <a:ext uri="{FF2B5EF4-FFF2-40B4-BE49-F238E27FC236}">
                        <a16:creationId xmlns:a16="http://schemas.microsoft.com/office/drawing/2014/main" id="{65C65267-31E8-D473-0C5B-606A421130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03849" y="2708920"/>
                    <a:ext cx="45718" cy="750527"/>
                  </a:xfrm>
                  <a:prstGeom prst="rect">
                    <a:avLst/>
                  </a:prstGeom>
                  <a:solidFill>
                    <a:srgbClr val="C0504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  <a:sym typeface="Calibri"/>
                    </a:endParaRPr>
                  </a:p>
                </p:txBody>
              </p:sp>
              <p:sp>
                <p:nvSpPr>
                  <p:cNvPr id="150" name="Rectangle 112">
                    <a:extLst>
                      <a:ext uri="{FF2B5EF4-FFF2-40B4-BE49-F238E27FC236}">
                        <a16:creationId xmlns:a16="http://schemas.microsoft.com/office/drawing/2014/main" id="{502AACE4-96EC-736C-70B4-912F69AE7C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15816" y="2708920"/>
                    <a:ext cx="45718" cy="750527"/>
                  </a:xfrm>
                  <a:prstGeom prst="rect">
                    <a:avLst/>
                  </a:prstGeom>
                  <a:solidFill>
                    <a:srgbClr val="C0504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  <a:sym typeface="Calibri"/>
                    </a:endParaRPr>
                  </a:p>
                </p:txBody>
              </p:sp>
              <p:sp>
                <p:nvSpPr>
                  <p:cNvPr id="151" name="Rectangle 113">
                    <a:extLst>
                      <a:ext uri="{FF2B5EF4-FFF2-40B4-BE49-F238E27FC236}">
                        <a16:creationId xmlns:a16="http://schemas.microsoft.com/office/drawing/2014/main" id="{6A6966CE-34A1-1A9E-758C-C745F47EF5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7826" y="2708920"/>
                    <a:ext cx="45718" cy="750527"/>
                  </a:xfrm>
                  <a:prstGeom prst="rect">
                    <a:avLst/>
                  </a:prstGeom>
                  <a:solidFill>
                    <a:srgbClr val="C0504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  <a:sym typeface="Calibri"/>
                    </a:endParaRPr>
                  </a:p>
                </p:txBody>
              </p:sp>
              <p:sp>
                <p:nvSpPr>
                  <p:cNvPr id="152" name="Rectangle 114">
                    <a:extLst>
                      <a:ext uri="{FF2B5EF4-FFF2-40B4-BE49-F238E27FC236}">
                        <a16:creationId xmlns:a16="http://schemas.microsoft.com/office/drawing/2014/main" id="{408A4766-7D21-1FBC-3C28-DE99AA2B94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59833" y="2708920"/>
                    <a:ext cx="45718" cy="750527"/>
                  </a:xfrm>
                  <a:prstGeom prst="rect">
                    <a:avLst/>
                  </a:prstGeom>
                  <a:solidFill>
                    <a:srgbClr val="C0504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  <a:sym typeface="Calibri"/>
                    </a:endParaRPr>
                  </a:p>
                </p:txBody>
              </p:sp>
              <p:sp>
                <p:nvSpPr>
                  <p:cNvPr id="153" name="Rectangle 115">
                    <a:extLst>
                      <a:ext uri="{FF2B5EF4-FFF2-40B4-BE49-F238E27FC236}">
                        <a16:creationId xmlns:a16="http://schemas.microsoft.com/office/drawing/2014/main" id="{5415ED47-2E63-A27C-062F-057040A6EC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131840" y="2708920"/>
                    <a:ext cx="45718" cy="750527"/>
                  </a:xfrm>
                  <a:prstGeom prst="rect">
                    <a:avLst/>
                  </a:prstGeom>
                  <a:solidFill>
                    <a:srgbClr val="C0504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  <a:sym typeface="Calibri"/>
                    </a:endParaRPr>
                  </a:p>
                </p:txBody>
              </p:sp>
            </p:grpSp>
            <p:grpSp>
              <p:nvGrpSpPr>
                <p:cNvPr id="142" name="Group 104">
                  <a:extLst>
                    <a:ext uri="{FF2B5EF4-FFF2-40B4-BE49-F238E27FC236}">
                      <a16:creationId xmlns:a16="http://schemas.microsoft.com/office/drawing/2014/main" id="{50C20727-F880-2804-39FC-74CEEDA329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43808" y="3284986"/>
                  <a:ext cx="288032" cy="562898"/>
                  <a:chOff x="2915816" y="3068960"/>
                  <a:chExt cx="333751" cy="750530"/>
                </a:xfrm>
              </p:grpSpPr>
              <p:sp>
                <p:nvSpPr>
                  <p:cNvPr id="144" name="Rectangle 106">
                    <a:extLst>
                      <a:ext uri="{FF2B5EF4-FFF2-40B4-BE49-F238E27FC236}">
                        <a16:creationId xmlns:a16="http://schemas.microsoft.com/office/drawing/2014/main" id="{BE75BECE-529B-8A58-E48C-79108751E4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15816" y="3068960"/>
                    <a:ext cx="45718" cy="750530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  <a:sym typeface="Calibri"/>
                    </a:endParaRPr>
                  </a:p>
                </p:txBody>
              </p:sp>
              <p:sp>
                <p:nvSpPr>
                  <p:cNvPr id="145" name="Rectangle 107">
                    <a:extLst>
                      <a:ext uri="{FF2B5EF4-FFF2-40B4-BE49-F238E27FC236}">
                        <a16:creationId xmlns:a16="http://schemas.microsoft.com/office/drawing/2014/main" id="{A6E4F7BA-7014-FAC4-6949-C1BA7C1053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7826" y="3068960"/>
                    <a:ext cx="45718" cy="75052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  <a:sym typeface="Calibri"/>
                    </a:endParaRPr>
                  </a:p>
                </p:txBody>
              </p:sp>
              <p:sp>
                <p:nvSpPr>
                  <p:cNvPr id="146" name="Rectangle 108">
                    <a:extLst>
                      <a:ext uri="{FF2B5EF4-FFF2-40B4-BE49-F238E27FC236}">
                        <a16:creationId xmlns:a16="http://schemas.microsoft.com/office/drawing/2014/main" id="{46B55221-49F8-4279-C554-95EC5DC844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59833" y="3068960"/>
                    <a:ext cx="45718" cy="75052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  <a:sym typeface="Calibri"/>
                    </a:endParaRPr>
                  </a:p>
                </p:txBody>
              </p:sp>
              <p:sp>
                <p:nvSpPr>
                  <p:cNvPr id="147" name="Rectangle 109">
                    <a:extLst>
                      <a:ext uri="{FF2B5EF4-FFF2-40B4-BE49-F238E27FC236}">
                        <a16:creationId xmlns:a16="http://schemas.microsoft.com/office/drawing/2014/main" id="{2D06AAA7-87F9-E301-D97E-5BB8AFFC1D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131840" y="3068960"/>
                    <a:ext cx="45718" cy="75052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  <a:sym typeface="Calibri"/>
                    </a:endParaRPr>
                  </a:p>
                </p:txBody>
              </p:sp>
              <p:sp>
                <p:nvSpPr>
                  <p:cNvPr id="148" name="Rectangle 110">
                    <a:extLst>
                      <a:ext uri="{FF2B5EF4-FFF2-40B4-BE49-F238E27FC236}">
                        <a16:creationId xmlns:a16="http://schemas.microsoft.com/office/drawing/2014/main" id="{902C2CD9-443F-6F81-6EBC-D26F9C68E8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03849" y="3068960"/>
                    <a:ext cx="45718" cy="75052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5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ＭＳ Ｐゴシック" charset="0"/>
                      <a:sym typeface="Calibri"/>
                    </a:endParaRPr>
                  </a:p>
                </p:txBody>
              </p:sp>
            </p:grpSp>
            <p:cxnSp>
              <p:nvCxnSpPr>
                <p:cNvPr id="143" name="Straight Arrow Connector 105">
                  <a:extLst>
                    <a:ext uri="{FF2B5EF4-FFF2-40B4-BE49-F238E27FC236}">
                      <a16:creationId xmlns:a16="http://schemas.microsoft.com/office/drawing/2014/main" id="{3936B5A9-BA7A-7464-5F92-426D4E6DF3D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843808" y="2636912"/>
                  <a:ext cx="0" cy="288032"/>
                </a:xfrm>
                <a:prstGeom prst="straightConnector1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140" name="Straight Arrow Connector 223">
                <a:extLst>
                  <a:ext uri="{FF2B5EF4-FFF2-40B4-BE49-F238E27FC236}">
                    <a16:creationId xmlns:a16="http://schemas.microsoft.com/office/drawing/2014/main" id="{7ECC4654-0991-B8DB-AFAA-BE1214236FA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914923" y="2621037"/>
                <a:ext cx="0" cy="144016"/>
              </a:xfrm>
              <a:prstGeom prst="straightConnector1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2FF1730B-2E23-4C45-70B7-38BA6EA43B7F}"/>
                </a:ext>
              </a:extLst>
            </p:cNvPr>
            <p:cNvSpPr txBox="1"/>
            <p:nvPr/>
          </p:nvSpPr>
          <p:spPr>
            <a:xfrm>
              <a:off x="3122607" y="1300761"/>
              <a:ext cx="407484" cy="10156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solidFill>
                      <a:srgbClr val="0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Calibri"/>
                </a:rPr>
                <a:t>F</a:t>
              </a:r>
            </a:p>
            <a:p>
              <a:pPr marL="0" marR="0" lvl="0" indent="0" algn="l" defTabSz="685800" rtl="0" eaLnBrk="1" fontAlgn="base" latinLnBrk="0" hangingPunct="1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solidFill>
                      <a:srgbClr val="000000"/>
                    </a:solidFill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Calibri"/>
                </a:rPr>
                <a:t>C</a:t>
              </a:r>
            </a:p>
            <a:p>
              <a:pPr marL="0" marR="0" lvl="0" indent="0" algn="l" defTabSz="685800" rtl="0" eaLnBrk="1" fontAlgn="base" latinLnBrk="0" hangingPunct="1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solidFill>
                      <a:srgbClr val="000000"/>
                    </a:solidFill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Calibri"/>
                </a:rPr>
                <a:t>R</a:t>
              </a:r>
            </a:p>
          </p:txBody>
        </p:sp>
        <p:cxnSp>
          <p:nvCxnSpPr>
            <p:cNvPr id="131" name="Straight Arrow Connector 186">
              <a:extLst>
                <a:ext uri="{FF2B5EF4-FFF2-40B4-BE49-F238E27FC236}">
                  <a16:creationId xmlns:a16="http://schemas.microsoft.com/office/drawing/2014/main" id="{D9E7585B-EAA2-E5F9-D0FC-2860F51D256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25396" y="2342534"/>
              <a:ext cx="0" cy="118442"/>
            </a:xfrm>
            <a:prstGeom prst="straightConnector1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BCB98EBD-7AA1-4DB9-65A8-EFB993EDB06C}"/>
                </a:ext>
              </a:extLst>
            </p:cNvPr>
            <p:cNvSpPr txBox="1"/>
            <p:nvPr/>
          </p:nvSpPr>
          <p:spPr>
            <a:xfrm>
              <a:off x="3387295" y="1281234"/>
              <a:ext cx="5449184" cy="1025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Oral Fludarabine (24mg/m</a:t>
              </a:r>
              <a:r>
                <a:rPr kumimoji="0" lang="en-US" sz="1350" b="0" i="0" u="none" strike="noStrike" kern="1200" cap="none" spc="0" normalizeH="0" baseline="30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r>
                <a: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/day x 5 days; C1-6)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Oral Cyclophosphamide (150mg/m</a:t>
              </a:r>
              <a:r>
                <a:rPr kumimoji="0" lang="en-US" sz="1350" b="0" i="0" u="none" strike="noStrike" kern="1200" cap="none" spc="0" normalizeH="0" baseline="30000" noProof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r>
                <a: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/days x 5 days; C1-6)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Intravenous Rituximab (375mg/m</a:t>
              </a:r>
              <a:r>
                <a:rPr kumimoji="0" lang="en-US" sz="1350" b="0" i="0" u="none" strike="noStrike" kern="1200" cap="none" spc="0" normalizeH="0" baseline="3000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r>
                <a: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C1; 500mg/m</a:t>
              </a:r>
              <a:r>
                <a:rPr kumimoji="0" lang="en-US" sz="1350" b="0" i="0" u="none" strike="noStrike" kern="1200" cap="none" spc="0" normalizeH="0" baseline="3000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r>
                <a: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; C2-6)</a:t>
              </a:r>
            </a:p>
          </p:txBody>
        </p:sp>
      </p:grpSp>
      <p:sp>
        <p:nvSpPr>
          <p:cNvPr id="228" name="Right Triangle 227">
            <a:extLst>
              <a:ext uri="{FF2B5EF4-FFF2-40B4-BE49-F238E27FC236}">
                <a16:creationId xmlns:a16="http://schemas.microsoft.com/office/drawing/2014/main" id="{2969AB2A-FABB-1AF2-C79E-92FEB2E914A4}"/>
              </a:ext>
            </a:extLst>
          </p:cNvPr>
          <p:cNvSpPr/>
          <p:nvPr/>
        </p:nvSpPr>
        <p:spPr>
          <a:xfrm flipH="1">
            <a:off x="2818841" y="2535205"/>
            <a:ext cx="109268" cy="230834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EA9663C8-8CE9-7150-6F28-27F85D44029A}"/>
              </a:ext>
            </a:extLst>
          </p:cNvPr>
          <p:cNvGrpSpPr/>
          <p:nvPr/>
        </p:nvGrpSpPr>
        <p:grpSpPr>
          <a:xfrm>
            <a:off x="2694885" y="2279286"/>
            <a:ext cx="4016375" cy="762869"/>
            <a:chOff x="3201834" y="3289269"/>
            <a:chExt cx="5368367" cy="1017158"/>
          </a:xfrm>
        </p:grpSpPr>
        <p:grpSp>
          <p:nvGrpSpPr>
            <p:cNvPr id="233" name="Group 191">
              <a:extLst>
                <a:ext uri="{FF2B5EF4-FFF2-40B4-BE49-F238E27FC236}">
                  <a16:creationId xmlns:a16="http://schemas.microsoft.com/office/drawing/2014/main" id="{E3837B54-ADA9-4B2C-A361-9FA16DF718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1834" y="3946050"/>
              <a:ext cx="5368367" cy="307777"/>
              <a:chOff x="2843808" y="4005064"/>
              <a:chExt cx="6148114" cy="374233"/>
            </a:xfrm>
          </p:grpSpPr>
          <p:sp>
            <p:nvSpPr>
              <p:cNvPr id="239" name="Rectangle 182">
                <a:extLst>
                  <a:ext uri="{FF2B5EF4-FFF2-40B4-BE49-F238E27FC236}">
                    <a16:creationId xmlns:a16="http://schemas.microsoft.com/office/drawing/2014/main" id="{B7972CA9-31EC-E3CC-F26F-B74259A0BC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3808" y="4005064"/>
                <a:ext cx="5140002" cy="37423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ＭＳ Ｐゴシック" charset="0"/>
                    <a:cs typeface="ＭＳ Ｐゴシック" charset="0"/>
                    <a:sym typeface="Calibri"/>
                  </a:rPr>
                  <a:t>  Ibrutinib (420mg/day)</a:t>
                </a:r>
                <a:endPara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Calibri"/>
                </a:endParaRPr>
              </a:p>
            </p:txBody>
          </p:sp>
          <p:sp>
            <p:nvSpPr>
              <p:cNvPr id="240" name="Rectangle 183">
                <a:extLst>
                  <a:ext uri="{FF2B5EF4-FFF2-40B4-BE49-F238E27FC236}">
                    <a16:creationId xmlns:a16="http://schemas.microsoft.com/office/drawing/2014/main" id="{94892021-56C9-E9A8-E201-2374DE579D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83810" y="4005064"/>
                <a:ext cx="1008112" cy="37423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Calibri"/>
                </a:endParaRPr>
              </a:p>
            </p:txBody>
          </p:sp>
        </p:grpSp>
        <p:cxnSp>
          <p:nvCxnSpPr>
            <p:cNvPr id="236" name="Straight Arrow Connector 222">
              <a:extLst>
                <a:ext uri="{FF2B5EF4-FFF2-40B4-BE49-F238E27FC236}">
                  <a16:creationId xmlns:a16="http://schemas.microsoft.com/office/drawing/2014/main" id="{CDBC2904-5123-E11F-4210-A167CC6F5CD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11535" y="3808082"/>
              <a:ext cx="0" cy="118442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8" name="Rectangle 275">
              <a:extLst>
                <a:ext uri="{FF2B5EF4-FFF2-40B4-BE49-F238E27FC236}">
                  <a16:creationId xmlns:a16="http://schemas.microsoft.com/office/drawing/2014/main" id="{F089CC1D-F472-931E-D01A-526A8B0A3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2027" y="3289269"/>
              <a:ext cx="247535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Calibri"/>
                </a:rPr>
                <a:t>I+V given for 2 to 6 years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  <a:sym typeface="Calibri"/>
              </a:endParaRPr>
            </a:p>
          </p:txBody>
        </p:sp>
        <p:cxnSp>
          <p:nvCxnSpPr>
            <p:cNvPr id="234" name="Straight Connector 194">
              <a:extLst>
                <a:ext uri="{FF2B5EF4-FFF2-40B4-BE49-F238E27FC236}">
                  <a16:creationId xmlns:a16="http://schemas.microsoft.com/office/drawing/2014/main" id="{45C57350-EE59-E085-01BC-1AA70C2C301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435687" y="3550925"/>
              <a:ext cx="244669" cy="7555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1" name="Rectangle 183">
            <a:extLst>
              <a:ext uri="{FF2B5EF4-FFF2-40B4-BE49-F238E27FC236}">
                <a16:creationId xmlns:a16="http://schemas.microsoft.com/office/drawing/2014/main" id="{5AD5B533-863A-585F-AC37-BEE415559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810" y="2536803"/>
            <a:ext cx="658569" cy="230833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  <a:sym typeface="Calibri"/>
            </a:endParaRPr>
          </a:p>
        </p:txBody>
      </p: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62D19E4F-1905-8919-E98D-72BA73EB3B59}"/>
              </a:ext>
            </a:extLst>
          </p:cNvPr>
          <p:cNvCxnSpPr>
            <a:cxnSpLocks/>
          </p:cNvCxnSpPr>
          <p:nvPr/>
        </p:nvCxnSpPr>
        <p:spPr>
          <a:xfrm>
            <a:off x="2933248" y="2548061"/>
            <a:ext cx="0" cy="213929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58">
            <a:extLst>
              <a:ext uri="{FF2B5EF4-FFF2-40B4-BE49-F238E27FC236}">
                <a16:creationId xmlns:a16="http://schemas.microsoft.com/office/drawing/2014/main" id="{FA7724F9-53F9-9EC1-BC7C-A02DDF182F8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40235" y="2266914"/>
            <a:ext cx="299855" cy="43112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1" name="Straight Connector 194">
            <a:extLst>
              <a:ext uri="{FF2B5EF4-FFF2-40B4-BE49-F238E27FC236}">
                <a16:creationId xmlns:a16="http://schemas.microsoft.com/office/drawing/2014/main" id="{07E5B57D-766D-1ABE-AC67-1E733F0CEA2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225049" y="2488230"/>
            <a:ext cx="183502" cy="56662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52" name="Rectangle 251">
            <a:extLst>
              <a:ext uri="{FF2B5EF4-FFF2-40B4-BE49-F238E27FC236}">
                <a16:creationId xmlns:a16="http://schemas.microsoft.com/office/drawing/2014/main" id="{3FCB5CC1-101F-F3E6-FFD5-1C77CC14EE67}"/>
              </a:ext>
            </a:extLst>
          </p:cNvPr>
          <p:cNvSpPr/>
          <p:nvPr/>
        </p:nvSpPr>
        <p:spPr>
          <a:xfrm rot="1092800">
            <a:off x="5212517" y="2456163"/>
            <a:ext cx="91712" cy="6510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C2BCCE6C-4AC9-B92D-08FE-CD0B97D41DFC}"/>
              </a:ext>
            </a:extLst>
          </p:cNvPr>
          <p:cNvSpPr/>
          <p:nvPr/>
        </p:nvSpPr>
        <p:spPr>
          <a:xfrm rot="1092800">
            <a:off x="5579909" y="1850730"/>
            <a:ext cx="77323" cy="4144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C282D0-7412-7B0C-6316-EE52341D0FCE}"/>
              </a:ext>
            </a:extLst>
          </p:cNvPr>
          <p:cNvSpPr txBox="1"/>
          <p:nvPr/>
        </p:nvSpPr>
        <p:spPr>
          <a:xfrm>
            <a:off x="7139632" y="1021785"/>
            <a:ext cx="1946085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Primary end-point: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assess whether I+V is superior to FCR in terms of PFS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secondary end-points: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Overall survival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Response incl. MRD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Safety and toxicity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974EAA-68F2-953C-ECF5-E4C20B808966}"/>
              </a:ext>
            </a:extLst>
          </p:cNvPr>
          <p:cNvSpPr txBox="1"/>
          <p:nvPr/>
        </p:nvSpPr>
        <p:spPr>
          <a:xfrm>
            <a:off x="151921" y="3471930"/>
            <a:ext cx="33359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Inclusion Criteria: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Previously untreated CLL requiring therapy by IWCLL criteria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Considered fit for FCR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≤75 years old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84D125-0CA4-EEF2-5556-16F496670126}"/>
              </a:ext>
            </a:extLst>
          </p:cNvPr>
          <p:cNvSpPr/>
          <p:nvPr/>
        </p:nvSpPr>
        <p:spPr>
          <a:xfrm>
            <a:off x="3254008" y="3512786"/>
            <a:ext cx="4797284" cy="12464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Exclusion Criteria: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Prior therapy for CLL; History of Richter’s transformation;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&gt;20% TP53 deletion by FISH; Concomitant warfarin (or equivalent)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Symptomatic cardiac failure or angina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332E00-3947-4AFE-28DF-A436071736F7}"/>
              </a:ext>
            </a:extLst>
          </p:cNvPr>
          <p:cNvSpPr/>
          <p:nvPr/>
        </p:nvSpPr>
        <p:spPr>
          <a:xfrm>
            <a:off x="148572" y="860655"/>
            <a:ext cx="6893606" cy="250151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3D2C9A-F9D7-0DE1-C6D8-45C7F490CEAB}"/>
              </a:ext>
            </a:extLst>
          </p:cNvPr>
          <p:cNvSpPr txBox="1"/>
          <p:nvPr/>
        </p:nvSpPr>
        <p:spPr>
          <a:xfrm>
            <a:off x="-120369" y="2530705"/>
            <a:ext cx="2062361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1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96 UK Centres</a:t>
            </a:r>
          </a:p>
          <a:p>
            <a:pPr marL="342900" marR="0" lvl="1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July 2017-March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1AB703-6591-7C05-82DD-347FB3237417}"/>
              </a:ext>
            </a:extLst>
          </p:cNvPr>
          <p:cNvSpPr txBox="1"/>
          <p:nvPr/>
        </p:nvSpPr>
        <p:spPr>
          <a:xfrm>
            <a:off x="2940660" y="2990803"/>
            <a:ext cx="39700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*, weekly escalation 20mg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 50mg  100mg  200mg  400mg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69396B-FCD9-F07A-9277-224EA6FF6CC5}"/>
              </a:ext>
            </a:extLst>
          </p:cNvPr>
          <p:cNvSpPr txBox="1"/>
          <p:nvPr/>
        </p:nvSpPr>
        <p:spPr>
          <a:xfrm>
            <a:off x="3891976" y="19971"/>
            <a:ext cx="532956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Arial"/>
                <a:ea typeface="Geneva"/>
              </a:rPr>
              <a:t>Embargoed until Sunday, Dec. 10, 2023, at 7:30 a.m. Pacific time</a:t>
            </a:r>
            <a:endParaRPr lang="en-US" sz="12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531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8CB53-17C2-B5CA-11E1-ADB875183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51" y="42738"/>
            <a:ext cx="7417989" cy="565080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Stopping rules for ibrutinib + </a:t>
            </a:r>
            <a:r>
              <a:rPr lang="en-US" err="1"/>
              <a:t>venetoclax</a:t>
            </a:r>
            <a:r>
              <a:rPr lang="en-US"/>
              <a:t> in</a:t>
            </a:r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474ED53C-43A3-7ABD-0AA4-D06AA075CF4B}"/>
              </a:ext>
            </a:extLst>
          </p:cNvPr>
          <p:cNvGrpSpPr/>
          <p:nvPr/>
        </p:nvGrpSpPr>
        <p:grpSpPr>
          <a:xfrm>
            <a:off x="167590" y="2511390"/>
            <a:ext cx="8381287" cy="1495616"/>
            <a:chOff x="95200" y="3734488"/>
            <a:chExt cx="11175049" cy="1994155"/>
          </a:xfrm>
          <a:effectLst/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185AF0DA-AEE1-4E44-4FE7-242EBA737615}"/>
                </a:ext>
              </a:extLst>
            </p:cNvPr>
            <p:cNvGrpSpPr/>
            <p:nvPr/>
          </p:nvGrpSpPr>
          <p:grpSpPr>
            <a:xfrm>
              <a:off x="95200" y="3835839"/>
              <a:ext cx="11175049" cy="1892804"/>
              <a:chOff x="95200" y="3835839"/>
              <a:chExt cx="11175049" cy="1892804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F3B9D108-582B-B563-0BC3-E8299478F6F0}"/>
                  </a:ext>
                </a:extLst>
              </p:cNvPr>
              <p:cNvCxnSpPr/>
              <p:nvPr/>
            </p:nvCxnSpPr>
            <p:spPr>
              <a:xfrm>
                <a:off x="2192226" y="4532121"/>
                <a:ext cx="7672298" cy="0"/>
              </a:xfrm>
              <a:prstGeom prst="line">
                <a:avLst/>
              </a:prstGeom>
              <a:ln w="82550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5CCFFE1C-31D8-8E88-739E-993259B1BEF9}"/>
                  </a:ext>
                </a:extLst>
              </p:cNvPr>
              <p:cNvCxnSpPr/>
              <p:nvPr/>
            </p:nvCxnSpPr>
            <p:spPr>
              <a:xfrm>
                <a:off x="2204162" y="4060557"/>
                <a:ext cx="0" cy="340962"/>
              </a:xfrm>
              <a:prstGeom prst="straightConnector1">
                <a:avLst/>
              </a:prstGeom>
              <a:ln>
                <a:headEnd w="lg" len="lg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898C4E61-9A5A-AEE6-EFBD-86E9F5F7F981}"/>
                  </a:ext>
                </a:extLst>
              </p:cNvPr>
              <p:cNvCxnSpPr/>
              <p:nvPr/>
            </p:nvCxnSpPr>
            <p:spPr>
              <a:xfrm>
                <a:off x="3472443" y="4057977"/>
                <a:ext cx="0" cy="340962"/>
              </a:xfrm>
              <a:prstGeom prst="straightConnector1">
                <a:avLst/>
              </a:prstGeom>
              <a:ln>
                <a:headEnd w="lg" len="lg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4FF87AF8-7B94-F71D-2E21-144F1886BC91}"/>
                  </a:ext>
                </a:extLst>
              </p:cNvPr>
              <p:cNvCxnSpPr/>
              <p:nvPr/>
            </p:nvCxnSpPr>
            <p:spPr>
              <a:xfrm>
                <a:off x="3175393" y="4070895"/>
                <a:ext cx="0" cy="340962"/>
              </a:xfrm>
              <a:prstGeom prst="straightConnector1">
                <a:avLst/>
              </a:prstGeom>
              <a:ln>
                <a:headEnd w="lg" len="lg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DB3CF3F5-5913-8FF0-4F59-9E7784994620}"/>
                  </a:ext>
                </a:extLst>
              </p:cNvPr>
              <p:cNvCxnSpPr/>
              <p:nvPr/>
            </p:nvCxnSpPr>
            <p:spPr>
              <a:xfrm>
                <a:off x="4771720" y="4070894"/>
                <a:ext cx="0" cy="340962"/>
              </a:xfrm>
              <a:prstGeom prst="straightConnector1">
                <a:avLst/>
              </a:prstGeom>
              <a:ln>
                <a:headEnd w="lg" len="lg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6A681F92-98E3-E998-E615-5DEF15F7407F}"/>
                  </a:ext>
                </a:extLst>
              </p:cNvPr>
              <p:cNvCxnSpPr/>
              <p:nvPr/>
            </p:nvCxnSpPr>
            <p:spPr>
              <a:xfrm>
                <a:off x="6091652" y="4057974"/>
                <a:ext cx="0" cy="340962"/>
              </a:xfrm>
              <a:prstGeom prst="straightConnector1">
                <a:avLst/>
              </a:prstGeom>
              <a:ln>
                <a:headEnd w="lg" len="lg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BE3DB5ED-D3E2-56E6-9645-F6CF87C4C191}"/>
                  </a:ext>
                </a:extLst>
              </p:cNvPr>
              <p:cNvCxnSpPr/>
              <p:nvPr/>
            </p:nvCxnSpPr>
            <p:spPr>
              <a:xfrm>
                <a:off x="7359933" y="4055394"/>
                <a:ext cx="0" cy="340962"/>
              </a:xfrm>
              <a:prstGeom prst="straightConnector1">
                <a:avLst/>
              </a:prstGeom>
              <a:ln>
                <a:headEnd w="lg" len="lg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B8F1531B-993D-B67C-E46E-30A364A93F3A}"/>
                  </a:ext>
                </a:extLst>
              </p:cNvPr>
              <p:cNvCxnSpPr/>
              <p:nvPr/>
            </p:nvCxnSpPr>
            <p:spPr>
              <a:xfrm>
                <a:off x="9852574" y="4068312"/>
                <a:ext cx="0" cy="340962"/>
              </a:xfrm>
              <a:prstGeom prst="straightConnector1">
                <a:avLst/>
              </a:prstGeom>
              <a:ln>
                <a:headEnd w="lg" len="lg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CFBEDAD9-220E-7874-4A08-20414A3A0D0C}"/>
                  </a:ext>
                </a:extLst>
              </p:cNvPr>
              <p:cNvCxnSpPr/>
              <p:nvPr/>
            </p:nvCxnSpPr>
            <p:spPr>
              <a:xfrm>
                <a:off x="8659210" y="4068311"/>
                <a:ext cx="0" cy="340962"/>
              </a:xfrm>
              <a:prstGeom prst="straightConnector1">
                <a:avLst/>
              </a:prstGeom>
              <a:ln>
                <a:headEnd w="lg" len="lg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>
                <a:extLst>
                  <a:ext uri="{FF2B5EF4-FFF2-40B4-BE49-F238E27FC236}">
                    <a16:creationId xmlns:a16="http://schemas.microsoft.com/office/drawing/2014/main" id="{9A67EE58-4AAE-F61C-D912-09BDD1E933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01580" y="4681941"/>
                <a:ext cx="0" cy="340962"/>
              </a:xfrm>
              <a:prstGeom prst="straightConnector1">
                <a:avLst/>
              </a:prstGeom>
              <a:ln>
                <a:headEnd w="lg" len="lg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8F12AC94-3B8D-BB02-5B02-B01202E318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5319" y="4681941"/>
                <a:ext cx="0" cy="340962"/>
              </a:xfrm>
              <a:prstGeom prst="straightConnector1">
                <a:avLst/>
              </a:prstGeom>
              <a:ln>
                <a:headEnd w="lg" len="lg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368C3295-2CD1-628D-D286-C81574013D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3911" y="4681941"/>
                <a:ext cx="0" cy="340962"/>
              </a:xfrm>
              <a:prstGeom prst="straightConnector1">
                <a:avLst/>
              </a:prstGeom>
              <a:ln>
                <a:headEnd w="lg" len="lg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C5E5E143-D35D-3634-6A15-499B702DE1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89059" y="4681941"/>
                <a:ext cx="0" cy="340962"/>
              </a:xfrm>
              <a:prstGeom prst="straightConnector1">
                <a:avLst/>
              </a:prstGeom>
              <a:ln>
                <a:headEnd w="lg" len="lg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E4E8B7F5-4BB7-5632-2CA4-70F288BE1B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82798" y="4681941"/>
                <a:ext cx="0" cy="340962"/>
              </a:xfrm>
              <a:prstGeom prst="straightConnector1">
                <a:avLst/>
              </a:prstGeom>
              <a:ln>
                <a:headEnd w="lg" len="lg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CD8495E2-6118-FD51-8F35-8B35976DA5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76538" y="4681941"/>
                <a:ext cx="0" cy="340962"/>
              </a:xfrm>
              <a:prstGeom prst="straightConnector1">
                <a:avLst/>
              </a:prstGeom>
              <a:ln>
                <a:headEnd w="lg" len="lg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3571B57E-E377-3F82-D328-82576028CA0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02423" y="4681941"/>
                <a:ext cx="0" cy="340962"/>
              </a:xfrm>
              <a:prstGeom prst="straightConnector1">
                <a:avLst/>
              </a:prstGeom>
              <a:ln>
                <a:headEnd w="lg" len="lg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5A1560C6-EF4B-0E9A-1414-DF27047E74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70278" y="4681941"/>
                <a:ext cx="0" cy="340962"/>
              </a:xfrm>
              <a:prstGeom prst="straightConnector1">
                <a:avLst/>
              </a:prstGeom>
              <a:ln>
                <a:headEnd w="lg" len="lg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A0F4019C-EA80-3657-6AC6-AEF1BD258C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42189" y="4681941"/>
                <a:ext cx="0" cy="340962"/>
              </a:xfrm>
              <a:prstGeom prst="straightConnector1">
                <a:avLst/>
              </a:prstGeom>
              <a:ln>
                <a:headEnd w="lg" len="lg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0454F27B-D7A0-B7AB-89FE-B20E1AE500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35929" y="4681941"/>
                <a:ext cx="0" cy="340962"/>
              </a:xfrm>
              <a:prstGeom prst="straightConnector1">
                <a:avLst/>
              </a:prstGeom>
              <a:ln>
                <a:headEnd w="lg" len="lg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>
                <a:extLst>
                  <a:ext uri="{FF2B5EF4-FFF2-40B4-BE49-F238E27FC236}">
                    <a16:creationId xmlns:a16="http://schemas.microsoft.com/office/drawing/2014/main" id="{353DA660-4338-D737-7966-BC73DAC541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29668" y="4681941"/>
                <a:ext cx="0" cy="340962"/>
              </a:xfrm>
              <a:prstGeom prst="straightConnector1">
                <a:avLst/>
              </a:prstGeom>
              <a:ln>
                <a:headEnd w="lg" len="lg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>
                <a:extLst>
                  <a:ext uri="{FF2B5EF4-FFF2-40B4-BE49-F238E27FC236}">
                    <a16:creationId xmlns:a16="http://schemas.microsoft.com/office/drawing/2014/main" id="{54743FAB-0924-8D98-D809-79097367DA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23408" y="4681941"/>
                <a:ext cx="0" cy="340962"/>
              </a:xfrm>
              <a:prstGeom prst="straightConnector1">
                <a:avLst/>
              </a:prstGeom>
              <a:ln>
                <a:headEnd w="lg" len="lg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>
                <a:extLst>
                  <a:ext uri="{FF2B5EF4-FFF2-40B4-BE49-F238E27FC236}">
                    <a16:creationId xmlns:a16="http://schemas.microsoft.com/office/drawing/2014/main" id="{DDB4381D-59DD-A14B-3B99-7BA6A63A55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17148" y="4681941"/>
                <a:ext cx="0" cy="340962"/>
              </a:xfrm>
              <a:prstGeom prst="straightConnector1">
                <a:avLst/>
              </a:prstGeom>
              <a:ln>
                <a:headEnd w="lg" len="lg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>
                <a:extLst>
                  <a:ext uri="{FF2B5EF4-FFF2-40B4-BE49-F238E27FC236}">
                    <a16:creationId xmlns:a16="http://schemas.microsoft.com/office/drawing/2014/main" id="{F6F63D50-F9B3-AC54-035D-D155863BA7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257753" y="4681941"/>
                <a:ext cx="0" cy="340962"/>
              </a:xfrm>
              <a:prstGeom prst="straightConnector1">
                <a:avLst/>
              </a:prstGeom>
              <a:ln>
                <a:headEnd w="lg" len="lg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70564905-0C67-7EDC-ADDA-BA21BA9873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57725" y="4691691"/>
                <a:ext cx="0" cy="340962"/>
              </a:xfrm>
              <a:prstGeom prst="straightConnector1">
                <a:avLst/>
              </a:prstGeom>
              <a:ln>
                <a:headEnd w="lg" len="lg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595D2DB8-D53B-CDB7-82DA-DB4272CEA393}"/>
                  </a:ext>
                </a:extLst>
              </p:cNvPr>
              <p:cNvCxnSpPr/>
              <p:nvPr/>
            </p:nvCxnSpPr>
            <p:spPr>
              <a:xfrm>
                <a:off x="3188310" y="3835839"/>
                <a:ext cx="0" cy="340962"/>
              </a:xfrm>
              <a:prstGeom prst="straightConnector1">
                <a:avLst/>
              </a:prstGeom>
              <a:ln>
                <a:solidFill>
                  <a:srgbClr val="FF9300"/>
                </a:solidFill>
                <a:headEnd w="lg" len="lg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E56AB1B6-D5D9-B6FD-4308-29911208E9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86828" y="4911831"/>
                <a:ext cx="0" cy="340962"/>
              </a:xfrm>
              <a:prstGeom prst="straightConnector1">
                <a:avLst/>
              </a:prstGeom>
              <a:ln>
                <a:solidFill>
                  <a:srgbClr val="FF9300"/>
                </a:solidFill>
                <a:headEnd w="lg" len="lg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C9F8B6DC-6EDD-BAC9-9380-DD7B08974715}"/>
                  </a:ext>
                </a:extLst>
              </p:cNvPr>
              <p:cNvSpPr txBox="1"/>
              <p:nvPr/>
            </p:nvSpPr>
            <p:spPr>
              <a:xfrm>
                <a:off x="3346563" y="5082312"/>
                <a:ext cx="76722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If PB MRD negative repeat after 3 months and then PB and BM at 6 months – if all MRD negative then first PB MRD negative result is time to MRD negativity</a:t>
                </a: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32332186-8C81-0290-05B2-A340B7EDD30F}"/>
                  </a:ext>
                </a:extLst>
              </p:cNvPr>
              <p:cNvSpPr txBox="1"/>
              <p:nvPr/>
            </p:nvSpPr>
            <p:spPr>
              <a:xfrm>
                <a:off x="95200" y="3948906"/>
                <a:ext cx="185824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Testing schedule</a:t>
                </a: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(Central lab, MRD flow, MRD negative &lt;1 CLL cell in 10</a:t>
                </a:r>
                <a:r>
                  <a:rPr kumimoji="0" lang="en-US" sz="12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</a:t>
                </a: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</a:t>
                </a:r>
              </a:p>
            </p:txBody>
          </p:sp>
          <p:cxnSp>
            <p:nvCxnSpPr>
              <p:cNvPr id="147" name="Straight Arrow Connector 146">
                <a:extLst>
                  <a:ext uri="{FF2B5EF4-FFF2-40B4-BE49-F238E27FC236}">
                    <a16:creationId xmlns:a16="http://schemas.microsoft.com/office/drawing/2014/main" id="{8BD3ADBA-AB67-7888-644C-4488EC9B4280}"/>
                  </a:ext>
                </a:extLst>
              </p:cNvPr>
              <p:cNvCxnSpPr/>
              <p:nvPr/>
            </p:nvCxnSpPr>
            <p:spPr>
              <a:xfrm>
                <a:off x="11270249" y="4071852"/>
                <a:ext cx="0" cy="340962"/>
              </a:xfrm>
              <a:prstGeom prst="straightConnector1">
                <a:avLst/>
              </a:prstGeom>
              <a:ln>
                <a:headEnd w="lg" len="lg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F155D609-3DB6-62BF-A85A-94FC97921ABF}"/>
                  </a:ext>
                </a:extLst>
              </p:cNvPr>
              <p:cNvSpPr txBox="1"/>
              <p:nvPr/>
            </p:nvSpPr>
            <p:spPr>
              <a:xfrm>
                <a:off x="2329842" y="4039941"/>
                <a:ext cx="5368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FCR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D729897E-E48B-2EE4-C3DC-BC2310C50DEC}"/>
                  </a:ext>
                </a:extLst>
              </p:cNvPr>
              <p:cNvSpPr txBox="1"/>
              <p:nvPr/>
            </p:nvSpPr>
            <p:spPr>
              <a:xfrm>
                <a:off x="2206971" y="4543702"/>
                <a:ext cx="11018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Ibrutinib + </a:t>
                </a:r>
                <a:r>
                  <a:rPr kumimoji="0" lang="en-US" sz="135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ven</a:t>
                </a: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1C4CB593-AA25-A3B6-3898-FBAFDED02DD7}"/>
                </a:ext>
              </a:extLst>
            </p:cNvPr>
            <p:cNvSpPr txBox="1"/>
            <p:nvPr/>
          </p:nvSpPr>
          <p:spPr>
            <a:xfrm>
              <a:off x="2727028" y="3734488"/>
              <a:ext cx="51417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93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BM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46C090CB-B2C1-9D32-F6D5-2DD69ECE4454}"/>
                </a:ext>
              </a:extLst>
            </p:cNvPr>
            <p:cNvSpPr txBox="1"/>
            <p:nvPr/>
          </p:nvSpPr>
          <p:spPr>
            <a:xfrm>
              <a:off x="1835803" y="3945281"/>
              <a:ext cx="514170" cy="338554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PB</a:t>
              </a:r>
            </a:p>
          </p:txBody>
        </p:sp>
      </p:grpSp>
      <p:pic>
        <p:nvPicPr>
          <p:cNvPr id="161" name="Picture 160">
            <a:extLst>
              <a:ext uri="{FF2B5EF4-FFF2-40B4-BE49-F238E27FC236}">
                <a16:creationId xmlns:a16="http://schemas.microsoft.com/office/drawing/2014/main" id="{F0D3292F-AC7E-3D8E-8AC5-F06CE4A8B3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073" y="353409"/>
            <a:ext cx="1521063" cy="488262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297F922-888C-167A-EBC7-B44A259C2A41}"/>
              </a:ext>
            </a:extLst>
          </p:cNvPr>
          <p:cNvGrpSpPr/>
          <p:nvPr/>
        </p:nvGrpSpPr>
        <p:grpSpPr>
          <a:xfrm>
            <a:off x="286023" y="618358"/>
            <a:ext cx="8727728" cy="2081402"/>
            <a:chOff x="495012" y="819719"/>
            <a:chExt cx="11636971" cy="2775202"/>
          </a:xfrm>
        </p:grpSpPr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0C3A5021-7076-9412-D750-A33A3BE265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1752" y="1612511"/>
              <a:ext cx="142051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79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ＭＳ Ｐゴシック" charset="0"/>
                  <a:sym typeface="Calibri"/>
                </a:rPr>
                <a:t>Total body CLL </a:t>
              </a:r>
            </a:p>
            <a:p>
              <a:pPr marL="0" marR="0" lvl="0" indent="0" algn="ctr" defTabSz="34279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ＭＳ Ｐゴシック" charset="0"/>
                  <a:sym typeface="Calibri"/>
                </a:rPr>
                <a:t>cell numbers</a:t>
              </a:r>
              <a:endParaRPr kumimoji="0" lang="en-GB" sz="13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ＭＳ Ｐゴシック" charset="0"/>
                <a:cs typeface="ＭＳ Ｐゴシック" charset="0"/>
                <a:sym typeface="Calibri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8C95AA2-9C72-847E-56E2-623460EB2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7995" y="819719"/>
              <a:ext cx="869888" cy="2296544"/>
            </a:xfrm>
            <a:custGeom>
              <a:avLst/>
              <a:gdLst>
                <a:gd name="T0" fmla="*/ 0 w 216"/>
                <a:gd name="T1" fmla="*/ 1901 h 1901"/>
                <a:gd name="T2" fmla="*/ 0 w 216"/>
                <a:gd name="T3" fmla="*/ 163 h 1901"/>
                <a:gd name="T4" fmla="*/ 216 w 216"/>
                <a:gd name="T5" fmla="*/ 0 h 1901"/>
                <a:gd name="T6" fmla="*/ 216 w 216"/>
                <a:gd name="T7" fmla="*/ 1738 h 1901"/>
                <a:gd name="T8" fmla="*/ 0 w 216"/>
                <a:gd name="T9" fmla="*/ 1901 h 1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1901">
                  <a:moveTo>
                    <a:pt x="0" y="1901"/>
                  </a:moveTo>
                  <a:lnTo>
                    <a:pt x="0" y="163"/>
                  </a:lnTo>
                  <a:lnTo>
                    <a:pt x="216" y="0"/>
                  </a:lnTo>
                  <a:lnTo>
                    <a:pt x="216" y="1738"/>
                  </a:lnTo>
                  <a:lnTo>
                    <a:pt x="0" y="1901"/>
                  </a:lnTo>
                  <a:close/>
                </a:path>
              </a:pathLst>
            </a:custGeom>
            <a:no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427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  <a:sym typeface="Calibri"/>
              </a:endParaRPr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id="{AE7D4401-065C-0FE9-8284-FA28272ED4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5570" y="1016874"/>
              <a:ext cx="4394" cy="20993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427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  <a:sym typeface="Calibri"/>
              </a:endParaRPr>
            </a:p>
          </p:txBody>
        </p:sp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E24ADDFD-269A-87E0-20DC-B05420106B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59376" y="3116263"/>
              <a:ext cx="136194" cy="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427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  <a:sym typeface="Calibri"/>
              </a:endParaRPr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7CA15CBB-85C3-2D2A-0E0B-5B398A40E5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59376" y="2936212"/>
              <a:ext cx="136194" cy="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427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  <a:sym typeface="Calibri"/>
              </a:endParaRPr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F76593E1-B08D-C8B0-760A-E073A7462B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59376" y="2762463"/>
              <a:ext cx="136194" cy="9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427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  <a:sym typeface="Calibri"/>
              </a:endParaRPr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406EE31A-BF20-3A1E-D04C-6321E857EA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59376" y="2588715"/>
              <a:ext cx="136194" cy="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427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  <a:sym typeface="Calibri"/>
              </a:endParaRPr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A244CE2E-F672-9A68-8E82-B4DC8D5A83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59376" y="2414066"/>
              <a:ext cx="136194" cy="18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427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  <a:sym typeface="Calibri"/>
              </a:endParaRPr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C13A29AD-45EB-CD02-25A3-4A49A02FBC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59376" y="2240316"/>
              <a:ext cx="136194" cy="9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427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  <a:sym typeface="Calibri"/>
              </a:endParaRPr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B5FDCCAF-4A4A-0063-49DE-2F9002A688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59376" y="2066569"/>
              <a:ext cx="136194" cy="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427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  <a:sym typeface="Calibri"/>
              </a:endParaRPr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2D20F480-63F1-2170-BA1D-540C16F5A2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59376" y="1892819"/>
              <a:ext cx="136194" cy="9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427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  <a:sym typeface="Calibri"/>
              </a:endParaRPr>
            </a:p>
          </p:txBody>
        </p:sp>
        <p:sp>
          <p:nvSpPr>
            <p:cNvPr id="16" name="Line 15">
              <a:extLst>
                <a:ext uri="{FF2B5EF4-FFF2-40B4-BE49-F238E27FC236}">
                  <a16:creationId xmlns:a16="http://schemas.microsoft.com/office/drawing/2014/main" id="{017FE171-A93B-5AF5-63D0-C38F24F140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59376" y="1719071"/>
              <a:ext cx="136194" cy="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427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  <a:sym typeface="Calibri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CFA60330-1B5F-8894-A118-FD8C83BD2F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59376" y="1539021"/>
              <a:ext cx="136194" cy="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427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  <a:sym typeface="Calibri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6968F490-D20D-3657-B0FB-A2291F4287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59376" y="1365271"/>
              <a:ext cx="136194" cy="9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427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  <a:sym typeface="Calibri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E1D79D0E-3D3A-5599-1CB1-ED34DD3BE7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59376" y="1190622"/>
              <a:ext cx="136194" cy="9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427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  <a:sym typeface="Calibri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45C4684A-F3F6-16FC-CCD0-47BDCC5234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59376" y="1016875"/>
              <a:ext cx="136194" cy="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427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  <a:sym typeface="Calibri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08B99CC-5863-1332-AC4A-F3F2F2CA1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5065" y="907942"/>
              <a:ext cx="41029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79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ＭＳ Ｐゴシック" charset="0"/>
                  <a:sym typeface="Calibri"/>
                </a:rPr>
                <a:t>10</a:t>
              </a:r>
              <a:r>
                <a:rPr kumimoji="0" lang="en-GB" sz="12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ＭＳ Ｐゴシック" charset="0"/>
                  <a:sym typeface="Calibri"/>
                </a:rPr>
                <a:t>12</a:t>
              </a:r>
              <a:endParaRPr kumimoji="0" lang="en-GB" sz="12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charset="0"/>
                <a:ea typeface="ＭＳ Ｐゴシック" charset="0"/>
                <a:cs typeface="ＭＳ Ｐゴシック" charset="0"/>
                <a:sym typeface="Calibri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068FC188-44B0-9394-EA3F-44DBF754E3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5570" y="3116262"/>
              <a:ext cx="4394" cy="396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427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  <a:sym typeface="Calibri"/>
              </a:endParaRPr>
            </a:p>
          </p:txBody>
        </p:sp>
        <p:sp>
          <p:nvSpPr>
            <p:cNvPr id="75" name="Line 61">
              <a:extLst>
                <a:ext uri="{FF2B5EF4-FFF2-40B4-BE49-F238E27FC236}">
                  <a16:creationId xmlns:a16="http://schemas.microsoft.com/office/drawing/2014/main" id="{0334F2FD-28F9-25F8-224B-A16C7FF561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5863" y="1259042"/>
              <a:ext cx="8224388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427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  <a:sym typeface="Calibri"/>
              </a:endParaRPr>
            </a:p>
          </p:txBody>
        </p:sp>
        <p:sp>
          <p:nvSpPr>
            <p:cNvPr id="76" name="Text Box 62">
              <a:extLst>
                <a:ext uri="{FF2B5EF4-FFF2-40B4-BE49-F238E27FC236}">
                  <a16:creationId xmlns:a16="http://schemas.microsoft.com/office/drawing/2014/main" id="{468288E5-7B29-8051-5BD2-AE6A3940D6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8201" y="943053"/>
              <a:ext cx="2003377" cy="369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4279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ＭＳ Ｐゴシック" charset="0"/>
                  <a:sym typeface="Calibri"/>
                </a:rPr>
                <a:t>IWCLL CR</a:t>
              </a:r>
            </a:p>
          </p:txBody>
        </p:sp>
        <p:grpSp>
          <p:nvGrpSpPr>
            <p:cNvPr id="36" name="Group 63">
              <a:extLst>
                <a:ext uri="{FF2B5EF4-FFF2-40B4-BE49-F238E27FC236}">
                  <a16:creationId xmlns:a16="http://schemas.microsoft.com/office/drawing/2014/main" id="{12A2C188-A3EB-85D6-330C-B2287FDD16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9962" y="1551258"/>
              <a:ext cx="9171759" cy="368892"/>
              <a:chOff x="1656" y="1988"/>
              <a:chExt cx="4589" cy="324"/>
            </a:xfrm>
            <a:effectLst/>
          </p:grpSpPr>
          <p:sp>
            <p:nvSpPr>
              <p:cNvPr id="73" name="Line 64">
                <a:extLst>
                  <a:ext uri="{FF2B5EF4-FFF2-40B4-BE49-F238E27FC236}">
                    <a16:creationId xmlns:a16="http://schemas.microsoft.com/office/drawing/2014/main" id="{90789E49-6DFA-8205-579D-F590246A7C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56" y="2288"/>
                <a:ext cx="3736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34279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ＭＳ Ｐゴシック" charset="0"/>
                  <a:sym typeface="Calibri"/>
                </a:endParaRPr>
              </a:p>
            </p:txBody>
          </p:sp>
          <p:sp>
            <p:nvSpPr>
              <p:cNvPr id="74" name="Text Box 65">
                <a:extLst>
                  <a:ext uri="{FF2B5EF4-FFF2-40B4-BE49-F238E27FC236}">
                    <a16:creationId xmlns:a16="http://schemas.microsoft.com/office/drawing/2014/main" id="{501E848C-A921-44D2-D2D6-EE53EE312A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93" y="1988"/>
                <a:ext cx="2252" cy="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342794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35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/>
                    <a:ea typeface="ＭＳ Ｐゴシック" charset="0"/>
                    <a:cs typeface="ＭＳ Ｐゴシック" charset="0"/>
                    <a:sym typeface="Calibri"/>
                  </a:rPr>
                  <a:t>MRD-negative CR (&lt;0.01%)</a:t>
                </a:r>
              </a:p>
            </p:txBody>
          </p: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5B58914-E773-3FE4-3D62-4840323C9538}"/>
                </a:ext>
              </a:extLst>
            </p:cNvPr>
            <p:cNvCxnSpPr/>
            <p:nvPr/>
          </p:nvCxnSpPr>
          <p:spPr>
            <a:xfrm flipV="1">
              <a:off x="1765863" y="2588714"/>
              <a:ext cx="8944901" cy="901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Line 7">
              <a:extLst>
                <a:ext uri="{FF2B5EF4-FFF2-40B4-BE49-F238E27FC236}">
                  <a16:creationId xmlns:a16="http://schemas.microsoft.com/office/drawing/2014/main" id="{159B14C3-FA36-870C-774E-44D86A5722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59376" y="3116263"/>
              <a:ext cx="136194" cy="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427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  <a:sym typeface="Calibri"/>
              </a:endParaRPr>
            </a:p>
          </p:txBody>
        </p:sp>
        <p:sp>
          <p:nvSpPr>
            <p:cNvPr id="39" name="Line 33">
              <a:extLst>
                <a:ext uri="{FF2B5EF4-FFF2-40B4-BE49-F238E27FC236}">
                  <a16:creationId xmlns:a16="http://schemas.microsoft.com/office/drawing/2014/main" id="{117734AA-4200-BD29-E290-D33B964184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5570" y="3116262"/>
              <a:ext cx="4394" cy="396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427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  <a:sym typeface="Calibri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A220B15-4080-B657-202A-688492EC6E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94024" y="3137792"/>
              <a:ext cx="9741763" cy="4198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987D69D-B02E-1135-CBAB-1EFA5CB1ED3C}"/>
                </a:ext>
              </a:extLst>
            </p:cNvPr>
            <p:cNvCxnSpPr/>
            <p:nvPr/>
          </p:nvCxnSpPr>
          <p:spPr>
            <a:xfrm>
              <a:off x="2192226" y="3141989"/>
              <a:ext cx="0" cy="122505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E1EDE93-7950-9F91-E334-826611B390EE}"/>
                </a:ext>
              </a:extLst>
            </p:cNvPr>
            <p:cNvCxnSpPr/>
            <p:nvPr/>
          </p:nvCxnSpPr>
          <p:spPr>
            <a:xfrm>
              <a:off x="3487549" y="3141989"/>
              <a:ext cx="0" cy="122505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E934A89-D8AB-8854-BE91-299B0B1B1A0C}"/>
                </a:ext>
              </a:extLst>
            </p:cNvPr>
            <p:cNvCxnSpPr/>
            <p:nvPr/>
          </p:nvCxnSpPr>
          <p:spPr>
            <a:xfrm>
              <a:off x="4782872" y="3141989"/>
              <a:ext cx="0" cy="122505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4F41721-483F-0A8F-F564-36E6C85B53AE}"/>
                </a:ext>
              </a:extLst>
            </p:cNvPr>
            <p:cNvCxnSpPr/>
            <p:nvPr/>
          </p:nvCxnSpPr>
          <p:spPr>
            <a:xfrm>
              <a:off x="6078195" y="3141989"/>
              <a:ext cx="0" cy="122505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8B46C6C-320A-0BD7-B5B9-DA56925C8929}"/>
                </a:ext>
              </a:extLst>
            </p:cNvPr>
            <p:cNvCxnSpPr/>
            <p:nvPr/>
          </p:nvCxnSpPr>
          <p:spPr>
            <a:xfrm>
              <a:off x="7373518" y="3141989"/>
              <a:ext cx="0" cy="122505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16ED988-2203-FBF1-7216-3452CE8EEF7C}"/>
                </a:ext>
              </a:extLst>
            </p:cNvPr>
            <p:cNvCxnSpPr/>
            <p:nvPr/>
          </p:nvCxnSpPr>
          <p:spPr>
            <a:xfrm>
              <a:off x="8668841" y="3141989"/>
              <a:ext cx="0" cy="122505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712FF2C-01EF-7AA6-9D66-BF405F1B732C}"/>
                </a:ext>
              </a:extLst>
            </p:cNvPr>
            <p:cNvCxnSpPr/>
            <p:nvPr/>
          </p:nvCxnSpPr>
          <p:spPr>
            <a:xfrm>
              <a:off x="9864524" y="3141989"/>
              <a:ext cx="0" cy="122505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6C3BFB6-62C2-A5F7-868D-92F386352CB3}"/>
                </a:ext>
              </a:extLst>
            </p:cNvPr>
            <p:cNvSpPr txBox="1"/>
            <p:nvPr/>
          </p:nvSpPr>
          <p:spPr>
            <a:xfrm>
              <a:off x="2038666" y="3223660"/>
              <a:ext cx="370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Calibri"/>
                </a:rPr>
                <a:t>0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D632418-D578-BBE5-76EC-5AB76676A549}"/>
                </a:ext>
              </a:extLst>
            </p:cNvPr>
            <p:cNvSpPr txBox="1"/>
            <p:nvPr/>
          </p:nvSpPr>
          <p:spPr>
            <a:xfrm>
              <a:off x="3294085" y="3223660"/>
              <a:ext cx="370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Calibri"/>
                </a:rPr>
                <a:t>1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4CB0E56-4E75-4DE6-C31D-447FC8F16E12}"/>
                </a:ext>
              </a:extLst>
            </p:cNvPr>
            <p:cNvSpPr txBox="1"/>
            <p:nvPr/>
          </p:nvSpPr>
          <p:spPr>
            <a:xfrm>
              <a:off x="4589408" y="3223660"/>
              <a:ext cx="370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Calibri"/>
                </a:rPr>
                <a:t>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BD239ED-3BA9-7F11-F705-15C1BA55904F}"/>
                </a:ext>
              </a:extLst>
            </p:cNvPr>
            <p:cNvSpPr txBox="1"/>
            <p:nvPr/>
          </p:nvSpPr>
          <p:spPr>
            <a:xfrm>
              <a:off x="5884731" y="3223660"/>
              <a:ext cx="370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Calibri"/>
                </a:rPr>
                <a:t>3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3E7B153-D5D5-FFFF-C6C9-6109AE3CDB92}"/>
                </a:ext>
              </a:extLst>
            </p:cNvPr>
            <p:cNvSpPr txBox="1"/>
            <p:nvPr/>
          </p:nvSpPr>
          <p:spPr>
            <a:xfrm>
              <a:off x="7180055" y="3223660"/>
              <a:ext cx="370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Calibri"/>
                </a:rPr>
                <a:t>4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20A9D71-F417-5EFE-DFFA-369D2F44E591}"/>
                </a:ext>
              </a:extLst>
            </p:cNvPr>
            <p:cNvSpPr txBox="1"/>
            <p:nvPr/>
          </p:nvSpPr>
          <p:spPr>
            <a:xfrm>
              <a:off x="8475378" y="3223660"/>
              <a:ext cx="370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Calibri"/>
                </a:rPr>
                <a:t>5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7BDC234-BBED-D0DC-FC1B-A85189072B4F}"/>
                </a:ext>
              </a:extLst>
            </p:cNvPr>
            <p:cNvSpPr txBox="1"/>
            <p:nvPr/>
          </p:nvSpPr>
          <p:spPr>
            <a:xfrm>
              <a:off x="9671061" y="3223660"/>
              <a:ext cx="370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Calibri"/>
                </a:rPr>
                <a:t>6</a:t>
              </a:r>
            </a:p>
          </p:txBody>
        </p:sp>
        <p:sp>
          <p:nvSpPr>
            <p:cNvPr id="56" name="Line 19">
              <a:extLst>
                <a:ext uri="{FF2B5EF4-FFF2-40B4-BE49-F238E27FC236}">
                  <a16:creationId xmlns:a16="http://schemas.microsoft.com/office/drawing/2014/main" id="{56F8D8B8-4DF5-5823-9A5D-920F1B7CBA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59376" y="1016875"/>
              <a:ext cx="136194" cy="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427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  <a:sym typeface="Calibri"/>
              </a:endParaRPr>
            </a:p>
          </p:txBody>
        </p:sp>
        <p:sp>
          <p:nvSpPr>
            <p:cNvPr id="57" name="Line 19">
              <a:extLst>
                <a:ext uri="{FF2B5EF4-FFF2-40B4-BE49-F238E27FC236}">
                  <a16:creationId xmlns:a16="http://schemas.microsoft.com/office/drawing/2014/main" id="{9C1A2395-FB0D-0B32-F8E1-9AAB6FFDDF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59376" y="1016875"/>
              <a:ext cx="136194" cy="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427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  <a:sym typeface="Calibri"/>
              </a:endParaRP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1B6B7B33-4043-D581-3274-70A59E1E0DC2}"/>
                </a:ext>
              </a:extLst>
            </p:cNvPr>
            <p:cNvCxnSpPr>
              <a:cxnSpLocks/>
            </p:cNvCxnSpPr>
            <p:nvPr/>
          </p:nvCxnSpPr>
          <p:spPr>
            <a:xfrm>
              <a:off x="2321915" y="977741"/>
              <a:ext cx="7484090" cy="1837569"/>
            </a:xfrm>
            <a:prstGeom prst="straightConnector1">
              <a:avLst/>
            </a:prstGeom>
            <a:ln w="57150" cmpd="sng">
              <a:solidFill>
                <a:srgbClr val="0000FF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399D073B-823C-9972-DD86-0699AF6550BE}"/>
                </a:ext>
              </a:extLst>
            </p:cNvPr>
            <p:cNvCxnSpPr/>
            <p:nvPr/>
          </p:nvCxnSpPr>
          <p:spPr>
            <a:xfrm>
              <a:off x="2313831" y="977741"/>
              <a:ext cx="4989393" cy="1837569"/>
            </a:xfrm>
            <a:prstGeom prst="straightConnector1">
              <a:avLst/>
            </a:prstGeom>
            <a:ln w="57150" cmpd="sng">
              <a:solidFill>
                <a:srgbClr val="00B050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D1E4039-513D-147F-E26F-61FA5D0DE1D0}"/>
                </a:ext>
              </a:extLst>
            </p:cNvPr>
            <p:cNvCxnSpPr/>
            <p:nvPr/>
          </p:nvCxnSpPr>
          <p:spPr>
            <a:xfrm>
              <a:off x="2291865" y="977741"/>
              <a:ext cx="2590646" cy="1837569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5-Point Star 81">
              <a:extLst>
                <a:ext uri="{FF2B5EF4-FFF2-40B4-BE49-F238E27FC236}">
                  <a16:creationId xmlns:a16="http://schemas.microsoft.com/office/drawing/2014/main" id="{2E79FF90-5672-836C-66F3-D3AB60BF726E}"/>
                </a:ext>
              </a:extLst>
            </p:cNvPr>
            <p:cNvSpPr/>
            <p:nvPr/>
          </p:nvSpPr>
          <p:spPr>
            <a:xfrm>
              <a:off x="3421608" y="1682586"/>
              <a:ext cx="404893" cy="383983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9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61" name="5-Point Star 87">
              <a:extLst>
                <a:ext uri="{FF2B5EF4-FFF2-40B4-BE49-F238E27FC236}">
                  <a16:creationId xmlns:a16="http://schemas.microsoft.com/office/drawing/2014/main" id="{8F58EA33-C221-45A9-752E-7E3C8D4B06F3}"/>
                </a:ext>
              </a:extLst>
            </p:cNvPr>
            <p:cNvSpPr/>
            <p:nvPr/>
          </p:nvSpPr>
          <p:spPr>
            <a:xfrm>
              <a:off x="9911745" y="1435375"/>
              <a:ext cx="324000" cy="284596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9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E92CC9E8-D3F2-B9FD-CCD2-DAD869A05A45}"/>
                </a:ext>
              </a:extLst>
            </p:cNvPr>
            <p:cNvSpPr/>
            <p:nvPr/>
          </p:nvSpPr>
          <p:spPr>
            <a:xfrm>
              <a:off x="10023207" y="1787006"/>
              <a:ext cx="136800" cy="13736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9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55DA0E8-EDD0-B426-2E9B-BF4A4B8DD2C5}"/>
                </a:ext>
              </a:extLst>
            </p:cNvPr>
            <p:cNvSpPr/>
            <p:nvPr/>
          </p:nvSpPr>
          <p:spPr>
            <a:xfrm>
              <a:off x="10298805" y="1383104"/>
              <a:ext cx="18331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429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ＭＳ Ｐゴシック" charset="0"/>
                  <a:sym typeface="Calibri"/>
                </a:rPr>
                <a:t>MRD-negative</a:t>
              </a: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5E12931-3CD0-CC38-172B-100A6EB06241}"/>
                </a:ext>
              </a:extLst>
            </p:cNvPr>
            <p:cNvSpPr/>
            <p:nvPr/>
          </p:nvSpPr>
          <p:spPr>
            <a:xfrm>
              <a:off x="10266907" y="1642392"/>
              <a:ext cx="17718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429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ＭＳ Ｐゴシック" charset="0"/>
                  <a:sym typeface="Calibri"/>
                </a:rPr>
                <a:t>Stop ibrutinib</a:t>
              </a: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58D2F70-B802-90B1-11A0-A1347754E3C6}"/>
                </a:ext>
              </a:extLst>
            </p:cNvPr>
            <p:cNvSpPr/>
            <p:nvPr/>
          </p:nvSpPr>
          <p:spPr>
            <a:xfrm>
              <a:off x="9770272" y="1344893"/>
              <a:ext cx="2180008" cy="6706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9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66" name="Text Box 62">
              <a:extLst>
                <a:ext uri="{FF2B5EF4-FFF2-40B4-BE49-F238E27FC236}">
                  <a16:creationId xmlns:a16="http://schemas.microsoft.com/office/drawing/2014/main" id="{52BF4439-62C2-DE07-F8C6-A898C6B963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21252" y="2231683"/>
              <a:ext cx="17834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34279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ＭＳ Ｐゴシック" charset="0"/>
                  <a:sym typeface="Calibri"/>
                </a:rPr>
                <a:t>Potential cure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43074D4-1E5F-2F1D-1748-E002A680C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878" y="1261062"/>
              <a:ext cx="41029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79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ＭＳ Ｐゴシック" charset="0"/>
                  <a:sym typeface="Calibri"/>
                </a:rPr>
                <a:t>10</a:t>
              </a:r>
              <a:r>
                <a:rPr kumimoji="0" lang="en-GB" sz="12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ＭＳ Ｐゴシック" charset="0"/>
                  <a:sym typeface="Calibri"/>
                </a:rPr>
                <a:t>10</a:t>
              </a:r>
              <a:endParaRPr kumimoji="0" lang="en-GB" sz="12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charset="0"/>
                <a:ea typeface="ＭＳ Ｐゴシック" charset="0"/>
                <a:cs typeface="ＭＳ Ｐゴシック" charset="0"/>
                <a:sym typeface="Calibri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58CEA42-7C3F-4F11-B5FA-EC901E2C9B4A}"/>
                </a:ext>
              </a:extLst>
            </p:cNvPr>
            <p:cNvSpPr txBox="1"/>
            <p:nvPr/>
          </p:nvSpPr>
          <p:spPr>
            <a:xfrm>
              <a:off x="868330" y="1523487"/>
              <a:ext cx="74376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79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ＭＳ Ｐゴシック" charset="0"/>
                  <a:sym typeface="Calibri"/>
                </a:rPr>
                <a:t>10</a:t>
              </a:r>
              <a:r>
                <a:rPr kumimoji="0" lang="en-GB" sz="12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ＭＳ Ｐゴシック" charset="0"/>
                  <a:sym typeface="Calibri"/>
                </a:rPr>
                <a:t>8</a:t>
              </a:r>
              <a:endParaRPr kumimoji="0" lang="en-GB" sz="12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charset="0"/>
                <a:ea typeface="ＭＳ Ｐゴシック" charset="0"/>
                <a:cs typeface="ＭＳ Ｐゴシック" charset="0"/>
                <a:sym typeface="Calibri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D604344-2122-2936-144F-B21612DC75EC}"/>
                </a:ext>
              </a:extLst>
            </p:cNvPr>
            <p:cNvSpPr txBox="1"/>
            <p:nvPr/>
          </p:nvSpPr>
          <p:spPr>
            <a:xfrm>
              <a:off x="876414" y="1865611"/>
              <a:ext cx="74376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79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ＭＳ Ｐゴシック" charset="0"/>
                  <a:sym typeface="Calibri"/>
                </a:rPr>
                <a:t>10</a:t>
              </a:r>
              <a:r>
                <a:rPr kumimoji="0" lang="en-GB" sz="12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ＭＳ Ｐゴシック" charset="0"/>
                  <a:sym typeface="Calibri"/>
                </a:rPr>
                <a:t>6</a:t>
              </a:r>
              <a:endParaRPr kumimoji="0" lang="en-GB" sz="12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charset="0"/>
                <a:ea typeface="ＭＳ Ｐゴシック" charset="0"/>
                <a:cs typeface="ＭＳ Ｐゴシック" charset="0"/>
                <a:sym typeface="Calibri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285B511-C64A-3C53-17D9-CD96987F258D}"/>
                </a:ext>
              </a:extLst>
            </p:cNvPr>
            <p:cNvSpPr txBox="1"/>
            <p:nvPr/>
          </p:nvSpPr>
          <p:spPr>
            <a:xfrm>
              <a:off x="858645" y="2231634"/>
              <a:ext cx="74376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79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ＭＳ Ｐゴシック" charset="0"/>
                  <a:sym typeface="Calibri"/>
                </a:rPr>
                <a:t>10</a:t>
              </a:r>
              <a:r>
                <a:rPr kumimoji="0" lang="en-GB" sz="12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ＭＳ Ｐゴシック" charset="0"/>
                  <a:sym typeface="Calibri"/>
                </a:rPr>
                <a:t>4</a:t>
              </a:r>
              <a:endParaRPr kumimoji="0" lang="en-GB" sz="12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charset="0"/>
                <a:ea typeface="ＭＳ Ｐゴシック" charset="0"/>
                <a:cs typeface="ＭＳ Ｐゴシック" charset="0"/>
                <a:sym typeface="Calibri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5E565CB-42FF-480C-16A9-ED3BB47D8200}"/>
                </a:ext>
              </a:extLst>
            </p:cNvPr>
            <p:cNvSpPr txBox="1"/>
            <p:nvPr/>
          </p:nvSpPr>
          <p:spPr>
            <a:xfrm>
              <a:off x="879182" y="2584998"/>
              <a:ext cx="74376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79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ＭＳ Ｐゴシック" charset="0"/>
                  <a:sym typeface="Calibri"/>
                </a:rPr>
                <a:t>10</a:t>
              </a:r>
              <a:r>
                <a:rPr kumimoji="0" lang="en-GB" sz="12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ＭＳ Ｐゴシック" charset="0"/>
                  <a:sym typeface="Calibri"/>
                </a:rPr>
                <a:t>2</a:t>
              </a:r>
              <a:endParaRPr kumimoji="0" lang="en-GB" sz="12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charset="0"/>
                <a:ea typeface="ＭＳ Ｐゴシック" charset="0"/>
                <a:cs typeface="ＭＳ Ｐゴシック" charset="0"/>
                <a:sym typeface="Calibri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D96848A-B3C4-2F4E-D8ED-8529C6CAE312}"/>
                </a:ext>
              </a:extLst>
            </p:cNvPr>
            <p:cNvSpPr txBox="1"/>
            <p:nvPr/>
          </p:nvSpPr>
          <p:spPr>
            <a:xfrm>
              <a:off x="901935" y="2912649"/>
              <a:ext cx="74376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79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ＭＳ Ｐゴシック" charset="0"/>
                  <a:sym typeface="Calibri"/>
                </a:rPr>
                <a:t>10</a:t>
              </a:r>
              <a:r>
                <a:rPr kumimoji="0" lang="en-GB" sz="12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ＭＳ Ｐゴシック" charset="0"/>
                  <a:sym typeface="Calibri"/>
                </a:rPr>
                <a:t>0</a:t>
              </a:r>
              <a:endParaRPr kumimoji="0" lang="en-GB" sz="12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charset="0"/>
                <a:ea typeface="ＭＳ Ｐゴシック" charset="0"/>
                <a:cs typeface="ＭＳ Ｐゴシック" charset="0"/>
                <a:sym typeface="Calibri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CC64DB1D-9BD8-FF24-5792-38FC41C65EF1}"/>
                </a:ext>
              </a:extLst>
            </p:cNvPr>
            <p:cNvSpPr txBox="1"/>
            <p:nvPr/>
          </p:nvSpPr>
          <p:spPr>
            <a:xfrm>
              <a:off x="10030321" y="3198375"/>
              <a:ext cx="9483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Calibri"/>
                </a:rPr>
                <a:t>Years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A80D9619-80EA-B61E-9965-43DC7AB08876}"/>
                </a:ext>
              </a:extLst>
            </p:cNvPr>
            <p:cNvSpPr txBox="1"/>
            <p:nvPr/>
          </p:nvSpPr>
          <p:spPr>
            <a:xfrm>
              <a:off x="11073525" y="322558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Calibri"/>
                </a:rPr>
                <a:t>7</a:t>
              </a:r>
            </a:p>
          </p:txBody>
        </p: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7BB5C502-F1E1-CD82-BF77-8FE6D24E91A6}"/>
                </a:ext>
              </a:extLst>
            </p:cNvPr>
            <p:cNvCxnSpPr/>
            <p:nvPr/>
          </p:nvCxnSpPr>
          <p:spPr>
            <a:xfrm>
              <a:off x="11232266" y="3132341"/>
              <a:ext cx="0" cy="122505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5-Point Star 81">
              <a:extLst>
                <a:ext uri="{FF2B5EF4-FFF2-40B4-BE49-F238E27FC236}">
                  <a16:creationId xmlns:a16="http://schemas.microsoft.com/office/drawing/2014/main" id="{66A9C95D-3A6F-4FEF-8BE5-BE2DE8095373}"/>
                </a:ext>
              </a:extLst>
            </p:cNvPr>
            <p:cNvSpPr/>
            <p:nvPr/>
          </p:nvSpPr>
          <p:spPr>
            <a:xfrm>
              <a:off x="4680064" y="1682586"/>
              <a:ext cx="404893" cy="383983"/>
            </a:xfrm>
            <a:prstGeom prst="star5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9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63" name="5-Point Star 81">
              <a:extLst>
                <a:ext uri="{FF2B5EF4-FFF2-40B4-BE49-F238E27FC236}">
                  <a16:creationId xmlns:a16="http://schemas.microsoft.com/office/drawing/2014/main" id="{3568DF46-11FF-4062-AA5D-BA605A7710F8}"/>
                </a:ext>
              </a:extLst>
            </p:cNvPr>
            <p:cNvSpPr/>
            <p:nvPr/>
          </p:nvSpPr>
          <p:spPr>
            <a:xfrm>
              <a:off x="5843393" y="1682586"/>
              <a:ext cx="404893" cy="383983"/>
            </a:xfrm>
            <a:prstGeom prst="star5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9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E0CEE30-BA46-E8E6-B6A9-02DA7D35BA7E}"/>
              </a:ext>
            </a:extLst>
          </p:cNvPr>
          <p:cNvGrpSpPr/>
          <p:nvPr/>
        </p:nvGrpSpPr>
        <p:grpSpPr>
          <a:xfrm>
            <a:off x="68256" y="3753289"/>
            <a:ext cx="8644586" cy="1177245"/>
            <a:chOff x="91007" y="5004385"/>
            <a:chExt cx="11526115" cy="1569660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939071C1-B534-10A8-4B48-71A2B3406722}"/>
                </a:ext>
              </a:extLst>
            </p:cNvPr>
            <p:cNvSpPr/>
            <p:nvPr/>
          </p:nvSpPr>
          <p:spPr>
            <a:xfrm>
              <a:off x="2390552" y="5553914"/>
              <a:ext cx="1081887" cy="8839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  <a:sym typeface="Calibri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48112C1C-2396-CB73-879C-86E21AED90F1}"/>
                </a:ext>
              </a:extLst>
            </p:cNvPr>
            <p:cNvSpPr/>
            <p:nvPr/>
          </p:nvSpPr>
          <p:spPr>
            <a:xfrm>
              <a:off x="3478304" y="5556513"/>
              <a:ext cx="1282778" cy="88390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prstClr val="white"/>
              </a:bgClr>
            </a:patt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  <a:sym typeface="Calibri"/>
              </a:endParaRPr>
            </a:p>
          </p:txBody>
        </p:sp>
        <p:sp>
          <p:nvSpPr>
            <p:cNvPr id="120" name="Right Triangle 119">
              <a:extLst>
                <a:ext uri="{FF2B5EF4-FFF2-40B4-BE49-F238E27FC236}">
                  <a16:creationId xmlns:a16="http://schemas.microsoft.com/office/drawing/2014/main" id="{178A308C-649C-42FF-DB7E-A4A45B087354}"/>
                </a:ext>
              </a:extLst>
            </p:cNvPr>
            <p:cNvSpPr/>
            <p:nvPr/>
          </p:nvSpPr>
          <p:spPr>
            <a:xfrm flipH="1">
              <a:off x="2291865" y="5553914"/>
              <a:ext cx="98688" cy="88390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  <a:sym typeface="Calibri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DFDCAF81-04A5-63D8-13D7-8E2E90A5F099}"/>
                </a:ext>
              </a:extLst>
            </p:cNvPr>
            <p:cNvSpPr/>
            <p:nvPr/>
          </p:nvSpPr>
          <p:spPr>
            <a:xfrm>
              <a:off x="2404726" y="5706314"/>
              <a:ext cx="1789506" cy="8839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  <a:sym typeface="Calibri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80883CD5-AE4D-A581-51AC-7C0DC6B9B48C}"/>
                </a:ext>
              </a:extLst>
            </p:cNvPr>
            <p:cNvSpPr/>
            <p:nvPr/>
          </p:nvSpPr>
          <p:spPr>
            <a:xfrm>
              <a:off x="4194232" y="5708913"/>
              <a:ext cx="1897420" cy="80617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prstClr val="white"/>
              </a:bgClr>
            </a:patt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  <a:sym typeface="Calibri"/>
              </a:endParaRPr>
            </a:p>
          </p:txBody>
        </p:sp>
        <p:sp>
          <p:nvSpPr>
            <p:cNvPr id="123" name="Right Triangle 122">
              <a:extLst>
                <a:ext uri="{FF2B5EF4-FFF2-40B4-BE49-F238E27FC236}">
                  <a16:creationId xmlns:a16="http://schemas.microsoft.com/office/drawing/2014/main" id="{B2BFD016-3F8D-77D7-5C3E-6A631B0356B0}"/>
                </a:ext>
              </a:extLst>
            </p:cNvPr>
            <p:cNvSpPr/>
            <p:nvPr/>
          </p:nvSpPr>
          <p:spPr>
            <a:xfrm flipH="1">
              <a:off x="2306039" y="5706314"/>
              <a:ext cx="98688" cy="88390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  <a:sym typeface="Calibri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F4265646-BE17-CDCD-FFCB-D78026A53607}"/>
                </a:ext>
              </a:extLst>
            </p:cNvPr>
            <p:cNvSpPr/>
            <p:nvPr/>
          </p:nvSpPr>
          <p:spPr>
            <a:xfrm>
              <a:off x="2408264" y="5858714"/>
              <a:ext cx="2352818" cy="7244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  <a:sym typeface="Calibri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8540EA00-3209-EAA6-4EF0-019CD4714BE9}"/>
                </a:ext>
              </a:extLst>
            </p:cNvPr>
            <p:cNvSpPr/>
            <p:nvPr/>
          </p:nvSpPr>
          <p:spPr>
            <a:xfrm>
              <a:off x="4772239" y="5861313"/>
              <a:ext cx="2609497" cy="72445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prstClr val="white"/>
              </a:bgClr>
            </a:patt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  <a:sym typeface="Calibri"/>
              </a:endParaRPr>
            </a:p>
          </p:txBody>
        </p:sp>
        <p:sp>
          <p:nvSpPr>
            <p:cNvPr id="126" name="Right Triangle 125">
              <a:extLst>
                <a:ext uri="{FF2B5EF4-FFF2-40B4-BE49-F238E27FC236}">
                  <a16:creationId xmlns:a16="http://schemas.microsoft.com/office/drawing/2014/main" id="{A8546C6B-E20E-C6BE-2073-88E6B2D922F3}"/>
                </a:ext>
              </a:extLst>
            </p:cNvPr>
            <p:cNvSpPr/>
            <p:nvPr/>
          </p:nvSpPr>
          <p:spPr>
            <a:xfrm flipH="1">
              <a:off x="2309577" y="5858714"/>
              <a:ext cx="98688" cy="72445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  <a:sym typeface="Calibri"/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5221F3F9-B82A-7789-1838-BFD4B38AA97A}"/>
                </a:ext>
              </a:extLst>
            </p:cNvPr>
            <p:cNvSpPr/>
            <p:nvPr/>
          </p:nvSpPr>
          <p:spPr>
            <a:xfrm>
              <a:off x="2411805" y="6011114"/>
              <a:ext cx="3024123" cy="8839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  <a:sym typeface="Calibri"/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32591C7E-FF7D-183B-E658-27C05CD12F88}"/>
                </a:ext>
              </a:extLst>
            </p:cNvPr>
            <p:cNvSpPr/>
            <p:nvPr/>
          </p:nvSpPr>
          <p:spPr>
            <a:xfrm>
              <a:off x="5435929" y="6013714"/>
              <a:ext cx="3235895" cy="69846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prstClr val="white"/>
              </a:bgClr>
            </a:patt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  <a:sym typeface="Calibri"/>
              </a:endParaRPr>
            </a:p>
          </p:txBody>
        </p:sp>
        <p:sp>
          <p:nvSpPr>
            <p:cNvPr id="129" name="Right Triangle 128">
              <a:extLst>
                <a:ext uri="{FF2B5EF4-FFF2-40B4-BE49-F238E27FC236}">
                  <a16:creationId xmlns:a16="http://schemas.microsoft.com/office/drawing/2014/main" id="{53E44D1D-00E7-B431-8E6F-FFE7ECC39B6F}"/>
                </a:ext>
              </a:extLst>
            </p:cNvPr>
            <p:cNvSpPr/>
            <p:nvPr/>
          </p:nvSpPr>
          <p:spPr>
            <a:xfrm flipH="1">
              <a:off x="2313119" y="6011114"/>
              <a:ext cx="98688" cy="88390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  <a:sym typeface="Calibri"/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75C2BD50-38F6-4EF1-6655-AEAB13C78196}"/>
                </a:ext>
              </a:extLst>
            </p:cNvPr>
            <p:cNvSpPr/>
            <p:nvPr/>
          </p:nvSpPr>
          <p:spPr>
            <a:xfrm>
              <a:off x="2425976" y="6163514"/>
              <a:ext cx="3652219" cy="8839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  <a:sym typeface="Calibri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D693E5E0-F4E3-667F-FCD3-867EC43A3141}"/>
                </a:ext>
              </a:extLst>
            </p:cNvPr>
            <p:cNvSpPr/>
            <p:nvPr/>
          </p:nvSpPr>
          <p:spPr>
            <a:xfrm>
              <a:off x="6078195" y="6166114"/>
              <a:ext cx="3660431" cy="69846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prstClr val="white"/>
              </a:bgClr>
            </a:patt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  <a:sym typeface="Calibri"/>
              </a:endParaRPr>
            </a:p>
          </p:txBody>
        </p:sp>
        <p:sp>
          <p:nvSpPr>
            <p:cNvPr id="132" name="Right Triangle 131">
              <a:extLst>
                <a:ext uri="{FF2B5EF4-FFF2-40B4-BE49-F238E27FC236}">
                  <a16:creationId xmlns:a16="http://schemas.microsoft.com/office/drawing/2014/main" id="{CD6B3F49-5F1F-8DFD-5247-B17A89CEDFC6}"/>
                </a:ext>
              </a:extLst>
            </p:cNvPr>
            <p:cNvSpPr/>
            <p:nvPr/>
          </p:nvSpPr>
          <p:spPr>
            <a:xfrm flipH="1">
              <a:off x="2327290" y="6163514"/>
              <a:ext cx="98688" cy="88390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  <a:sym typeface="Calibri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987FFC37-8714-BC91-5C26-2019B18F4AF5}"/>
                </a:ext>
              </a:extLst>
            </p:cNvPr>
            <p:cNvSpPr/>
            <p:nvPr/>
          </p:nvSpPr>
          <p:spPr>
            <a:xfrm>
              <a:off x="4711485" y="5539521"/>
              <a:ext cx="126336" cy="118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CCE11386-F8BF-9EF2-97E8-F23E3188350E}"/>
                </a:ext>
              </a:extLst>
            </p:cNvPr>
            <p:cNvSpPr/>
            <p:nvPr/>
          </p:nvSpPr>
          <p:spPr>
            <a:xfrm>
              <a:off x="6033475" y="5691921"/>
              <a:ext cx="126336" cy="118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2E60F61A-A56E-FF2E-9210-FB3D60031D14}"/>
                </a:ext>
              </a:extLst>
            </p:cNvPr>
            <p:cNvSpPr/>
            <p:nvPr/>
          </p:nvSpPr>
          <p:spPr>
            <a:xfrm>
              <a:off x="7312933" y="5833688"/>
              <a:ext cx="126336" cy="118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B8A87009-617C-ED11-A055-732A97995A57}"/>
                </a:ext>
              </a:extLst>
            </p:cNvPr>
            <p:cNvSpPr/>
            <p:nvPr/>
          </p:nvSpPr>
          <p:spPr>
            <a:xfrm>
              <a:off x="8581755" y="5986088"/>
              <a:ext cx="126336" cy="118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FE7745E7-FB85-863E-76BF-875A5EE5BD84}"/>
                </a:ext>
              </a:extLst>
            </p:cNvPr>
            <p:cNvSpPr/>
            <p:nvPr/>
          </p:nvSpPr>
          <p:spPr>
            <a:xfrm>
              <a:off x="9722991" y="6138488"/>
              <a:ext cx="126336" cy="118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5-Point Star 87">
              <a:extLst>
                <a:ext uri="{FF2B5EF4-FFF2-40B4-BE49-F238E27FC236}">
                  <a16:creationId xmlns:a16="http://schemas.microsoft.com/office/drawing/2014/main" id="{34912CBD-DA1C-876F-3DEF-BA143A8F8C18}"/>
                </a:ext>
              </a:extLst>
            </p:cNvPr>
            <p:cNvSpPr/>
            <p:nvPr/>
          </p:nvSpPr>
          <p:spPr>
            <a:xfrm>
              <a:off x="3369313" y="5510630"/>
              <a:ext cx="205148" cy="150669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9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39" name="5-Point Star 87">
              <a:extLst>
                <a:ext uri="{FF2B5EF4-FFF2-40B4-BE49-F238E27FC236}">
                  <a16:creationId xmlns:a16="http://schemas.microsoft.com/office/drawing/2014/main" id="{C09D4257-B6E2-4CC9-69EB-92AE807DB368}"/>
                </a:ext>
              </a:extLst>
            </p:cNvPr>
            <p:cNvSpPr/>
            <p:nvPr/>
          </p:nvSpPr>
          <p:spPr>
            <a:xfrm>
              <a:off x="4106508" y="5684294"/>
              <a:ext cx="205148" cy="150669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9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40" name="5-Point Star 87">
              <a:extLst>
                <a:ext uri="{FF2B5EF4-FFF2-40B4-BE49-F238E27FC236}">
                  <a16:creationId xmlns:a16="http://schemas.microsoft.com/office/drawing/2014/main" id="{7C6E0B68-3078-134C-978F-900E151A03F5}"/>
                </a:ext>
              </a:extLst>
            </p:cNvPr>
            <p:cNvSpPr/>
            <p:nvPr/>
          </p:nvSpPr>
          <p:spPr>
            <a:xfrm>
              <a:off x="4694844" y="5826066"/>
              <a:ext cx="205148" cy="150669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9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41" name="5-Point Star 87">
              <a:extLst>
                <a:ext uri="{FF2B5EF4-FFF2-40B4-BE49-F238E27FC236}">
                  <a16:creationId xmlns:a16="http://schemas.microsoft.com/office/drawing/2014/main" id="{E9BD7D6E-E351-AAF3-715D-97E0DA21301F}"/>
                </a:ext>
              </a:extLst>
            </p:cNvPr>
            <p:cNvSpPr/>
            <p:nvPr/>
          </p:nvSpPr>
          <p:spPr>
            <a:xfrm>
              <a:off x="5368244" y="5967828"/>
              <a:ext cx="205148" cy="150669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9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42" name="5-Point Star 87">
              <a:extLst>
                <a:ext uri="{FF2B5EF4-FFF2-40B4-BE49-F238E27FC236}">
                  <a16:creationId xmlns:a16="http://schemas.microsoft.com/office/drawing/2014/main" id="{846EE88F-BA0D-02C5-7AEA-9BB6AB37F781}"/>
                </a:ext>
              </a:extLst>
            </p:cNvPr>
            <p:cNvSpPr/>
            <p:nvPr/>
          </p:nvSpPr>
          <p:spPr>
            <a:xfrm>
              <a:off x="6020377" y="6130862"/>
              <a:ext cx="205148" cy="150669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9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23939844-0233-8313-F32B-DE87B900666F}"/>
                </a:ext>
              </a:extLst>
            </p:cNvPr>
            <p:cNvSpPr txBox="1"/>
            <p:nvPr/>
          </p:nvSpPr>
          <p:spPr>
            <a:xfrm>
              <a:off x="8638466" y="5436462"/>
              <a:ext cx="297865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Restart ibrutinib + </a:t>
              </a:r>
              <a:r>
                <a:rPr kumimoji="0" lang="en-US" sz="1350" b="0" i="0" u="none" strike="noStrike" kern="1200" cap="none" spc="0" normalizeH="0" baseline="0" noProof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venetoclax</a:t>
              </a:r>
              <a:r>
                <a: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if becomes MRD positive prior to Year 6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E9454685-65D3-E6E3-8AE1-219724500F64}"/>
                </a:ext>
              </a:extLst>
            </p:cNvPr>
            <p:cNvSpPr txBox="1"/>
            <p:nvPr/>
          </p:nvSpPr>
          <p:spPr>
            <a:xfrm>
              <a:off x="91007" y="5004385"/>
              <a:ext cx="265772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Defining treatment duration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 to 6 years Ibrutinib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or both </a:t>
              </a:r>
              <a:r>
                <a:rPr kumimoji="0" lang="en-US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ibr+venetoclax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Double time after MRD negative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2852F5C-14F6-F127-557E-FE7A628879D6}"/>
              </a:ext>
            </a:extLst>
          </p:cNvPr>
          <p:cNvSpPr txBox="1"/>
          <p:nvPr/>
        </p:nvSpPr>
        <p:spPr>
          <a:xfrm>
            <a:off x="4525107" y="5155"/>
            <a:ext cx="532956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Arial"/>
                <a:ea typeface="Geneva"/>
              </a:rPr>
              <a:t>Embargoed until Sunday, Dec. 10, 2023, at 7:30 a.m. Pacific time</a:t>
            </a:r>
            <a:endParaRPr lang="en-US" sz="12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10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BA9D04-0C6B-C474-F597-B76841C9E81A}"/>
              </a:ext>
            </a:extLst>
          </p:cNvPr>
          <p:cNvSpPr txBox="1">
            <a:spLocks/>
          </p:cNvSpPr>
          <p:nvPr/>
        </p:nvSpPr>
        <p:spPr>
          <a:xfrm>
            <a:off x="2003580" y="248730"/>
            <a:ext cx="6092585" cy="53047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Progression Free and Overall Survival</a:t>
            </a: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3EADB4-D3F5-C322-AFB2-ED12666963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05" y="130328"/>
            <a:ext cx="1455528" cy="467225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9D44314-5649-89CC-7011-CF31D4105D13}"/>
              </a:ext>
            </a:extLst>
          </p:cNvPr>
          <p:cNvGrpSpPr/>
          <p:nvPr/>
        </p:nvGrpSpPr>
        <p:grpSpPr>
          <a:xfrm>
            <a:off x="0" y="1156542"/>
            <a:ext cx="4572000" cy="3502334"/>
            <a:chOff x="1216466" y="870306"/>
            <a:chExt cx="9777353" cy="466977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D6BFEB9-B07C-E2E5-1D30-4B32F4ED5F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69" b="24149"/>
            <a:stretch/>
          </p:blipFill>
          <p:spPr bwMode="auto">
            <a:xfrm>
              <a:off x="1216466" y="870306"/>
              <a:ext cx="9777353" cy="44508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B2D0EA0-CA5A-769B-6099-CC8C2D4CC866}"/>
                </a:ext>
              </a:extLst>
            </p:cNvPr>
            <p:cNvSpPr txBox="1"/>
            <p:nvPr/>
          </p:nvSpPr>
          <p:spPr>
            <a:xfrm>
              <a:off x="2397741" y="3100837"/>
              <a:ext cx="7404322" cy="15850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Progression free at 3 years 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I+V (n=260)	97.2% 	(95% CI, 94.1-98.6)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C612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FCR (N=263) 	76.8% 	(95% CI, 70.8-81.7)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7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HR: 0.13 [0.07, 0.24], p-value: &lt;0.0001</a:t>
              </a:r>
              <a:endPara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72D563E-29C4-2FAB-E6D4-1100BA7B2242}"/>
                </a:ext>
              </a:extLst>
            </p:cNvPr>
            <p:cNvSpPr txBox="1"/>
            <p:nvPr/>
          </p:nvSpPr>
          <p:spPr>
            <a:xfrm>
              <a:off x="10054702" y="2693541"/>
              <a:ext cx="8054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BE0D5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FCR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1774788-B1B0-BD44-BD4E-0FA408028D1D}"/>
                </a:ext>
              </a:extLst>
            </p:cNvPr>
            <p:cNvSpPr txBox="1"/>
            <p:nvPr/>
          </p:nvSpPr>
          <p:spPr>
            <a:xfrm>
              <a:off x="9993023" y="1109644"/>
              <a:ext cx="743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I+V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DE481A-569F-DED9-5669-607773CC72D9}"/>
                </a:ext>
              </a:extLst>
            </p:cNvPr>
            <p:cNvSpPr txBox="1"/>
            <p:nvPr/>
          </p:nvSpPr>
          <p:spPr>
            <a:xfrm>
              <a:off x="9233895" y="5232308"/>
              <a:ext cx="135811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Months</a:t>
              </a:r>
              <a:endPara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4FB125B-D9F5-4723-5FF5-5833DE3740ED}"/>
                </a:ext>
              </a:extLst>
            </p:cNvPr>
            <p:cNvSpPr txBox="1"/>
            <p:nvPr/>
          </p:nvSpPr>
          <p:spPr>
            <a:xfrm rot="16200000">
              <a:off x="-65090" y="2664973"/>
              <a:ext cx="3284332" cy="54300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Progression-free and alive (%)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DEA3727-B57D-18EF-9E53-EF697D014109}"/>
                </a:ext>
              </a:extLst>
            </p:cNvPr>
            <p:cNvSpPr txBox="1"/>
            <p:nvPr/>
          </p:nvSpPr>
          <p:spPr>
            <a:xfrm>
              <a:off x="2498849" y="2018375"/>
              <a:ext cx="300232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Median follow-up: 43.7 months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40E2EEA-5B94-3F9E-07CA-B0C751898C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" t="5587" b="24117"/>
          <a:stretch/>
        </p:blipFill>
        <p:spPr bwMode="auto">
          <a:xfrm>
            <a:off x="4702255" y="1117426"/>
            <a:ext cx="4357181" cy="33381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BCF1B8-4B1A-A4CC-A52E-46A31378BCB8}"/>
              </a:ext>
            </a:extLst>
          </p:cNvPr>
          <p:cNvSpPr txBox="1"/>
          <p:nvPr/>
        </p:nvSpPr>
        <p:spPr>
          <a:xfrm>
            <a:off x="5115428" y="2682863"/>
            <a:ext cx="253295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HR: 0.31 [0.15, 0.67], p-value: &lt;0.005</a:t>
            </a: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DF585A-F063-9A1B-251C-0949B9CD246D}"/>
              </a:ext>
            </a:extLst>
          </p:cNvPr>
          <p:cNvSpPr txBox="1"/>
          <p:nvPr/>
        </p:nvSpPr>
        <p:spPr>
          <a:xfrm>
            <a:off x="8579028" y="1595209"/>
            <a:ext cx="390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BE0D5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FCR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F311B5-BC34-05E8-34A9-C256ED9E766B}"/>
              </a:ext>
            </a:extLst>
          </p:cNvPr>
          <p:cNvSpPr txBox="1"/>
          <p:nvPr/>
        </p:nvSpPr>
        <p:spPr>
          <a:xfrm>
            <a:off x="8579028" y="1257256"/>
            <a:ext cx="361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I+V</a:t>
            </a:r>
          </a:p>
        </p:txBody>
      </p:sp>
      <p:graphicFrame>
        <p:nvGraphicFramePr>
          <p:cNvPr id="17" name="Table 13">
            <a:extLst>
              <a:ext uri="{FF2B5EF4-FFF2-40B4-BE49-F238E27FC236}">
                <a16:creationId xmlns:a16="http://schemas.microsoft.com/office/drawing/2014/main" id="{E3D56615-16EC-839F-9A20-6A0C97751EF6}"/>
              </a:ext>
            </a:extLst>
          </p:cNvPr>
          <p:cNvGraphicFramePr>
            <a:graphicFrameLocks noGrp="1"/>
          </p:cNvGraphicFramePr>
          <p:nvPr/>
        </p:nvGraphicFramePr>
        <p:xfrm>
          <a:off x="5124378" y="2586850"/>
          <a:ext cx="3032071" cy="941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686">
                  <a:extLst>
                    <a:ext uri="{9D8B030D-6E8A-4147-A177-3AD203B41FA5}">
                      <a16:colId xmlns:a16="http://schemas.microsoft.com/office/drawing/2014/main" val="1824017401"/>
                    </a:ext>
                  </a:extLst>
                </a:gridCol>
                <a:gridCol w="844683">
                  <a:extLst>
                    <a:ext uri="{9D8B030D-6E8A-4147-A177-3AD203B41FA5}">
                      <a16:colId xmlns:a16="http://schemas.microsoft.com/office/drawing/2014/main" val="3064211836"/>
                    </a:ext>
                  </a:extLst>
                </a:gridCol>
                <a:gridCol w="1084702">
                  <a:extLst>
                    <a:ext uri="{9D8B030D-6E8A-4147-A177-3AD203B41FA5}">
                      <a16:colId xmlns:a16="http://schemas.microsoft.com/office/drawing/2014/main" val="1626695225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Number of deaths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% died at 3 years*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853287"/>
                  </a:ext>
                </a:extLst>
              </a:tr>
              <a:tr h="253474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0000FF"/>
                          </a:solidFill>
                        </a:rPr>
                        <a:t>I+V (n=260)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0000FF"/>
                          </a:solidFill>
                        </a:rPr>
                        <a:t>9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0000FF"/>
                          </a:solidFill>
                        </a:rPr>
                        <a:t>2.0%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568919"/>
                  </a:ext>
                </a:extLst>
              </a:tr>
              <a:tr h="253474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BE0D55"/>
                          </a:solidFill>
                        </a:rPr>
                        <a:t>FCR (n=263)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BE0D55"/>
                          </a:solidFill>
                        </a:rPr>
                        <a:t>25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BE0D55"/>
                          </a:solidFill>
                        </a:rPr>
                        <a:t>7.0%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833171"/>
                  </a:ext>
                </a:extLst>
              </a:tr>
            </a:tbl>
          </a:graphicData>
        </a:graphic>
      </p:graphicFrame>
      <p:sp>
        <p:nvSpPr>
          <p:cNvPr id="18" name="Text Box 1">
            <a:extLst>
              <a:ext uri="{FF2B5EF4-FFF2-40B4-BE49-F238E27FC236}">
                <a16:creationId xmlns:a16="http://schemas.microsoft.com/office/drawing/2014/main" id="{5408CB39-8816-FCB7-2EB3-9A0D0BACC870}"/>
              </a:ext>
            </a:extLst>
          </p:cNvPr>
          <p:cNvSpPr txBox="1"/>
          <p:nvPr/>
        </p:nvSpPr>
        <p:spPr>
          <a:xfrm>
            <a:off x="6381906" y="3898350"/>
            <a:ext cx="1924888" cy="21896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*, cumulative incidence per KM estimate </a:t>
            </a:r>
            <a:endParaRPr kumimoji="0" lang="en-GB" sz="1013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C7FC63-12BC-7597-7C2D-0A516DE63D5F}"/>
              </a:ext>
            </a:extLst>
          </p:cNvPr>
          <p:cNvSpPr txBox="1"/>
          <p:nvPr/>
        </p:nvSpPr>
        <p:spPr>
          <a:xfrm>
            <a:off x="5115428" y="1789055"/>
            <a:ext cx="1468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Median follow-up: 43.0 months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E66685-B015-2965-7E3C-6AC948FB8E08}"/>
              </a:ext>
            </a:extLst>
          </p:cNvPr>
          <p:cNvSpPr txBox="1"/>
          <p:nvPr/>
        </p:nvSpPr>
        <p:spPr>
          <a:xfrm rot="16200000">
            <a:off x="3469012" y="2485255"/>
            <a:ext cx="238907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Surviving (%)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E7BDAC-FBAE-0C0A-0703-8C66CA029C2C}"/>
              </a:ext>
            </a:extLst>
          </p:cNvPr>
          <p:cNvSpPr txBox="1"/>
          <p:nvPr/>
        </p:nvSpPr>
        <p:spPr>
          <a:xfrm>
            <a:off x="8156448" y="4432615"/>
            <a:ext cx="635070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Months</a:t>
            </a: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7EB682-C0F0-CFDC-BC97-DF35FC0A5AF9}"/>
              </a:ext>
            </a:extLst>
          </p:cNvPr>
          <p:cNvSpPr txBox="1"/>
          <p:nvPr/>
        </p:nvSpPr>
        <p:spPr>
          <a:xfrm>
            <a:off x="283460" y="796170"/>
            <a:ext cx="452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Progression Free Survival (Primary end-point)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04334F-0F8D-56C5-35F7-02125298A6A8}"/>
              </a:ext>
            </a:extLst>
          </p:cNvPr>
          <p:cNvSpPr txBox="1"/>
          <p:nvPr/>
        </p:nvSpPr>
        <p:spPr>
          <a:xfrm>
            <a:off x="6062471" y="747214"/>
            <a:ext cx="1636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Overall Survival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71F939-3049-6DC1-F478-8258F023F166}"/>
              </a:ext>
            </a:extLst>
          </p:cNvPr>
          <p:cNvSpPr txBox="1"/>
          <p:nvPr/>
        </p:nvSpPr>
        <p:spPr>
          <a:xfrm>
            <a:off x="4413260" y="52167"/>
            <a:ext cx="532956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Arial"/>
                <a:ea typeface="Geneva"/>
              </a:rPr>
              <a:t>Embargoed until Sunday, Dec. 10, 2023, at 7:30 a.m. Pacific time</a:t>
            </a:r>
            <a:endParaRPr lang="en-US" sz="12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61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/>
      <p:bldP spid="18" grpId="0" animBg="1"/>
      <p:bldP spid="21" grpId="0"/>
      <p:bldP spid="22" grpId="0" animBg="1"/>
      <p:bldP spid="24" grpId="0" animBg="1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83E21-8733-DDC1-1FDE-8E2376F38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469" y="44128"/>
            <a:ext cx="7849839" cy="538070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Improved outcomes seen across biological subgroups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D48E73-9D47-717D-BA8C-76518AF014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79" b="18249"/>
          <a:stretch/>
        </p:blipFill>
        <p:spPr>
          <a:xfrm>
            <a:off x="1861457" y="633255"/>
            <a:ext cx="2908596" cy="186850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773DE95-ADFD-5620-68F2-004A4FB34829}"/>
              </a:ext>
            </a:extLst>
          </p:cNvPr>
          <p:cNvSpPr/>
          <p:nvPr/>
        </p:nvSpPr>
        <p:spPr>
          <a:xfrm>
            <a:off x="1950831" y="1809702"/>
            <a:ext cx="2675085" cy="626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3A2326-8438-6C99-BD95-955DD97A6530}"/>
              </a:ext>
            </a:extLst>
          </p:cNvPr>
          <p:cNvSpPr txBox="1"/>
          <p:nvPr/>
        </p:nvSpPr>
        <p:spPr>
          <a:xfrm>
            <a:off x="1943468" y="1714399"/>
            <a:ext cx="26818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Progression free at 3 years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I+V (n=124): 98.3%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C612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FCR (n=139): 70.9%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HR: 0.07 [0.02, 0.19], p-value: &lt;0.001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7629A9-F428-C0B5-0FD9-73B9E6EF09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7" y="104537"/>
            <a:ext cx="1455528" cy="46722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43365B-F641-A821-647B-B010516DA9D1}"/>
              </a:ext>
            </a:extLst>
          </p:cNvPr>
          <p:cNvSpPr txBox="1"/>
          <p:nvPr/>
        </p:nvSpPr>
        <p:spPr>
          <a:xfrm>
            <a:off x="4364387" y="1629792"/>
            <a:ext cx="399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BE0D5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FCR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306F6D-087F-461F-F7FC-4C08687D6A0D}"/>
              </a:ext>
            </a:extLst>
          </p:cNvPr>
          <p:cNvSpPr txBox="1"/>
          <p:nvPr/>
        </p:nvSpPr>
        <p:spPr>
          <a:xfrm>
            <a:off x="4358240" y="705504"/>
            <a:ext cx="399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I+V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202ACD-368A-9FBE-62AF-37AE3F30FD7E}"/>
              </a:ext>
            </a:extLst>
          </p:cNvPr>
          <p:cNvSpPr txBox="1"/>
          <p:nvPr/>
        </p:nvSpPr>
        <p:spPr>
          <a:xfrm>
            <a:off x="2164556" y="461456"/>
            <a:ext cx="23731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IGHV unmutated (excl. Subset 2)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1C1043-CF08-C29F-4993-A15BD9C60E3A}"/>
              </a:ext>
            </a:extLst>
          </p:cNvPr>
          <p:cNvSpPr txBox="1"/>
          <p:nvPr/>
        </p:nvSpPr>
        <p:spPr>
          <a:xfrm>
            <a:off x="1136782" y="738796"/>
            <a:ext cx="757349" cy="1937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6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6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6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6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6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6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6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6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6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6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6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kumimoji="0" lang="en-GB" sz="86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D1DAF80-4ED0-64B2-A13B-CE3EE25B5047}"/>
              </a:ext>
            </a:extLst>
          </p:cNvPr>
          <p:cNvSpPr txBox="1"/>
          <p:nvPr/>
        </p:nvSpPr>
        <p:spPr>
          <a:xfrm rot="16200000">
            <a:off x="424960" y="1495332"/>
            <a:ext cx="2195327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Progression-free (%)</a:t>
            </a: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07BC872-CCD9-0E06-6ACC-B150F20C7519}"/>
              </a:ext>
            </a:extLst>
          </p:cNvPr>
          <p:cNvSpPr txBox="1"/>
          <p:nvPr/>
        </p:nvSpPr>
        <p:spPr>
          <a:xfrm rot="16200000">
            <a:off x="5257270" y="3577803"/>
            <a:ext cx="219532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Progression-free (%)</a:t>
            </a: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C70B6B0-240F-AEA6-F7E9-9ADAC4DD4A26}"/>
              </a:ext>
            </a:extLst>
          </p:cNvPr>
          <p:cNvSpPr txBox="1"/>
          <p:nvPr/>
        </p:nvSpPr>
        <p:spPr>
          <a:xfrm rot="16200000">
            <a:off x="2552170" y="3568278"/>
            <a:ext cx="219532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Progression-free (%)</a:t>
            </a: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3957875-DC13-5C56-B8E6-9F224423143F}"/>
              </a:ext>
            </a:extLst>
          </p:cNvPr>
          <p:cNvSpPr txBox="1"/>
          <p:nvPr/>
        </p:nvSpPr>
        <p:spPr>
          <a:xfrm rot="16200000">
            <a:off x="-191030" y="3549228"/>
            <a:ext cx="219532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Progression-free (%)</a:t>
            </a: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629E3B9-A8C1-0B39-A125-153F6742F21A}"/>
              </a:ext>
            </a:extLst>
          </p:cNvPr>
          <p:cNvSpPr txBox="1"/>
          <p:nvPr/>
        </p:nvSpPr>
        <p:spPr>
          <a:xfrm rot="16200000">
            <a:off x="4284346" y="1467399"/>
            <a:ext cx="219532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Progression-free (%)</a:t>
            </a: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E54BE31F-61A6-498D-D9CF-201B37F1FB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919" b="17554"/>
          <a:stretch/>
        </p:blipFill>
        <p:spPr>
          <a:xfrm>
            <a:off x="5747126" y="671214"/>
            <a:ext cx="2822362" cy="1828203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A3802E50-043D-EC19-465E-47BB3E62156E}"/>
              </a:ext>
            </a:extLst>
          </p:cNvPr>
          <p:cNvSpPr txBox="1"/>
          <p:nvPr/>
        </p:nvSpPr>
        <p:spPr>
          <a:xfrm>
            <a:off x="5813923" y="1708976"/>
            <a:ext cx="2670931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Progression free at 3 years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I+V (n=92): 94.3%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C612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FCR (n=79): 88.8%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HR: 0.54 [0.21, 1.38], p=0.199</a:t>
            </a: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6FFF8A6-CACB-F55A-EB37-F1BD1A921BE2}"/>
              </a:ext>
            </a:extLst>
          </p:cNvPr>
          <p:cNvSpPr txBox="1"/>
          <p:nvPr/>
        </p:nvSpPr>
        <p:spPr>
          <a:xfrm>
            <a:off x="8218792" y="904713"/>
            <a:ext cx="399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BE0D5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FCR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C861C50-03B3-DA7F-AE44-4959385E63DB}"/>
              </a:ext>
            </a:extLst>
          </p:cNvPr>
          <p:cNvSpPr txBox="1"/>
          <p:nvPr/>
        </p:nvSpPr>
        <p:spPr>
          <a:xfrm>
            <a:off x="8241630" y="718393"/>
            <a:ext cx="399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I+V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87382BD-3630-25CC-0E9F-0B89666C8098}"/>
              </a:ext>
            </a:extLst>
          </p:cNvPr>
          <p:cNvSpPr txBox="1"/>
          <p:nvPr/>
        </p:nvSpPr>
        <p:spPr>
          <a:xfrm>
            <a:off x="5776585" y="2446135"/>
            <a:ext cx="2931914" cy="21929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2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0              12              24             36             48              60             72</a:t>
            </a:r>
            <a:endParaRPr kumimoji="0" lang="en-GB" sz="8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4C5AE12-4E1D-D3C2-09B9-40A7DD949D30}"/>
              </a:ext>
            </a:extLst>
          </p:cNvPr>
          <p:cNvSpPr txBox="1"/>
          <p:nvPr/>
        </p:nvSpPr>
        <p:spPr>
          <a:xfrm>
            <a:off x="5008211" y="623097"/>
            <a:ext cx="757349" cy="1937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6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6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6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6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6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6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6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6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6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6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6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kumimoji="0" lang="en-GB" sz="86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99C4268-7911-73CA-F092-532849A2DF91}"/>
              </a:ext>
            </a:extLst>
          </p:cNvPr>
          <p:cNvSpPr txBox="1"/>
          <p:nvPr/>
        </p:nvSpPr>
        <p:spPr>
          <a:xfrm>
            <a:off x="8472524" y="2459230"/>
            <a:ext cx="64201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Months 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CF54D31-5944-748E-103D-BDEADD35FC69}"/>
              </a:ext>
            </a:extLst>
          </p:cNvPr>
          <p:cNvSpPr txBox="1"/>
          <p:nvPr/>
        </p:nvSpPr>
        <p:spPr>
          <a:xfrm>
            <a:off x="1918960" y="2446135"/>
            <a:ext cx="2931914" cy="21929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2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0              12              24             36             48              60             72</a:t>
            </a:r>
            <a:endParaRPr kumimoji="0" lang="en-GB" sz="8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22709B5-AF24-968E-8378-C02F0D2076FE}"/>
              </a:ext>
            </a:extLst>
          </p:cNvPr>
          <p:cNvSpPr txBox="1"/>
          <p:nvPr/>
        </p:nvSpPr>
        <p:spPr>
          <a:xfrm>
            <a:off x="4510124" y="2459230"/>
            <a:ext cx="64201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Months 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B8ED430-F040-FDE1-EF34-0C8CE87FD3AE}"/>
              </a:ext>
            </a:extLst>
          </p:cNvPr>
          <p:cNvSpPr txBox="1"/>
          <p:nvPr/>
        </p:nvSpPr>
        <p:spPr>
          <a:xfrm>
            <a:off x="6022181" y="461456"/>
            <a:ext cx="23731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IGHV mutated (excl. Subset 2)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40191D8-E22A-3D6F-3855-89E2EC62FD0D}"/>
              </a:ext>
            </a:extLst>
          </p:cNvPr>
          <p:cNvSpPr txBox="1"/>
          <p:nvPr/>
        </p:nvSpPr>
        <p:spPr>
          <a:xfrm>
            <a:off x="654999" y="1297932"/>
            <a:ext cx="616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IGHV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D8ABC4E-CD52-B638-AF7B-A4940620CF2C}"/>
              </a:ext>
            </a:extLst>
          </p:cNvPr>
          <p:cNvGrpSpPr/>
          <p:nvPr/>
        </p:nvGrpSpPr>
        <p:grpSpPr>
          <a:xfrm>
            <a:off x="141693" y="2589657"/>
            <a:ext cx="8936057" cy="2262179"/>
            <a:chOff x="188924" y="3452876"/>
            <a:chExt cx="11914742" cy="301623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F810A27-A362-20BD-5FA3-CCD804F91D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098" t="4523" r="181" b="17152"/>
            <a:stretch/>
          </p:blipFill>
          <p:spPr>
            <a:xfrm>
              <a:off x="5179963" y="3767966"/>
              <a:ext cx="3102470" cy="230779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2324815-8410-48AB-796E-7068EBD147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9169" t="5895" b="17317"/>
            <a:stretch/>
          </p:blipFill>
          <p:spPr>
            <a:xfrm>
              <a:off x="1550139" y="3774471"/>
              <a:ext cx="3075047" cy="226746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F79C9B9-8258-4A3B-1E62-2C813C335E79}"/>
                </a:ext>
              </a:extLst>
            </p:cNvPr>
            <p:cNvSpPr txBox="1"/>
            <p:nvPr/>
          </p:nvSpPr>
          <p:spPr>
            <a:xfrm>
              <a:off x="2077123" y="3452876"/>
              <a:ext cx="20296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ATM (11q) deletion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F2465DA-6DF4-BFCB-F72A-FD2D182A7151}"/>
                </a:ext>
              </a:extLst>
            </p:cNvPr>
            <p:cNvSpPr txBox="1"/>
            <p:nvPr/>
          </p:nvSpPr>
          <p:spPr>
            <a:xfrm>
              <a:off x="6041213" y="3473709"/>
              <a:ext cx="13395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Trisomy 12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AF1D273-9F51-0AB6-1FE1-13EF3314FD67}"/>
                </a:ext>
              </a:extLst>
            </p:cNvPr>
            <p:cNvSpPr txBox="1"/>
            <p:nvPr/>
          </p:nvSpPr>
          <p:spPr>
            <a:xfrm>
              <a:off x="1624110" y="5186934"/>
              <a:ext cx="1828393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 year PFS: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I+V (n=45): 100% 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FCR (n=50): 68.3%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A9BAF4E-9294-1EFD-A233-D6ED0D880B12}"/>
                </a:ext>
              </a:extLst>
            </p:cNvPr>
            <p:cNvSpPr txBox="1"/>
            <p:nvPr/>
          </p:nvSpPr>
          <p:spPr>
            <a:xfrm>
              <a:off x="3564573" y="5657296"/>
              <a:ext cx="96932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 &lt;0.001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69E9C19-5AF5-35E7-4BB8-F5C03437AF9C}"/>
                </a:ext>
              </a:extLst>
            </p:cNvPr>
            <p:cNvSpPr txBox="1"/>
            <p:nvPr/>
          </p:nvSpPr>
          <p:spPr>
            <a:xfrm>
              <a:off x="3948888" y="3840582"/>
              <a:ext cx="65072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I+V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9D4D214-8394-6C3A-6A82-D085E27AA565}"/>
                </a:ext>
              </a:extLst>
            </p:cNvPr>
            <p:cNvSpPr txBox="1"/>
            <p:nvPr/>
          </p:nvSpPr>
          <p:spPr>
            <a:xfrm>
              <a:off x="4010893" y="4896462"/>
              <a:ext cx="66311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FCR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C5C2B44-9E2C-BDB5-FA87-CA196FB3C71C}"/>
                </a:ext>
              </a:extLst>
            </p:cNvPr>
            <p:cNvSpPr txBox="1"/>
            <p:nvPr/>
          </p:nvSpPr>
          <p:spPr>
            <a:xfrm>
              <a:off x="5286703" y="5236932"/>
              <a:ext cx="1675805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 year PFS: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I+V (n=57): 94.5% 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FCR (n=29): 74.1%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D020C7B-C7DC-4F03-6CF7-E0B50E19BA1D}"/>
                </a:ext>
              </a:extLst>
            </p:cNvPr>
            <p:cNvSpPr txBox="1"/>
            <p:nvPr/>
          </p:nvSpPr>
          <p:spPr>
            <a:xfrm>
              <a:off x="7642653" y="4003830"/>
              <a:ext cx="70459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I+V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BCBE694-D422-FB3D-44FC-B1AEAC448B30}"/>
                </a:ext>
              </a:extLst>
            </p:cNvPr>
            <p:cNvSpPr txBox="1"/>
            <p:nvPr/>
          </p:nvSpPr>
          <p:spPr>
            <a:xfrm>
              <a:off x="7642653" y="4356696"/>
              <a:ext cx="71801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FCR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01220F9-F694-34DE-BE46-EB148C6BBCD1}"/>
                </a:ext>
              </a:extLst>
            </p:cNvPr>
            <p:cNvSpPr/>
            <p:nvPr/>
          </p:nvSpPr>
          <p:spPr>
            <a:xfrm>
              <a:off x="7158692" y="5230517"/>
              <a:ext cx="1002271" cy="198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9224ACD-5251-F132-1F39-9D3591EBEB15}"/>
                </a:ext>
              </a:extLst>
            </p:cNvPr>
            <p:cNvSpPr txBox="1"/>
            <p:nvPr/>
          </p:nvSpPr>
          <p:spPr>
            <a:xfrm>
              <a:off x="6364733" y="4718386"/>
              <a:ext cx="1675805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Hazard ratio: 0.2 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(95% CI: 0.06-0.67)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P=0.002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78DC91A-AF71-E56C-D665-D95A8053A6C9}"/>
                </a:ext>
              </a:extLst>
            </p:cNvPr>
            <p:cNvSpPr txBox="1"/>
            <p:nvPr/>
          </p:nvSpPr>
          <p:spPr>
            <a:xfrm>
              <a:off x="3106184" y="6170345"/>
              <a:ext cx="131130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Months </a:t>
              </a:r>
              <a:endPara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DF41C68-5CDE-B1E4-0394-8A7784471485}"/>
                </a:ext>
              </a:extLst>
            </p:cNvPr>
            <p:cNvSpPr txBox="1"/>
            <p:nvPr/>
          </p:nvSpPr>
          <p:spPr>
            <a:xfrm>
              <a:off x="1514678" y="6039625"/>
              <a:ext cx="3276612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25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0             12         24           36          48          60          72</a:t>
              </a:r>
              <a:endParaRPr kumimoji="0" lang="en-GB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328EFCF-EEF4-5C3E-6E8D-2D017D3A5B64}"/>
                </a:ext>
              </a:extLst>
            </p:cNvPr>
            <p:cNvSpPr txBox="1"/>
            <p:nvPr/>
          </p:nvSpPr>
          <p:spPr>
            <a:xfrm>
              <a:off x="918645" y="3736135"/>
              <a:ext cx="669594" cy="23391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25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100</a:t>
              </a:r>
            </a:p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25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90</a:t>
              </a:r>
            </a:p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25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80</a:t>
              </a:r>
            </a:p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25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70</a:t>
              </a:r>
            </a:p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25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60</a:t>
              </a:r>
            </a:p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25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50</a:t>
              </a:r>
            </a:p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25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40</a:t>
              </a:r>
            </a:p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25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30</a:t>
              </a:r>
            </a:p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25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</a:t>
              </a:r>
            </a:p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25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</a:p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25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kumimoji="0" lang="en-GB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9984A9B-FFAB-1058-A56B-DEADAFA8976F}"/>
                </a:ext>
              </a:extLst>
            </p:cNvPr>
            <p:cNvSpPr/>
            <p:nvPr/>
          </p:nvSpPr>
          <p:spPr>
            <a:xfrm>
              <a:off x="7746243" y="5796946"/>
              <a:ext cx="463021" cy="201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2939140-4E6E-D8A5-7768-3098BE97B5D1}"/>
                </a:ext>
              </a:extLst>
            </p:cNvPr>
            <p:cNvSpPr txBox="1"/>
            <p:nvPr/>
          </p:nvSpPr>
          <p:spPr>
            <a:xfrm>
              <a:off x="6965772" y="6174416"/>
              <a:ext cx="82992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Months </a:t>
              </a:r>
              <a:endPara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AA7153C-61D3-C867-26EA-2936A5E7CE4B}"/>
                </a:ext>
              </a:extLst>
            </p:cNvPr>
            <p:cNvSpPr txBox="1"/>
            <p:nvPr/>
          </p:nvSpPr>
          <p:spPr>
            <a:xfrm>
              <a:off x="5195503" y="6023210"/>
              <a:ext cx="3276612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25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0            12          24          36          48          60           72</a:t>
              </a:r>
              <a:endParaRPr kumimoji="0" lang="en-GB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B74BFBC-C47E-98DB-7F89-11405C65447A}"/>
                </a:ext>
              </a:extLst>
            </p:cNvPr>
            <p:cNvSpPr txBox="1"/>
            <p:nvPr/>
          </p:nvSpPr>
          <p:spPr>
            <a:xfrm>
              <a:off x="4581819" y="3767966"/>
              <a:ext cx="669594" cy="23391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25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100</a:t>
              </a:r>
            </a:p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25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90</a:t>
              </a:r>
            </a:p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25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80</a:t>
              </a:r>
            </a:p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25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70</a:t>
              </a:r>
            </a:p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25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60</a:t>
              </a:r>
            </a:p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25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50</a:t>
              </a:r>
            </a:p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25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40</a:t>
              </a:r>
            </a:p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25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30</a:t>
              </a:r>
            </a:p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25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</a:t>
              </a:r>
            </a:p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25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</a:p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25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kumimoji="0" lang="en-GB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9570C207-7A79-6F4A-2E89-CDFD01E915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8349" t="5808" b="17051"/>
            <a:stretch/>
          </p:blipFill>
          <p:spPr>
            <a:xfrm>
              <a:off x="8792283" y="3793366"/>
              <a:ext cx="3088092" cy="2293649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1D960CA-C699-2A67-19EE-926661D7F9F8}"/>
                </a:ext>
              </a:extLst>
            </p:cNvPr>
            <p:cNvSpPr txBox="1"/>
            <p:nvPr/>
          </p:nvSpPr>
          <p:spPr>
            <a:xfrm>
              <a:off x="9525637" y="3470022"/>
              <a:ext cx="1828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13q deletion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3AFCB50-6140-2685-785C-2CC586B78B40}"/>
                </a:ext>
              </a:extLst>
            </p:cNvPr>
            <p:cNvSpPr txBox="1"/>
            <p:nvPr/>
          </p:nvSpPr>
          <p:spPr>
            <a:xfrm>
              <a:off x="8887625" y="5282500"/>
              <a:ext cx="2409465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 year PFS: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I+V (n=87): 95.3% 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FCR (n=100): 74.5%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CBE6472-E798-2BAE-8C1A-86B3499059F9}"/>
                </a:ext>
              </a:extLst>
            </p:cNvPr>
            <p:cNvSpPr/>
            <p:nvPr/>
          </p:nvSpPr>
          <p:spPr>
            <a:xfrm>
              <a:off x="10399948" y="5231700"/>
              <a:ext cx="990639" cy="198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031ED07-3BDF-261F-3001-5DF207BBCD24}"/>
                </a:ext>
              </a:extLst>
            </p:cNvPr>
            <p:cNvSpPr txBox="1"/>
            <p:nvPr/>
          </p:nvSpPr>
          <p:spPr>
            <a:xfrm>
              <a:off x="10757760" y="6192115"/>
              <a:ext cx="6961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Months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7F68E29-45AB-1D42-90E6-F4F5422B9489}"/>
                </a:ext>
              </a:extLst>
            </p:cNvPr>
            <p:cNvSpPr txBox="1"/>
            <p:nvPr/>
          </p:nvSpPr>
          <p:spPr>
            <a:xfrm>
              <a:off x="11263956" y="3730895"/>
              <a:ext cx="77352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I+V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4665584-A565-8DBA-9D97-EB5C6826787A}"/>
                </a:ext>
              </a:extLst>
            </p:cNvPr>
            <p:cNvSpPr txBox="1"/>
            <p:nvPr/>
          </p:nvSpPr>
          <p:spPr>
            <a:xfrm>
              <a:off x="11315405" y="4212819"/>
              <a:ext cx="78826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FCR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5D753F0-3EB3-95E8-9256-983A2530372F}"/>
                </a:ext>
              </a:extLst>
            </p:cNvPr>
            <p:cNvSpPr txBox="1"/>
            <p:nvPr/>
          </p:nvSpPr>
          <p:spPr>
            <a:xfrm>
              <a:off x="9836439" y="4589824"/>
              <a:ext cx="1749383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Hazard ratio: 0.2 (95% CI: 0.08-0.48)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P&lt;0.001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62668CE-D577-5737-2770-D83600C35165}"/>
                </a:ext>
              </a:extLst>
            </p:cNvPr>
            <p:cNvSpPr txBox="1"/>
            <p:nvPr/>
          </p:nvSpPr>
          <p:spPr>
            <a:xfrm>
              <a:off x="8802523" y="6026922"/>
              <a:ext cx="323858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0          12         24         36         48         60        72</a:t>
              </a:r>
              <a:endPara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3D6742-4C5C-9E9B-1461-E37329C5E40C}"/>
                </a:ext>
              </a:extLst>
            </p:cNvPr>
            <p:cNvSpPr/>
            <p:nvPr/>
          </p:nvSpPr>
          <p:spPr>
            <a:xfrm>
              <a:off x="11333117" y="5819707"/>
              <a:ext cx="463021" cy="201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25F17FA-5EA7-FE56-DA42-19768ED5ADC8}"/>
                </a:ext>
              </a:extLst>
            </p:cNvPr>
            <p:cNvSpPr txBox="1"/>
            <p:nvPr/>
          </p:nvSpPr>
          <p:spPr>
            <a:xfrm>
              <a:off x="8201319" y="3780666"/>
              <a:ext cx="669594" cy="23391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25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100</a:t>
              </a:r>
            </a:p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25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90</a:t>
              </a:r>
            </a:p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25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80</a:t>
              </a:r>
            </a:p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25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70</a:t>
              </a:r>
            </a:p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25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60</a:t>
              </a:r>
            </a:p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25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50</a:t>
              </a:r>
            </a:p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25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40</a:t>
              </a:r>
            </a:p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25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30</a:t>
              </a:r>
            </a:p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25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</a:t>
              </a:r>
            </a:p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25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</a:p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25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kumimoji="0" lang="en-GB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90B2DA4-55F8-3161-2617-816D40AB20D1}"/>
                </a:ext>
              </a:extLst>
            </p:cNvPr>
            <p:cNvSpPr txBox="1"/>
            <p:nvPr/>
          </p:nvSpPr>
          <p:spPr>
            <a:xfrm>
              <a:off x="188924" y="4125863"/>
              <a:ext cx="7360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/>
                <a:t>FISH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61E7BD6-A923-62CB-C001-311D84AADC0C}"/>
              </a:ext>
            </a:extLst>
          </p:cNvPr>
          <p:cNvSpPr txBox="1"/>
          <p:nvPr/>
        </p:nvSpPr>
        <p:spPr>
          <a:xfrm>
            <a:off x="5316042" y="-19541"/>
            <a:ext cx="5329568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rgbClr val="C00000"/>
                </a:solidFill>
                <a:latin typeface="Arial"/>
                <a:ea typeface="Geneva"/>
              </a:rPr>
              <a:t>Embargoed until Sunday, Dec. 10, 2023, at 7:30 a.m. Pacific time</a:t>
            </a:r>
            <a:endParaRPr lang="en-US" sz="1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6" grpId="0"/>
      <p:bldP spid="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A604D-D698-7C9C-A2B2-53673B56E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563" y="506212"/>
            <a:ext cx="3670842" cy="337325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SAEs, by MedDRA System organ class</a:t>
            </a:r>
            <a:r>
              <a:rPr lang="en-GB" sz="1500">
                <a:effectLst/>
              </a:rPr>
              <a:t> </a:t>
            </a:r>
            <a:endParaRPr lang="en-US" sz="150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99F0E5-44B5-24B9-EC11-4ACF3A0148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810991"/>
              </p:ext>
            </p:extLst>
          </p:nvPr>
        </p:nvGraphicFramePr>
        <p:xfrm>
          <a:off x="227067" y="843537"/>
          <a:ext cx="5394051" cy="37564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5895">
                  <a:extLst>
                    <a:ext uri="{9D8B030D-6E8A-4147-A177-3AD203B41FA5}">
                      <a16:colId xmlns:a16="http://schemas.microsoft.com/office/drawing/2014/main" val="4259995069"/>
                    </a:ext>
                  </a:extLst>
                </a:gridCol>
                <a:gridCol w="1316714">
                  <a:extLst>
                    <a:ext uri="{9D8B030D-6E8A-4147-A177-3AD203B41FA5}">
                      <a16:colId xmlns:a16="http://schemas.microsoft.com/office/drawing/2014/main" val="2241725242"/>
                    </a:ext>
                  </a:extLst>
                </a:gridCol>
                <a:gridCol w="1301442">
                  <a:extLst>
                    <a:ext uri="{9D8B030D-6E8A-4147-A177-3AD203B41FA5}">
                      <a16:colId xmlns:a16="http://schemas.microsoft.com/office/drawing/2014/main" val="1239462928"/>
                    </a:ext>
                  </a:extLst>
                </a:gridCol>
              </a:tblGrid>
              <a:tr h="182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82" marR="24182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Number of participants reporting ≥1 SAE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950679"/>
                  </a:ext>
                </a:extLst>
              </a:tr>
              <a:tr h="376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82" marR="241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C61243"/>
                          </a:solidFill>
                          <a:effectLst/>
                        </a:rPr>
                        <a:t>FCR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C61243"/>
                          </a:solidFill>
                          <a:effectLst/>
                        </a:rPr>
                        <a:t>(n=239)</a:t>
                      </a:r>
                      <a:endParaRPr lang="en-GB" sz="1200">
                        <a:solidFill>
                          <a:srgbClr val="C6124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82" marR="241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FF"/>
                          </a:solidFill>
                          <a:effectLst/>
                        </a:rPr>
                        <a:t>I+V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FF"/>
                          </a:solidFill>
                          <a:effectLst/>
                        </a:rPr>
                        <a:t>(n=252)</a:t>
                      </a:r>
                      <a:endParaRPr lang="en-GB" sz="12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82" marR="24182" marT="0" marB="0" anchor="b"/>
                </a:tc>
                <a:extLst>
                  <a:ext uri="{0D108BD9-81ED-4DB2-BD59-A6C34878D82A}">
                    <a16:rowId xmlns:a16="http://schemas.microsoft.com/office/drawing/2014/main" val="642911400"/>
                  </a:ext>
                </a:extLst>
              </a:tr>
              <a:tr h="1825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Infections and infestations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82" marR="241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C61243"/>
                          </a:solidFill>
                          <a:effectLst/>
                        </a:rPr>
                        <a:t>45 (18.8%)</a:t>
                      </a:r>
                      <a:endParaRPr lang="en-GB" sz="1200">
                        <a:solidFill>
                          <a:srgbClr val="C6124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82" marR="241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0000FF"/>
                          </a:solidFill>
                          <a:effectLst/>
                        </a:rPr>
                        <a:t>56 (22.2%)</a:t>
                      </a:r>
                      <a:endParaRPr lang="en-GB" sz="12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82" marR="24182" marT="0" marB="0"/>
                </a:tc>
                <a:extLst>
                  <a:ext uri="{0D108BD9-81ED-4DB2-BD59-A6C34878D82A}">
                    <a16:rowId xmlns:a16="http://schemas.microsoft.com/office/drawing/2014/main" val="1566619807"/>
                  </a:ext>
                </a:extLst>
              </a:tr>
              <a:tr h="2268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</a:rPr>
                        <a:t>Blood and lymphatic system disorders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82" marR="241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b="1">
                          <a:solidFill>
                            <a:srgbClr val="C61243"/>
                          </a:solidFill>
                          <a:effectLst/>
                        </a:rPr>
                        <a:t>74 (31%)</a:t>
                      </a:r>
                      <a:endParaRPr lang="en-GB" sz="1200" b="1">
                        <a:solidFill>
                          <a:srgbClr val="C6124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82" marR="241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b="1">
                          <a:solidFill>
                            <a:srgbClr val="0000FF"/>
                          </a:solidFill>
                          <a:effectLst/>
                        </a:rPr>
                        <a:t>13 (5.2%)</a:t>
                      </a:r>
                      <a:endParaRPr lang="en-GB" sz="1200" b="1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82" marR="24182" marT="0" marB="0"/>
                </a:tc>
                <a:extLst>
                  <a:ext uri="{0D108BD9-81ED-4DB2-BD59-A6C34878D82A}">
                    <a16:rowId xmlns:a16="http://schemas.microsoft.com/office/drawing/2014/main" val="2184454772"/>
                  </a:ext>
                </a:extLst>
              </a:tr>
              <a:tr h="1825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</a:rPr>
                        <a:t>Cardiac disorders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82" marR="241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b="1">
                          <a:solidFill>
                            <a:srgbClr val="C61243"/>
                          </a:solidFill>
                          <a:effectLst/>
                        </a:rPr>
                        <a:t>1 (0.4%)</a:t>
                      </a:r>
                      <a:endParaRPr lang="en-GB" sz="1200" b="1">
                        <a:solidFill>
                          <a:srgbClr val="C6124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82" marR="241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b="1">
                          <a:solidFill>
                            <a:srgbClr val="0000FF"/>
                          </a:solidFill>
                          <a:effectLst/>
                        </a:rPr>
                        <a:t>27 (10.7%)</a:t>
                      </a:r>
                      <a:endParaRPr lang="en-GB" sz="1200" b="1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82" marR="24182" marT="0" marB="0"/>
                </a:tc>
                <a:extLst>
                  <a:ext uri="{0D108BD9-81ED-4DB2-BD59-A6C34878D82A}">
                    <a16:rowId xmlns:a16="http://schemas.microsoft.com/office/drawing/2014/main" val="1172309270"/>
                  </a:ext>
                </a:extLst>
              </a:tr>
              <a:tr h="1825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Gastrointestinal disorders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82" marR="241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C61243"/>
                          </a:solidFill>
                          <a:effectLst/>
                        </a:rPr>
                        <a:t>19 (7.9%)</a:t>
                      </a:r>
                      <a:endParaRPr lang="en-GB" sz="1200">
                        <a:solidFill>
                          <a:srgbClr val="C6124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82" marR="241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0000FF"/>
                          </a:solidFill>
                          <a:effectLst/>
                        </a:rPr>
                        <a:t>9 (3.6%)</a:t>
                      </a:r>
                      <a:endParaRPr lang="en-GB" sz="12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82" marR="24182" marT="0" marB="0"/>
                </a:tc>
                <a:extLst>
                  <a:ext uri="{0D108BD9-81ED-4DB2-BD59-A6C34878D82A}">
                    <a16:rowId xmlns:a16="http://schemas.microsoft.com/office/drawing/2014/main" val="3505056121"/>
                  </a:ext>
                </a:extLst>
              </a:tr>
              <a:tr h="3764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</a:rPr>
                        <a:t>General disorders and administration site conditions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82" marR="241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b="1">
                          <a:solidFill>
                            <a:srgbClr val="C61243"/>
                          </a:solidFill>
                          <a:effectLst/>
                        </a:rPr>
                        <a:t>12 (5%)</a:t>
                      </a:r>
                      <a:endParaRPr lang="en-GB" sz="1200" b="1">
                        <a:solidFill>
                          <a:srgbClr val="C6124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82" marR="241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b="1">
                          <a:solidFill>
                            <a:srgbClr val="0000FF"/>
                          </a:solidFill>
                          <a:effectLst/>
                        </a:rPr>
                        <a:t>4 (1.6%)</a:t>
                      </a:r>
                      <a:endParaRPr lang="en-GB" sz="1200" b="1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82" marR="24182" marT="0" marB="0"/>
                </a:tc>
                <a:extLst>
                  <a:ext uri="{0D108BD9-81ED-4DB2-BD59-A6C34878D82A}">
                    <a16:rowId xmlns:a16="http://schemas.microsoft.com/office/drawing/2014/main" val="1467667862"/>
                  </a:ext>
                </a:extLst>
              </a:tr>
              <a:tr h="3764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Neoplasms benign, malignant and unspecified (including cysts and polyps)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82" marR="241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C61243"/>
                          </a:solidFill>
                          <a:effectLst/>
                        </a:rPr>
                        <a:t>5 (2.1%)</a:t>
                      </a:r>
                      <a:endParaRPr lang="en-GB" sz="1200">
                        <a:solidFill>
                          <a:srgbClr val="C6124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82" marR="241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0000FF"/>
                          </a:solidFill>
                          <a:effectLst/>
                        </a:rPr>
                        <a:t>6 (2.4%)</a:t>
                      </a:r>
                      <a:endParaRPr lang="en-GB" sz="12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82" marR="24182" marT="0" marB="0"/>
                </a:tc>
                <a:extLst>
                  <a:ext uri="{0D108BD9-81ED-4DB2-BD59-A6C34878D82A}">
                    <a16:rowId xmlns:a16="http://schemas.microsoft.com/office/drawing/2014/main" val="3486633845"/>
                  </a:ext>
                </a:extLst>
              </a:tr>
              <a:tr h="1825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</a:rPr>
                        <a:t>Metabolism and nutrition disorders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82" marR="241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b="1">
                          <a:solidFill>
                            <a:srgbClr val="C61243"/>
                          </a:solidFill>
                          <a:effectLst/>
                        </a:rPr>
                        <a:t>0 (0%)</a:t>
                      </a:r>
                      <a:endParaRPr lang="en-GB" sz="1200" b="1">
                        <a:solidFill>
                          <a:srgbClr val="C6124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82" marR="241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b="1">
                          <a:solidFill>
                            <a:srgbClr val="0000FF"/>
                          </a:solidFill>
                          <a:effectLst/>
                        </a:rPr>
                        <a:t>10 (4%)</a:t>
                      </a:r>
                      <a:endParaRPr lang="en-GB" sz="1200" b="1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82" marR="24182" marT="0" marB="0"/>
                </a:tc>
                <a:extLst>
                  <a:ext uri="{0D108BD9-81ED-4DB2-BD59-A6C34878D82A}">
                    <a16:rowId xmlns:a16="http://schemas.microsoft.com/office/drawing/2014/main" val="1218562830"/>
                  </a:ext>
                </a:extLst>
              </a:tr>
              <a:tr h="3572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Respiratory, thoracic and mediastinal disorders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82" marR="241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C61243"/>
                          </a:solidFill>
                          <a:effectLst/>
                        </a:rPr>
                        <a:t>6 (2.5%)</a:t>
                      </a:r>
                      <a:endParaRPr lang="en-GB" sz="1200">
                        <a:solidFill>
                          <a:srgbClr val="C6124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82" marR="241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0000FF"/>
                          </a:solidFill>
                          <a:effectLst/>
                        </a:rPr>
                        <a:t>4 (1.6%)</a:t>
                      </a:r>
                      <a:endParaRPr lang="en-GB" sz="12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82" marR="24182" marT="0" marB="0"/>
                </a:tc>
                <a:extLst>
                  <a:ext uri="{0D108BD9-81ED-4DB2-BD59-A6C34878D82A}">
                    <a16:rowId xmlns:a16="http://schemas.microsoft.com/office/drawing/2014/main" val="2224899191"/>
                  </a:ext>
                </a:extLst>
              </a:tr>
              <a:tr h="3572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Musculoskeletal and connective tissue disorders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82" marR="241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C61243"/>
                          </a:solidFill>
                          <a:effectLst/>
                        </a:rPr>
                        <a:t>3 (1.3%)</a:t>
                      </a:r>
                      <a:endParaRPr lang="en-GB" sz="1200">
                        <a:solidFill>
                          <a:srgbClr val="C6124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82" marR="241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0000FF"/>
                          </a:solidFill>
                          <a:effectLst/>
                        </a:rPr>
                        <a:t>6 (2.4%)</a:t>
                      </a:r>
                      <a:endParaRPr lang="en-GB" sz="12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82" marR="24182" marT="0" marB="0"/>
                </a:tc>
                <a:extLst>
                  <a:ext uri="{0D108BD9-81ED-4DB2-BD59-A6C34878D82A}">
                    <a16:rowId xmlns:a16="http://schemas.microsoft.com/office/drawing/2014/main" val="524323193"/>
                  </a:ext>
                </a:extLst>
              </a:tr>
              <a:tr h="2268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Skin and subcutaneous tissue disorders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82" marR="241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C61243"/>
                          </a:solidFill>
                          <a:effectLst/>
                        </a:rPr>
                        <a:t>5 (2.1%)</a:t>
                      </a:r>
                      <a:endParaRPr lang="en-GB" sz="1200">
                        <a:solidFill>
                          <a:srgbClr val="C6124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82" marR="241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0000FF"/>
                          </a:solidFill>
                          <a:effectLst/>
                        </a:rPr>
                        <a:t>4 (1.6%)</a:t>
                      </a:r>
                      <a:endParaRPr lang="en-GB" sz="12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82" marR="24182" marT="0" marB="0"/>
                </a:tc>
                <a:extLst>
                  <a:ext uri="{0D108BD9-81ED-4DB2-BD59-A6C34878D82A}">
                    <a16:rowId xmlns:a16="http://schemas.microsoft.com/office/drawing/2014/main" val="3615751234"/>
                  </a:ext>
                </a:extLst>
              </a:tr>
              <a:tr h="2788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Nervous system disorders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82" marR="241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C61243"/>
                          </a:solidFill>
                          <a:effectLst/>
                        </a:rPr>
                        <a:t>2 (0.8%)</a:t>
                      </a:r>
                      <a:endParaRPr lang="en-GB" sz="1200">
                        <a:solidFill>
                          <a:srgbClr val="C6124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82" marR="241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solidFill>
                            <a:srgbClr val="0000FF"/>
                          </a:solidFill>
                          <a:effectLst/>
                        </a:rPr>
                        <a:t>5 (2%)</a:t>
                      </a:r>
                      <a:endParaRPr lang="en-GB" sz="12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82" marR="24182" marT="0" marB="0"/>
                </a:tc>
                <a:extLst>
                  <a:ext uri="{0D108BD9-81ED-4DB2-BD59-A6C34878D82A}">
                    <a16:rowId xmlns:a16="http://schemas.microsoft.com/office/drawing/2014/main" val="1670960395"/>
                  </a:ext>
                </a:extLst>
              </a:tr>
              <a:tr h="1825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</a:rPr>
                        <a:t>Eye disorders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82" marR="241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b="1">
                          <a:solidFill>
                            <a:srgbClr val="C61243"/>
                          </a:solidFill>
                          <a:effectLst/>
                        </a:rPr>
                        <a:t>0 (0%)</a:t>
                      </a:r>
                      <a:endParaRPr lang="en-GB" sz="1200" b="1">
                        <a:solidFill>
                          <a:srgbClr val="C6124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82" marR="241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b="1">
                          <a:solidFill>
                            <a:srgbClr val="0000FF"/>
                          </a:solidFill>
                          <a:effectLst/>
                        </a:rPr>
                        <a:t>6 (2.4%)</a:t>
                      </a:r>
                      <a:endParaRPr lang="en-GB" sz="1200" b="1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82" marR="24182" marT="0" marB="0"/>
                </a:tc>
                <a:extLst>
                  <a:ext uri="{0D108BD9-81ED-4DB2-BD59-A6C34878D82A}">
                    <a16:rowId xmlns:a16="http://schemas.microsoft.com/office/drawing/2014/main" val="84247868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E4E5F19-30E3-1EAA-031A-997EA4830E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79" y="42885"/>
            <a:ext cx="1455528" cy="467225"/>
          </a:xfrm>
          <a:prstGeom prst="rect">
            <a:avLst/>
          </a:prstGeom>
          <a:solidFill>
            <a:srgbClr val="FFFFFF"/>
          </a:solidFill>
        </p:spPr>
      </p:pic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372505A5-D7D3-3C40-F3D2-2763BEE490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468309"/>
              </p:ext>
            </p:extLst>
          </p:nvPr>
        </p:nvGraphicFramePr>
        <p:xfrm>
          <a:off x="5801193" y="1587932"/>
          <a:ext cx="3200399" cy="3249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400">
                  <a:extLst>
                    <a:ext uri="{9D8B030D-6E8A-4147-A177-3AD203B41FA5}">
                      <a16:colId xmlns:a16="http://schemas.microsoft.com/office/drawing/2014/main" val="276618204"/>
                    </a:ext>
                  </a:extLst>
                </a:gridCol>
                <a:gridCol w="959165">
                  <a:extLst>
                    <a:ext uri="{9D8B030D-6E8A-4147-A177-3AD203B41FA5}">
                      <a16:colId xmlns:a16="http://schemas.microsoft.com/office/drawing/2014/main" val="278368286"/>
                    </a:ext>
                  </a:extLst>
                </a:gridCol>
                <a:gridCol w="904834">
                  <a:extLst>
                    <a:ext uri="{9D8B030D-6E8A-4147-A177-3AD203B41FA5}">
                      <a16:colId xmlns:a16="http://schemas.microsoft.com/office/drawing/2014/main" val="3964944054"/>
                    </a:ext>
                  </a:extLst>
                </a:gridCol>
              </a:tblGrid>
              <a:tr h="197833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C61243"/>
                          </a:solidFill>
                        </a:rPr>
                        <a:t>FCR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0000FF"/>
                          </a:solidFill>
                        </a:rPr>
                        <a:t>I+V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61744"/>
                  </a:ext>
                </a:extLst>
              </a:tr>
              <a:tr h="185843">
                <a:tc>
                  <a:txBody>
                    <a:bodyPr/>
                    <a:lstStyle/>
                    <a:p>
                      <a:r>
                        <a:rPr lang="en-US" sz="1100"/>
                        <a:t>BCC/SCC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rgbClr val="C61243"/>
                          </a:solidFill>
                        </a:rPr>
                        <a:t>16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rgbClr val="0000FF"/>
                          </a:solidFill>
                        </a:rPr>
                        <a:t>13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959466"/>
                  </a:ext>
                </a:extLst>
              </a:tr>
              <a:tr h="185843">
                <a:tc>
                  <a:txBody>
                    <a:bodyPr/>
                    <a:lstStyle/>
                    <a:p>
                      <a:r>
                        <a:rPr lang="en-US" sz="1100" b="0"/>
                        <a:t>MDS/AML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rgbClr val="C61243"/>
                          </a:solidFill>
                        </a:rPr>
                        <a:t>8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3004"/>
                  </a:ext>
                </a:extLst>
              </a:tr>
              <a:tr h="185843">
                <a:tc>
                  <a:txBody>
                    <a:bodyPr/>
                    <a:lstStyle/>
                    <a:p>
                      <a:r>
                        <a:rPr lang="en-US" sz="1100"/>
                        <a:t>Lymphoma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C61243"/>
                          </a:solidFill>
                        </a:rPr>
                        <a:t>5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0000FF"/>
                          </a:solidFill>
                        </a:rPr>
                        <a:t>3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284579"/>
                  </a:ext>
                </a:extLst>
              </a:tr>
              <a:tr h="317732">
                <a:tc>
                  <a:txBody>
                    <a:bodyPr/>
                    <a:lstStyle/>
                    <a:p>
                      <a:r>
                        <a:rPr lang="en-US" sz="1100"/>
                        <a:t>Prostate/urological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C61243"/>
                          </a:solidFill>
                        </a:rPr>
                        <a:t>5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258207"/>
                  </a:ext>
                </a:extLst>
              </a:tr>
              <a:tr h="185843">
                <a:tc>
                  <a:txBody>
                    <a:bodyPr/>
                    <a:lstStyle/>
                    <a:p>
                      <a:r>
                        <a:rPr lang="en-US" sz="1100"/>
                        <a:t>Lung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C61243"/>
                          </a:solidFill>
                        </a:rPr>
                        <a:t>3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560864"/>
                  </a:ext>
                </a:extLst>
              </a:tr>
              <a:tr h="185843">
                <a:tc>
                  <a:txBody>
                    <a:bodyPr/>
                    <a:lstStyle/>
                    <a:p>
                      <a:r>
                        <a:rPr lang="en-US" sz="1100"/>
                        <a:t>GI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C61243"/>
                          </a:solidFill>
                        </a:rPr>
                        <a:t>3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427552"/>
                  </a:ext>
                </a:extLst>
              </a:tr>
              <a:tr h="185843">
                <a:tc>
                  <a:txBody>
                    <a:bodyPr/>
                    <a:lstStyle/>
                    <a:p>
                      <a:r>
                        <a:rPr lang="en-US" sz="1100"/>
                        <a:t>Breast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C61243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281793"/>
                  </a:ext>
                </a:extLst>
              </a:tr>
              <a:tr h="185843">
                <a:tc>
                  <a:txBody>
                    <a:bodyPr/>
                    <a:lstStyle/>
                    <a:p>
                      <a:r>
                        <a:rPr lang="en-US" sz="1100"/>
                        <a:t>Melanoma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C61243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078661"/>
                  </a:ext>
                </a:extLst>
              </a:tr>
              <a:tr h="185843">
                <a:tc>
                  <a:txBody>
                    <a:bodyPr/>
                    <a:lstStyle/>
                    <a:p>
                      <a:r>
                        <a:rPr lang="en-US" sz="1100"/>
                        <a:t>Myeloma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C61243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22059"/>
                  </a:ext>
                </a:extLst>
              </a:tr>
              <a:tr h="185843">
                <a:tc>
                  <a:txBody>
                    <a:bodyPr/>
                    <a:lstStyle/>
                    <a:p>
                      <a:r>
                        <a:rPr lang="en-US" sz="1100"/>
                        <a:t>Endocrine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C61243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682986"/>
                  </a:ext>
                </a:extLst>
              </a:tr>
              <a:tr h="185843">
                <a:tc>
                  <a:txBody>
                    <a:bodyPr/>
                    <a:lstStyle/>
                    <a:p>
                      <a:r>
                        <a:rPr lang="en-US" sz="1100"/>
                        <a:t>Other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C61243"/>
                          </a:solidFill>
                        </a:rPr>
                        <a:t>5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0000FF"/>
                          </a:solidFill>
                        </a:rPr>
                        <a:t>2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912841"/>
                  </a:ext>
                </a:extLst>
              </a:tr>
              <a:tr h="317732">
                <a:tc>
                  <a:txBody>
                    <a:bodyPr/>
                    <a:lstStyle/>
                    <a:p>
                      <a:r>
                        <a:rPr lang="en-US" sz="1100" b="1"/>
                        <a:t>Total patients*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rgbClr val="C61243"/>
                          </a:solidFill>
                        </a:rPr>
                        <a:t>39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rgbClr val="0000FF"/>
                          </a:solidFill>
                        </a:rPr>
                        <a:t>17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752739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575795EC-487A-866A-4A8E-4A2CEC6712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182054"/>
              </p:ext>
            </p:extLst>
          </p:nvPr>
        </p:nvGraphicFramePr>
        <p:xfrm>
          <a:off x="5812092" y="792245"/>
          <a:ext cx="3189500" cy="8119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5116">
                  <a:extLst>
                    <a:ext uri="{9D8B030D-6E8A-4147-A177-3AD203B41FA5}">
                      <a16:colId xmlns:a16="http://schemas.microsoft.com/office/drawing/2014/main" val="524540663"/>
                    </a:ext>
                  </a:extLst>
                </a:gridCol>
                <a:gridCol w="857492">
                  <a:extLst>
                    <a:ext uri="{9D8B030D-6E8A-4147-A177-3AD203B41FA5}">
                      <a16:colId xmlns:a16="http://schemas.microsoft.com/office/drawing/2014/main" val="3497218863"/>
                    </a:ext>
                  </a:extLst>
                </a:gridCol>
                <a:gridCol w="776892">
                  <a:extLst>
                    <a:ext uri="{9D8B030D-6E8A-4147-A177-3AD203B41FA5}">
                      <a16:colId xmlns:a16="http://schemas.microsoft.com/office/drawing/2014/main" val="1131040964"/>
                    </a:ext>
                  </a:extLst>
                </a:gridCol>
              </a:tblGrid>
              <a:tr h="1589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09" marR="319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C61243"/>
                          </a:solidFill>
                          <a:effectLst/>
                        </a:rPr>
                        <a:t>FCR </a:t>
                      </a:r>
                    </a:p>
                  </a:txBody>
                  <a:tcPr marL="31909" marR="319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FF"/>
                          </a:solidFill>
                          <a:effectLst/>
                        </a:rPr>
                        <a:t>I+V </a:t>
                      </a:r>
                    </a:p>
                  </a:txBody>
                  <a:tcPr marL="31909" marR="31909" marT="0" marB="0" anchor="b"/>
                </a:tc>
                <a:extLst>
                  <a:ext uri="{0D108BD9-81ED-4DB2-BD59-A6C34878D82A}">
                    <a16:rowId xmlns:a16="http://schemas.microsoft.com/office/drawing/2014/main" val="3412839355"/>
                  </a:ext>
                </a:extLst>
              </a:tr>
              <a:tr h="6442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GB" sz="1100" b="1">
                          <a:effectLst/>
                        </a:rPr>
                        <a:t>Incidence rate of cancers per 100 person-years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GB" sz="1100">
                          <a:effectLst/>
                        </a:rPr>
                        <a:t>(95% CIs)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09" marR="31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1535"/>
                        </a:spcAft>
                      </a:pPr>
                      <a:r>
                        <a:rPr lang="en-GB" sz="1100" b="1">
                          <a:solidFill>
                            <a:srgbClr val="C61243"/>
                          </a:solidFill>
                          <a:effectLst/>
                        </a:rPr>
                        <a:t>5.4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GB" sz="1100">
                          <a:solidFill>
                            <a:srgbClr val="C61243"/>
                          </a:solidFill>
                          <a:effectLst/>
                        </a:rPr>
                        <a:t>(5.11, 5.68)</a:t>
                      </a:r>
                      <a:endParaRPr lang="en-GB" sz="1400">
                        <a:solidFill>
                          <a:srgbClr val="C6124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09" marR="31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1535"/>
                        </a:spcAft>
                      </a:pPr>
                      <a:r>
                        <a:rPr lang="en-GB" sz="1100" b="1">
                          <a:solidFill>
                            <a:srgbClr val="0000FF"/>
                          </a:solidFill>
                          <a:effectLst/>
                        </a:rPr>
                        <a:t>2.6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GB" sz="1100">
                          <a:solidFill>
                            <a:srgbClr val="0000FF"/>
                          </a:solidFill>
                          <a:effectLst/>
                        </a:rPr>
                        <a:t>(2.40, 2.79)</a:t>
                      </a:r>
                      <a:endParaRPr lang="en-GB" sz="14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09" marR="31909" marT="0" marB="0"/>
                </a:tc>
                <a:extLst>
                  <a:ext uri="{0D108BD9-81ED-4DB2-BD59-A6C34878D82A}">
                    <a16:rowId xmlns:a16="http://schemas.microsoft.com/office/drawing/2014/main" val="262719697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013268E-D266-00A0-743A-8C5BB36073B3}"/>
              </a:ext>
            </a:extLst>
          </p:cNvPr>
          <p:cNvSpPr txBox="1"/>
          <p:nvPr/>
        </p:nvSpPr>
        <p:spPr>
          <a:xfrm>
            <a:off x="1729817" y="125174"/>
            <a:ext cx="62005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Serious Adverse Events &amp; Malignancies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D3FBA9-3973-EEA7-C753-BE8A5D53F4BD}"/>
              </a:ext>
            </a:extLst>
          </p:cNvPr>
          <p:cNvSpPr txBox="1">
            <a:spLocks/>
          </p:cNvSpPr>
          <p:nvPr/>
        </p:nvSpPr>
        <p:spPr bwMode="auto">
          <a:xfrm>
            <a:off x="5268469" y="510110"/>
            <a:ext cx="4349187" cy="30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Secondary malignancies (SM)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5D7D5D-2873-EB2C-907E-829B9A1662A9}"/>
              </a:ext>
            </a:extLst>
          </p:cNvPr>
          <p:cNvSpPr txBox="1"/>
          <p:nvPr/>
        </p:nvSpPr>
        <p:spPr>
          <a:xfrm>
            <a:off x="5727568" y="4646130"/>
            <a:ext cx="22028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*, some patients had more than one SM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82BBB4-AFAD-AA15-B941-1636DA116A84}"/>
              </a:ext>
            </a:extLst>
          </p:cNvPr>
          <p:cNvSpPr txBox="1"/>
          <p:nvPr/>
        </p:nvSpPr>
        <p:spPr>
          <a:xfrm>
            <a:off x="4484087" y="-2451"/>
            <a:ext cx="532956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Arial"/>
                <a:ea typeface="Geneva"/>
              </a:rPr>
              <a:t>Embargoed until Sunday, Dec. 10, 2023, at 7:30 a.m. Pacific time</a:t>
            </a:r>
            <a:endParaRPr lang="en-US" sz="12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7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A604D-D698-7C9C-A2B2-53673B56E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49" y="220558"/>
            <a:ext cx="8229600" cy="857250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/>
              <a:t>Conclusion: MRD guided I+V versus FCR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03BA5-215B-6BC9-014A-A59CB68F3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55297"/>
            <a:ext cx="8229600" cy="3620092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Ibrutinib plus </a:t>
            </a:r>
            <a:r>
              <a:rPr lang="en-GB" sz="21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venetoclax</a:t>
            </a:r>
            <a:r>
              <a:rPr lang="en-GB" sz="2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(I+V) significantly improved responses, progression free and overall survival compared to FCR in fit patients with previously untreated CLL</a:t>
            </a:r>
          </a:p>
          <a:p>
            <a:pPr algn="just"/>
            <a:r>
              <a:rPr lang="en-GB" sz="2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patients achieve an MRD negative remission with I+V than FCR</a:t>
            </a:r>
          </a:p>
          <a:p>
            <a:pPr lvl="1" algn="just"/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majorit</a:t>
            </a:r>
            <a:r>
              <a:rPr lang="en-GB" sz="1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of I+V patients achieve the MRD stopping criteria</a:t>
            </a:r>
          </a:p>
          <a:p>
            <a:pPr algn="just"/>
            <a:r>
              <a:rPr lang="en-GB" sz="2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PFS </a:t>
            </a:r>
            <a:r>
              <a:rPr lang="en-GB" sz="2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better in IGHV unmutated, 11q deleted, Trisomy 12 and 13q deleted CLL amongst other sub-groups</a:t>
            </a:r>
            <a:endParaRPr lang="en-GB" sz="2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2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I+V was well tolerated with no unexpected toxicities</a:t>
            </a:r>
          </a:p>
          <a:p>
            <a:pPr algn="just"/>
            <a:r>
              <a:rPr lang="en-GB" sz="2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2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excellent results seen with </a:t>
            </a:r>
            <a:r>
              <a:rPr lang="en-GB" sz="2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I+V indicate that directing the duration of therapy according to individual MRD response maximizes outcomes</a:t>
            </a:r>
          </a:p>
          <a:p>
            <a:pPr marL="0" indent="0">
              <a:buNone/>
            </a:pPr>
            <a:endParaRPr lang="en-US" sz="33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BF4A37-4B76-0046-6FBF-B2DFC59EDB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3" y="181958"/>
            <a:ext cx="1455528" cy="46722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6C0ADD-36F6-B6FF-EDDD-415B543A9083}"/>
              </a:ext>
            </a:extLst>
          </p:cNvPr>
          <p:cNvSpPr txBox="1"/>
          <p:nvPr/>
        </p:nvSpPr>
        <p:spPr>
          <a:xfrm>
            <a:off x="4236749" y="55264"/>
            <a:ext cx="532956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Arial"/>
                <a:ea typeface="Geneva"/>
              </a:rPr>
              <a:t>Embargoed until Sunday, Dec. 10, 2023, at 7:30 a.m. Pacific time</a:t>
            </a:r>
            <a:endParaRPr lang="en-US" sz="12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20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06059-EB32-45AA-8959-7B1D75FE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4554"/>
            <a:ext cx="8229600" cy="535154"/>
          </a:xfrm>
        </p:spPr>
        <p:txBody>
          <a:bodyPr/>
          <a:lstStyle/>
          <a:p>
            <a:r>
              <a:rPr lang="en-US"/>
              <a:t>Panelists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A9B70-4685-455F-825C-F423F1DB8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2580"/>
            <a:ext cx="8577073" cy="3478339"/>
          </a:xfrm>
        </p:spPr>
        <p:txBody>
          <a:bodyPr/>
          <a:lstStyle/>
          <a:p>
            <a:pPr marL="0" indent="0">
              <a:buNone/>
            </a:pPr>
            <a:r>
              <a:rPr lang="en-US" sz="1500" b="1"/>
              <a:t>Naveen Pemmaraju, MD, MD Anderson Cancer Center</a:t>
            </a:r>
          </a:p>
          <a:p>
            <a:pPr marL="0" indent="0" algn="l">
              <a:buNone/>
            </a:pPr>
            <a:r>
              <a:rPr lang="en-US" sz="1500"/>
              <a:t>	620: </a:t>
            </a:r>
            <a:r>
              <a:rPr lang="en-US" sz="1500" i="0">
                <a:effectLst/>
              </a:rPr>
              <a:t>Transform-1: A Randomized, Double-Blind, Placebo-Controlled, Multicenter, International 	Phase 3 	Study of Navitoclax in Combination with </a:t>
            </a:r>
            <a:r>
              <a:rPr lang="en-US" sz="1500" i="0" err="1">
                <a:effectLst/>
              </a:rPr>
              <a:t>Ruxolitinib</a:t>
            </a:r>
            <a:r>
              <a:rPr lang="en-US" sz="1500" i="0">
                <a:effectLst/>
              </a:rPr>
              <a:t> Versus </a:t>
            </a:r>
            <a:r>
              <a:rPr lang="en-US" sz="1500" i="0" err="1">
                <a:effectLst/>
              </a:rPr>
              <a:t>Ruxolitinib</a:t>
            </a:r>
            <a:r>
              <a:rPr lang="en-US" sz="1500" i="0">
                <a:effectLst/>
              </a:rPr>
              <a:t> Plus Placebo in Patients with 	Untreated</a:t>
            </a:r>
          </a:p>
          <a:p>
            <a:pPr marL="0" indent="0">
              <a:buNone/>
            </a:pPr>
            <a:r>
              <a:rPr lang="en-US" sz="1500" b="1"/>
              <a:t>Peter Hillmen, MB ChB, PhD, Leeds Institute of Medical Research</a:t>
            </a:r>
          </a:p>
          <a:p>
            <a:pPr marL="0" indent="0" algn="l">
              <a:buNone/>
            </a:pPr>
            <a:r>
              <a:rPr lang="en-US" sz="1500"/>
              <a:t>	631: </a:t>
            </a:r>
            <a:r>
              <a:rPr lang="en-US" sz="1500" i="0">
                <a:effectLst/>
              </a:rPr>
              <a:t>Ibrutinib Plus </a:t>
            </a:r>
            <a:r>
              <a:rPr lang="en-US" sz="1500" i="0" err="1">
                <a:effectLst/>
              </a:rPr>
              <a:t>Venetoclax</a:t>
            </a:r>
            <a:r>
              <a:rPr lang="en-US" sz="1500" i="0">
                <a:effectLst/>
              </a:rPr>
              <a:t> with MRD-Directed Duration of Treatment Is Superior to FCR and Is a 	New Standard of Care for Previously Untreated CLL: Report of the Phase III UK NCRI FLAIR</a:t>
            </a:r>
          </a:p>
          <a:p>
            <a:pPr marL="0" indent="0">
              <a:buNone/>
            </a:pPr>
            <a:r>
              <a:rPr lang="en-US" sz="1500" b="1"/>
              <a:t>Jad Othman, MBBS, King’s College London</a:t>
            </a:r>
          </a:p>
          <a:p>
            <a:pPr marL="0" indent="0" algn="l">
              <a:buNone/>
            </a:pPr>
            <a:r>
              <a:rPr lang="en-US" sz="1500"/>
              <a:t>	425:</a:t>
            </a:r>
            <a:r>
              <a:rPr lang="en-US" sz="1500" i="0">
                <a:effectLst/>
              </a:rPr>
              <a:t>The Benefit of Allogeneic Transplant in 1</a:t>
            </a:r>
            <a:r>
              <a:rPr lang="en-US" sz="1500" i="0" baseline="30000">
                <a:effectLst/>
              </a:rPr>
              <a:t>st</a:t>
            </a:r>
            <a:r>
              <a:rPr lang="en-US" sz="1500" i="0">
                <a:effectLst/>
              </a:rPr>
              <a:t> Complete Remission in </a:t>
            </a:r>
            <a:r>
              <a:rPr lang="en-US" sz="1500" i="1">
                <a:effectLst/>
              </a:rPr>
              <a:t>NPM1</a:t>
            </a:r>
            <a:r>
              <a:rPr lang="en-US" sz="1500" i="0">
                <a:effectLst/>
              </a:rPr>
              <a:t> Mutated AML with or 	without </a:t>
            </a:r>
            <a:r>
              <a:rPr lang="en-US" sz="1500" i="1">
                <a:effectLst/>
              </a:rPr>
              <a:t>FLT3</a:t>
            </a:r>
            <a:r>
              <a:rPr lang="en-US" sz="1500" i="0">
                <a:effectLst/>
              </a:rPr>
              <a:t> ITD Is Restricted to Those Testing MRD Positive after Induction – an Analysis of the 	UK NCRI AML17 and AML19 Studies</a:t>
            </a:r>
            <a:endParaRPr lang="en-US" sz="150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500" b="1"/>
              <a:t>Mazyar Shadman, MD, MPH, Fred Hutchinson Cancer Center</a:t>
            </a:r>
          </a:p>
          <a:p>
            <a:pPr marL="0" indent="0" algn="l">
              <a:buNone/>
            </a:pPr>
            <a:r>
              <a:rPr lang="en-US" sz="1500"/>
              <a:t>	781: </a:t>
            </a:r>
            <a:r>
              <a:rPr lang="en-US" sz="1500" i="0">
                <a:effectLst/>
              </a:rPr>
              <a:t>Autologous Transplant (auto-HCT) Is Associated with Improved Clinical Outcomes Compared to 	CAR-T Therapy in Patients (pts) with Large B-Cell Lymphoma (LBCL) Achieving a Complete 	Remission</a:t>
            </a:r>
          </a:p>
          <a:p>
            <a:endParaRPr lang="en-US" sz="1600"/>
          </a:p>
          <a:p>
            <a:endParaRPr lang="en-US" sz="1600"/>
          </a:p>
          <a:p>
            <a:pPr marL="0" indent="0">
              <a:buNone/>
            </a:pPr>
            <a:endParaRPr lang="en-US" sz="16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6442B-509F-4C5D-A08B-F145A0B18A1D}"/>
              </a:ext>
            </a:extLst>
          </p:cNvPr>
          <p:cNvSpPr txBox="1"/>
          <p:nvPr/>
        </p:nvSpPr>
        <p:spPr>
          <a:xfrm>
            <a:off x="6176390" y="208286"/>
            <a:ext cx="502081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>
                <a:latin typeface="Arial"/>
                <a:ea typeface="Geneva"/>
              </a:rPr>
              <a:t>Contact ASH press staff at</a:t>
            </a:r>
          </a:p>
          <a:p>
            <a:r>
              <a:rPr lang="en-US" sz="1200" b="1">
                <a:latin typeface="Arial"/>
                <a:ea typeface="Geneva"/>
                <a:hlinkClick r:id="rId2"/>
              </a:rPr>
              <a:t>ashmedia@fleishman.com</a:t>
            </a:r>
            <a:r>
              <a:rPr lang="en-US" sz="1200" b="1">
                <a:latin typeface="Arial"/>
                <a:ea typeface="Geneva"/>
              </a:rPr>
              <a:t> </a:t>
            </a:r>
            <a:endParaRPr lang="en-US" sz="1200">
              <a:latin typeface="Arial"/>
              <a:ea typeface="Genev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6192AC-4226-7590-D456-DA397C68DAC1}"/>
              </a:ext>
            </a:extLst>
          </p:cNvPr>
          <p:cNvSpPr txBox="1"/>
          <p:nvPr/>
        </p:nvSpPr>
        <p:spPr>
          <a:xfrm>
            <a:off x="3814432" y="4795057"/>
            <a:ext cx="532956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C00000"/>
                </a:solidFill>
                <a:latin typeface="Arial"/>
                <a:ea typeface="Geneva"/>
              </a:rPr>
              <a:t>Embargoed until Sunday, Dec. 10, 2023, at 7:30 a.m. Pacific time</a:t>
            </a:r>
            <a:endParaRPr lang="en-US" sz="1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159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8FBD6-019F-10A5-6811-C84A06BA9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425" y="647701"/>
            <a:ext cx="8343900" cy="2028825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/>
              <a:t>The benefit of allogeneic transplant in 1st complete remission in </a:t>
            </a:r>
            <a:r>
              <a:rPr lang="en-US" sz="2400" b="1" i="1"/>
              <a:t>NPM1</a:t>
            </a:r>
            <a:r>
              <a:rPr lang="en-US" sz="2400" b="1"/>
              <a:t> mutated AML with or without </a:t>
            </a:r>
            <a:r>
              <a:rPr lang="en-US" sz="2400" b="1" i="1"/>
              <a:t>FLT3</a:t>
            </a:r>
            <a:r>
              <a:rPr lang="en-US" sz="2400" b="1"/>
              <a:t> ITD is restricted to those testing MRD positive after induction – an analysis of the UK NCRI AML17 and AML19 studies</a:t>
            </a:r>
            <a:endParaRPr lang="en-GB" sz="2400" b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5090D8-C630-3BEE-25C1-F28D09FCD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612" y="2872978"/>
            <a:ext cx="7320776" cy="1551268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J Othman*, N Potter*, A Ivey, J Jovanovic, SD Freeman, A Gilkes, I Thomas, S Johnson, J </a:t>
            </a:r>
            <a:r>
              <a:rPr lang="en-GB" err="1"/>
              <a:t>Canham</a:t>
            </a:r>
            <a:r>
              <a:rPr lang="en-GB"/>
              <a:t>, J </a:t>
            </a:r>
            <a:r>
              <a:rPr lang="en-GB" err="1"/>
              <a:t>Cavenagh</a:t>
            </a:r>
            <a:r>
              <a:rPr lang="en-GB"/>
              <a:t>, P </a:t>
            </a:r>
            <a:r>
              <a:rPr lang="en-GB" err="1"/>
              <a:t>Kottaridis</a:t>
            </a:r>
            <a:r>
              <a:rPr lang="en-GB"/>
              <a:t>, C Arnold, UM Overgaard, M Dennis, C Wilhelm-Benartzi, R Dillon*, NH Russell* </a:t>
            </a:r>
          </a:p>
          <a:p>
            <a:r>
              <a:rPr lang="en-GB" i="1"/>
              <a:t>On behalf of the UK NCRI AML working group </a:t>
            </a:r>
            <a:endParaRPr lang="en-GB"/>
          </a:p>
          <a:p>
            <a:pPr algn="r"/>
            <a:r>
              <a:rPr lang="en-GB" sz="1275"/>
              <a:t>*equal contribution</a:t>
            </a: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54AB03-CEA2-3B60-43CF-A299395BA585}"/>
              </a:ext>
            </a:extLst>
          </p:cNvPr>
          <p:cNvSpPr txBox="1"/>
          <p:nvPr/>
        </p:nvSpPr>
        <p:spPr>
          <a:xfrm>
            <a:off x="3427280" y="4866501"/>
            <a:ext cx="532956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Arial"/>
                <a:ea typeface="Geneva"/>
              </a:rPr>
              <a:t>Embargoed until Sunday, Dec. 10, 2023, at 7:30 a.m. Pacific time</a:t>
            </a:r>
            <a:endParaRPr lang="en-US" sz="12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34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163A7-7B7A-5379-EFAB-B99D1C8D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F1070-F3BA-5CB8-3F69-263463E74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/>
              <a:t>In ELN 2022, </a:t>
            </a:r>
            <a:r>
              <a:rPr lang="en-US" i="1" kern="120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NPM1</a:t>
            </a:r>
            <a:r>
              <a:rPr lang="en-US" kern="120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mutated (</a:t>
            </a:r>
            <a:r>
              <a:rPr lang="en-US" i="1" kern="120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NPM1</a:t>
            </a:r>
            <a:r>
              <a:rPr lang="en-US" kern="1200" baseline="3000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mut</a:t>
            </a:r>
            <a:r>
              <a:rPr lang="en-US" kern="120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) AML is:</a:t>
            </a:r>
          </a:p>
          <a:p>
            <a:pPr lvl="1"/>
            <a:r>
              <a:rPr lang="en-AU" sz="1950"/>
              <a:t>Generally </a:t>
            </a:r>
            <a:r>
              <a:rPr lang="en-AU" sz="1950" err="1">
                <a:solidFill>
                  <a:schemeClr val="accent6">
                    <a:lumMod val="50000"/>
                  </a:schemeClr>
                </a:solidFill>
              </a:rPr>
              <a:t>favorable</a:t>
            </a:r>
            <a:r>
              <a:rPr lang="en-AU" sz="1950">
                <a:solidFill>
                  <a:schemeClr val="accent6">
                    <a:lumMod val="50000"/>
                  </a:schemeClr>
                </a:solidFill>
              </a:rPr>
              <a:t> risk</a:t>
            </a:r>
          </a:p>
          <a:p>
            <a:pPr lvl="1"/>
            <a:r>
              <a:rPr lang="en-AU" sz="1950">
                <a:solidFill>
                  <a:schemeClr val="accent1">
                    <a:lumMod val="50000"/>
                  </a:schemeClr>
                </a:solidFill>
              </a:rPr>
              <a:t>Intermediate risk </a:t>
            </a:r>
            <a:r>
              <a:rPr lang="en-AU" sz="1950"/>
              <a:t>if co-mutated </a:t>
            </a:r>
            <a:r>
              <a:rPr lang="en-AU" sz="1950" i="1"/>
              <a:t>FLT3 </a:t>
            </a:r>
            <a:r>
              <a:rPr lang="en-AU" sz="1950"/>
              <a:t>ITD</a:t>
            </a:r>
          </a:p>
          <a:p>
            <a:pPr lvl="1"/>
            <a:r>
              <a:rPr lang="en-AU" sz="1950">
                <a:solidFill>
                  <a:srgbClr val="C00000"/>
                </a:solidFill>
              </a:rPr>
              <a:t>Adverse risk </a:t>
            </a:r>
            <a:r>
              <a:rPr lang="en-AU" sz="1950"/>
              <a:t>if adverse karyotype</a:t>
            </a:r>
          </a:p>
          <a:p>
            <a:endParaRPr lang="en-AU"/>
          </a:p>
          <a:p>
            <a:r>
              <a:rPr lang="en-AU"/>
              <a:t>The role of allogeneic transplant in first remission (CR1-allo) in </a:t>
            </a:r>
            <a:r>
              <a:rPr lang="en-US" i="1"/>
              <a:t>NPM1</a:t>
            </a:r>
            <a:r>
              <a:rPr lang="en-US" baseline="30000"/>
              <a:t>mut</a:t>
            </a:r>
            <a:r>
              <a:rPr lang="en-US"/>
              <a:t> AML remains controversial, with significant variation in practice worldwide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2C1028-AD55-9BFF-2E09-0CDE1B4DE1A3}"/>
              </a:ext>
            </a:extLst>
          </p:cNvPr>
          <p:cNvSpPr txBox="1"/>
          <p:nvPr/>
        </p:nvSpPr>
        <p:spPr>
          <a:xfrm>
            <a:off x="3337339" y="4812030"/>
            <a:ext cx="532956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Arial"/>
                <a:ea typeface="Geneva"/>
              </a:rPr>
              <a:t>Embargoed until Sunday, Dec. 10, 2023, at 7:30 a.m. Pacific time</a:t>
            </a:r>
            <a:endParaRPr lang="en-US" sz="12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45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EC26F-E962-B4CA-E263-389947E32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21808-D5DF-DAD9-B6D7-8123DADCB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91" y="1120140"/>
            <a:ext cx="5580331" cy="3532883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100"/>
              <a:t>Early studies suggested CR1-allo is beneficial in </a:t>
            </a:r>
            <a:r>
              <a:rPr lang="en-US" sz="2100" i="1" kern="120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NPM1</a:t>
            </a:r>
            <a:r>
              <a:rPr lang="en-US" sz="2100" kern="1200" baseline="3000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mut</a:t>
            </a:r>
            <a:r>
              <a:rPr lang="en-US" sz="2100" kern="120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AML only if </a:t>
            </a:r>
            <a:r>
              <a:rPr lang="en-US" sz="2100" i="1" kern="120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FLT3 </a:t>
            </a:r>
            <a:r>
              <a:rPr lang="en-US" sz="2100" kern="120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ITD was also present at a high leve</a:t>
            </a:r>
            <a:r>
              <a:rPr lang="en-US">
                <a:solidFill>
                  <a:srgbClr val="000000"/>
                </a:solidFill>
              </a:rPr>
              <a:t>l </a:t>
            </a:r>
          </a:p>
          <a:p>
            <a:r>
              <a:rPr lang="en-US">
                <a:solidFill>
                  <a:srgbClr val="000000"/>
                </a:solidFill>
              </a:rPr>
              <a:t>However these did not take into account the impact of MRD, which is known to strongly associate with survival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To address this issue, we combined data from </a:t>
            </a:r>
            <a:r>
              <a:rPr lang="en-AU"/>
              <a:t>two large UK </a:t>
            </a:r>
            <a:r>
              <a:rPr lang="en-US"/>
              <a:t>NCRI</a:t>
            </a:r>
            <a:r>
              <a:rPr lang="en-AU"/>
              <a:t> randomised studies – </a:t>
            </a:r>
            <a:r>
              <a:rPr lang="en-US"/>
              <a:t>AML17 (2009-2014) and AML19 (2015-2020)</a:t>
            </a:r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DF05C9-076B-25AA-F0BC-4BF5F8204DC7}"/>
              </a:ext>
            </a:extLst>
          </p:cNvPr>
          <p:cNvSpPr txBox="1"/>
          <p:nvPr/>
        </p:nvSpPr>
        <p:spPr>
          <a:xfrm>
            <a:off x="6246166" y="3939249"/>
            <a:ext cx="263584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5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Ivey </a:t>
            </a:r>
            <a:r>
              <a:rPr lang="en-GB" sz="1050" i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et al</a:t>
            </a:r>
            <a:r>
              <a:rPr lang="en-GB" sz="105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GB" sz="1050" i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 </a:t>
            </a:r>
            <a:r>
              <a:rPr lang="en-GB" sz="1050" i="1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Engl</a:t>
            </a:r>
            <a:r>
              <a:rPr lang="en-GB" sz="1050" i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J Med</a:t>
            </a:r>
            <a:r>
              <a:rPr lang="en-GB" sz="105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 2016;374(5)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A178689-642F-B919-7EC0-F110ED0D1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" t="719" r="50456" b="67789"/>
          <a:stretch/>
        </p:blipFill>
        <p:spPr bwMode="auto">
          <a:xfrm>
            <a:off x="6037790" y="1453525"/>
            <a:ext cx="3052597" cy="241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54DC54-36B6-099B-FB84-E8331258064A}"/>
              </a:ext>
            </a:extLst>
          </p:cNvPr>
          <p:cNvSpPr txBox="1"/>
          <p:nvPr/>
        </p:nvSpPr>
        <p:spPr>
          <a:xfrm>
            <a:off x="3427280" y="4812279"/>
            <a:ext cx="532956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Arial"/>
                <a:ea typeface="Geneva"/>
              </a:rPr>
              <a:t>Embargoed until Sunday, Dec. 10, 2023, at 7:30 a.m. Pacific time</a:t>
            </a:r>
            <a:endParaRPr lang="en-US" sz="12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91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39619-6414-D9F4-B4A4-D3885F688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70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BCAF4-0EB1-A524-D75A-B64B8AFA7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0140"/>
            <a:ext cx="7886700" cy="3524050"/>
          </a:xfrm>
        </p:spPr>
        <p:txBody>
          <a:bodyPr>
            <a:normAutofit fontScale="92500"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/>
              <a:t>NPM1</a:t>
            </a:r>
            <a:r>
              <a:rPr lang="en-US" sz="2400"/>
              <a:t> MRD performed by RT-qPCR at the same reference laboratory in both trials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Selection of </a:t>
            </a:r>
            <a:r>
              <a:rPr lang="en-US" sz="2400" i="1"/>
              <a:t>NPM1</a:t>
            </a:r>
            <a:r>
              <a:rPr lang="en-US" sz="2400" baseline="30000"/>
              <a:t>mut</a:t>
            </a:r>
            <a:r>
              <a:rPr lang="en-US" sz="2400"/>
              <a:t> patients for CR1-allo differed between trials:</a:t>
            </a:r>
          </a:p>
          <a:p>
            <a:pPr marL="342900" indent="-342900">
              <a:tabLst>
                <a:tab pos="342900" algn="l"/>
                <a:tab pos="812006" algn="l"/>
              </a:tabLst>
            </a:pPr>
            <a:r>
              <a:rPr lang="en-US" sz="2400"/>
              <a:t>AML17 – based on validated risk score*</a:t>
            </a:r>
          </a:p>
          <a:p>
            <a:pPr marL="342900" indent="-342900">
              <a:tabLst>
                <a:tab pos="342900" algn="l"/>
                <a:tab pos="812006" algn="l"/>
              </a:tabLst>
            </a:pPr>
            <a:r>
              <a:rPr lang="en-US" sz="2400"/>
              <a:t>AML19 – based on MRD. Recommended for CR1-allo only if MRD+ in PB post course 2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z="1425" i="1"/>
              <a:t>*age, sex, secondary disease, cytogenetics, WCC, response after course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C21CF9-21AC-C225-FA6A-2AD39BF01F12}"/>
              </a:ext>
            </a:extLst>
          </p:cNvPr>
          <p:cNvSpPr txBox="1"/>
          <p:nvPr/>
        </p:nvSpPr>
        <p:spPr>
          <a:xfrm>
            <a:off x="3419785" y="4866501"/>
            <a:ext cx="532956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Arial"/>
                <a:ea typeface="Geneva"/>
              </a:rPr>
              <a:t>Embargoed until Sunday, Dec. 10, 2023, at 7:30 a.m. Pacific time</a:t>
            </a:r>
            <a:endParaRPr lang="en-US" sz="12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953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E64CF5-65E4-DF71-ED9B-D7351200C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7371" y="462426"/>
            <a:ext cx="2160000" cy="461665"/>
          </a:xfrm>
          <a:prstGeom prst="rect">
            <a:avLst/>
          </a:prstGeom>
          <a:solidFill>
            <a:srgbClr val="FFFFFF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68580" tIns="68580" rIns="68580" bIns="6858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patients enrolled in </a:t>
            </a:r>
            <a:r>
              <a:rPr kumimoji="0" lang="en-CA" altLang="en-US" sz="105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AML19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 = 1853 </a:t>
            </a:r>
            <a:endParaRPr kumimoji="0" lang="en-CA" altLang="en-US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4">
            <a:extLst>
              <a:ext uri="{FF2B5EF4-FFF2-40B4-BE49-F238E27FC236}">
                <a16:creationId xmlns:a16="http://schemas.microsoft.com/office/drawing/2014/main" id="{A432864E-04C0-7309-D26D-E9DAA6414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7372" y="1095828"/>
            <a:ext cx="2160000" cy="461665"/>
          </a:xfrm>
          <a:prstGeom prst="rect">
            <a:avLst/>
          </a:prstGeom>
          <a:solidFill>
            <a:srgbClr val="FFFFFF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68580" tIns="68580" rIns="68580" bIns="6858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altLang="en-US" sz="1050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NPM1</a:t>
            </a:r>
            <a:r>
              <a:rPr lang="en-CA" altLang="en-US" sz="10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mutation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altLang="en-US" sz="10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469 (25%)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573A910-661D-CC3F-D630-7737209F3C4F}"/>
              </a:ext>
            </a:extLst>
          </p:cNvPr>
          <p:cNvCxnSpPr>
            <a:cxnSpLocks/>
            <a:stCxn id="3" idx="2"/>
            <a:endCxn id="36" idx="0"/>
          </p:cNvCxnSpPr>
          <p:nvPr/>
        </p:nvCxnSpPr>
        <p:spPr>
          <a:xfrm>
            <a:off x="6077371" y="924090"/>
            <a:ext cx="1" cy="17173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">
            <a:extLst>
              <a:ext uri="{FF2B5EF4-FFF2-40B4-BE49-F238E27FC236}">
                <a16:creationId xmlns:a16="http://schemas.microsoft.com/office/drawing/2014/main" id="{0F79993D-A291-0854-145E-4EA816779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7372" y="1729231"/>
            <a:ext cx="2160000" cy="461665"/>
          </a:xfrm>
          <a:prstGeom prst="rect">
            <a:avLst/>
          </a:prstGeom>
          <a:solidFill>
            <a:srgbClr val="FFFFFF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68580" tIns="68580" rIns="68580" bIns="6858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CR/CRi after 2 courses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altLang="en-US" sz="10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443 (94%)</a:t>
            </a:r>
            <a:endParaRPr kumimoji="0" lang="en-CA" altLang="en-US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4">
            <a:extLst>
              <a:ext uri="{FF2B5EF4-FFF2-40B4-BE49-F238E27FC236}">
                <a16:creationId xmlns:a16="http://schemas.microsoft.com/office/drawing/2014/main" id="{F0AD7D10-0206-0955-8FCC-0D1EBF253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7371" y="2475302"/>
            <a:ext cx="2160000" cy="461665"/>
          </a:xfrm>
          <a:prstGeom prst="rect">
            <a:avLst/>
          </a:prstGeom>
          <a:solidFill>
            <a:srgbClr val="FFFFFF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68580" tIns="68580" rIns="68580" bIns="6858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Adequate PC2 PB MRD sample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 = 389 (88%)</a:t>
            </a:r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876FBA42-4801-8533-BD61-1EB02D5F0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6635" y="3214104"/>
            <a:ext cx="1080000" cy="461665"/>
          </a:xfrm>
          <a:prstGeom prst="rect">
            <a:avLst/>
          </a:prstGeom>
          <a:solidFill>
            <a:srgbClr val="FFFFFF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68580" tIns="68580" rIns="68580" bIns="6858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MRD negative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050">
                <a:cs typeface="Arial" panose="020B0604020202020204" pitchFamily="34" charset="0"/>
              </a:rPr>
              <a:t>N = 306 (79%)</a:t>
            </a:r>
            <a:endParaRPr kumimoji="0" lang="en-GB" altLang="en-US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41" name="Rectangle 6">
            <a:extLst>
              <a:ext uri="{FF2B5EF4-FFF2-40B4-BE49-F238E27FC236}">
                <a16:creationId xmlns:a16="http://schemas.microsoft.com/office/drawing/2014/main" id="{B0FB667D-93EA-A273-9F2F-239A9E934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3590" y="3214104"/>
            <a:ext cx="1080000" cy="461665"/>
          </a:xfrm>
          <a:prstGeom prst="rect">
            <a:avLst/>
          </a:prstGeom>
          <a:solidFill>
            <a:srgbClr val="FFFFFF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68580" tIns="68580" rIns="68580" bIns="6858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MRD positive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 = 83 (21%)</a:t>
            </a:r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id="{CADF1C20-5D66-BE35-58E8-2A5FC1D3E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6635" y="3952905"/>
            <a:ext cx="1080000" cy="461665"/>
          </a:xfrm>
          <a:prstGeom prst="rect">
            <a:avLst/>
          </a:prstGeom>
          <a:solidFill>
            <a:srgbClr val="FFFFFF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68580" tIns="68580" rIns="68580" bIns="6858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GB" altLang="en-US" sz="1050">
                <a:cs typeface="Arial" panose="020B0604020202020204" pitchFamily="34" charset="0"/>
              </a:rPr>
              <a:t>CR1 </a:t>
            </a:r>
            <a:r>
              <a:rPr kumimoji="0" lang="en-GB" altLang="en-US" sz="105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alloSCT</a:t>
            </a:r>
            <a:endParaRPr kumimoji="0" lang="en-GB" altLang="en-US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algn="ctr" defTabSz="685800"/>
            <a:r>
              <a:rPr lang="en-GB" altLang="en-US" sz="1050">
                <a:cs typeface="Arial" panose="020B0604020202020204" pitchFamily="34" charset="0"/>
              </a:rPr>
              <a:t>N = 49 (16%)</a:t>
            </a:r>
          </a:p>
        </p:txBody>
      </p:sp>
      <p:sp>
        <p:nvSpPr>
          <p:cNvPr id="43" name="Rectangle 6">
            <a:extLst>
              <a:ext uri="{FF2B5EF4-FFF2-40B4-BE49-F238E27FC236}">
                <a16:creationId xmlns:a16="http://schemas.microsoft.com/office/drawing/2014/main" id="{9AB6280E-C9F0-C8CC-16D6-BF25BC11F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3590" y="3952905"/>
            <a:ext cx="1080000" cy="461665"/>
          </a:xfrm>
          <a:prstGeom prst="rect">
            <a:avLst/>
          </a:prstGeom>
          <a:solidFill>
            <a:srgbClr val="FFFFFF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68580" tIns="68580" rIns="68580" bIns="6858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GB" altLang="en-US" sz="1050">
                <a:cs typeface="Arial" panose="020B0604020202020204" pitchFamily="34" charset="0"/>
              </a:rPr>
              <a:t>CR1 </a:t>
            </a:r>
            <a:r>
              <a:rPr kumimoji="0" lang="en-GB" altLang="en-US" sz="105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alloSCT</a:t>
            </a:r>
            <a:endParaRPr kumimoji="0" lang="en-GB" altLang="en-US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algn="ctr" defTabSz="685800"/>
            <a:r>
              <a:rPr lang="en-GB" altLang="en-US" sz="1050">
                <a:cs typeface="Arial" panose="020B0604020202020204" pitchFamily="34" charset="0"/>
              </a:rPr>
              <a:t>N = 50 (60%)</a:t>
            </a:r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9982B2BB-F5AB-98A2-5D68-6E910AD79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4989" y="462426"/>
            <a:ext cx="2160000" cy="461665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68580" tIns="68580" rIns="68580" bIns="6858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patients enrolled in </a:t>
            </a:r>
            <a:r>
              <a:rPr kumimoji="0" lang="en-CA" altLang="en-US" sz="1050" b="1" i="0" u="none" strike="noStrike" cap="none" normalizeH="0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AML17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 = 3215</a:t>
            </a:r>
            <a:endParaRPr kumimoji="0" lang="en-CA" altLang="en-US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">
            <a:extLst>
              <a:ext uri="{FF2B5EF4-FFF2-40B4-BE49-F238E27FC236}">
                <a16:creationId xmlns:a16="http://schemas.microsoft.com/office/drawing/2014/main" id="{B3FBEE10-73F9-6C57-C955-145DE18A9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4990" y="1095828"/>
            <a:ext cx="2160000" cy="461665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68580" tIns="68580" rIns="68580" bIns="6858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altLang="en-US" sz="1050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NPM1</a:t>
            </a:r>
            <a:r>
              <a:rPr lang="en-CA" altLang="en-US" sz="10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mutation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altLang="en-US" sz="10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888 (28%)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8AD7050-60D4-33FD-8F2C-1CFC5217266D}"/>
              </a:ext>
            </a:extLst>
          </p:cNvPr>
          <p:cNvCxnSpPr>
            <a:cxnSpLocks/>
            <a:stCxn id="44" idx="2"/>
            <a:endCxn id="45" idx="0"/>
          </p:cNvCxnSpPr>
          <p:nvPr/>
        </p:nvCxnSpPr>
        <p:spPr>
          <a:xfrm>
            <a:off x="3274989" y="924090"/>
            <a:ext cx="1" cy="171738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">
            <a:extLst>
              <a:ext uri="{FF2B5EF4-FFF2-40B4-BE49-F238E27FC236}">
                <a16:creationId xmlns:a16="http://schemas.microsoft.com/office/drawing/2014/main" id="{AC95BCE6-FD4A-D9CB-F110-4F835155D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4990" y="1729231"/>
            <a:ext cx="2160000" cy="461665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68580" tIns="68580" rIns="68580" bIns="6858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CR/CRi after 2 courses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altLang="en-US" sz="10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821 (92%)</a:t>
            </a:r>
            <a:endParaRPr kumimoji="0" lang="en-CA" altLang="en-US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id="{1B2FBC9F-DF90-1A1F-C269-6B1065CFD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4989" y="2475302"/>
            <a:ext cx="2160000" cy="461665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68580" tIns="68580" rIns="68580" bIns="6858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Adequate PC2 PB MRD sample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 = 348 (42%)</a:t>
            </a: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E7580F7A-2D2D-0E6C-7E90-E9D17F9A6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041" y="3214104"/>
            <a:ext cx="1080000" cy="461665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68580" tIns="68580" rIns="68580" bIns="6858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MRD negative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050">
                <a:cs typeface="Arial" panose="020B0604020202020204" pitchFamily="34" charset="0"/>
              </a:rPr>
              <a:t>N = 288 (83%)</a:t>
            </a:r>
            <a:endParaRPr kumimoji="0" lang="en-GB" altLang="en-US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50" name="Rectangle 6">
            <a:extLst>
              <a:ext uri="{FF2B5EF4-FFF2-40B4-BE49-F238E27FC236}">
                <a16:creationId xmlns:a16="http://schemas.microsoft.com/office/drawing/2014/main" id="{BE7F388E-C8E3-32D8-6520-D9DD62BD4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7995" y="3214104"/>
            <a:ext cx="1080000" cy="461665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68580" tIns="68580" rIns="68580" bIns="6858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MRD positive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 = 60 (17%)</a:t>
            </a:r>
          </a:p>
        </p:txBody>
      </p:sp>
      <p:sp>
        <p:nvSpPr>
          <p:cNvPr id="51" name="Rectangle 9">
            <a:extLst>
              <a:ext uri="{FF2B5EF4-FFF2-40B4-BE49-F238E27FC236}">
                <a16:creationId xmlns:a16="http://schemas.microsoft.com/office/drawing/2014/main" id="{8952B2B1-1812-B307-A907-F24880076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041" y="3952905"/>
            <a:ext cx="1080000" cy="461665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68580" tIns="68580" rIns="68580" bIns="6858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GB" altLang="en-US" sz="1050">
                <a:cs typeface="Arial" panose="020B0604020202020204" pitchFamily="34" charset="0"/>
              </a:rPr>
              <a:t>CR1 </a:t>
            </a:r>
            <a:r>
              <a:rPr kumimoji="0" lang="en-GB" altLang="en-US" sz="105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alloSCT</a:t>
            </a:r>
            <a:endParaRPr kumimoji="0" lang="en-GB" altLang="en-US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algn="ctr" defTabSz="685800"/>
            <a:r>
              <a:rPr lang="en-GB" altLang="en-US" sz="1050">
                <a:cs typeface="Arial" panose="020B0604020202020204" pitchFamily="34" charset="0"/>
              </a:rPr>
              <a:t>N = 52 (18%)</a:t>
            </a:r>
          </a:p>
        </p:txBody>
      </p:sp>
      <p:sp>
        <p:nvSpPr>
          <p:cNvPr id="52" name="Rectangle 6">
            <a:extLst>
              <a:ext uri="{FF2B5EF4-FFF2-40B4-BE49-F238E27FC236}">
                <a16:creationId xmlns:a16="http://schemas.microsoft.com/office/drawing/2014/main" id="{9CB71062-BBBD-2F84-14F4-86055B7B9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7995" y="3952905"/>
            <a:ext cx="1080000" cy="461665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68580" tIns="68580" rIns="68580" bIns="6858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GB" altLang="en-US" sz="1050">
                <a:cs typeface="Arial" panose="020B0604020202020204" pitchFamily="34" charset="0"/>
              </a:rPr>
              <a:t>CR1 </a:t>
            </a:r>
            <a:r>
              <a:rPr kumimoji="0" lang="en-GB" altLang="en-US" sz="105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alloSCT</a:t>
            </a:r>
            <a:endParaRPr kumimoji="0" lang="en-GB" altLang="en-US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algn="ctr" defTabSz="685800"/>
            <a:r>
              <a:rPr lang="en-GB" altLang="en-US" sz="1050">
                <a:cs typeface="Arial" panose="020B0604020202020204" pitchFamily="34" charset="0"/>
              </a:rPr>
              <a:t>N = 16 (27%)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8ED4F20-2302-8457-D750-E5BA1595684B}"/>
              </a:ext>
            </a:extLst>
          </p:cNvPr>
          <p:cNvCxnSpPr>
            <a:cxnSpLocks/>
            <a:stCxn id="45" idx="2"/>
            <a:endCxn id="47" idx="0"/>
          </p:cNvCxnSpPr>
          <p:nvPr/>
        </p:nvCxnSpPr>
        <p:spPr>
          <a:xfrm>
            <a:off x="3274990" y="1557493"/>
            <a:ext cx="0" cy="171738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27BC376-58D3-8B83-2C0E-1F6EF0C9371D}"/>
              </a:ext>
            </a:extLst>
          </p:cNvPr>
          <p:cNvCxnSpPr>
            <a:cxnSpLocks/>
            <a:stCxn id="47" idx="2"/>
            <a:endCxn id="48" idx="0"/>
          </p:cNvCxnSpPr>
          <p:nvPr/>
        </p:nvCxnSpPr>
        <p:spPr>
          <a:xfrm flipH="1">
            <a:off x="3274989" y="2190896"/>
            <a:ext cx="1" cy="284406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9AC75F7-BE5F-9221-A209-42F71AA5AF2A}"/>
              </a:ext>
            </a:extLst>
          </p:cNvPr>
          <p:cNvCxnSpPr>
            <a:cxnSpLocks/>
            <a:stCxn id="36" idx="2"/>
            <a:endCxn id="38" idx="0"/>
          </p:cNvCxnSpPr>
          <p:nvPr/>
        </p:nvCxnSpPr>
        <p:spPr>
          <a:xfrm>
            <a:off x="6077372" y="1557493"/>
            <a:ext cx="0" cy="17173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0BBD0FA-653D-4EAD-AF97-7824BBF52CC1}"/>
              </a:ext>
            </a:extLst>
          </p:cNvPr>
          <p:cNvCxnSpPr>
            <a:cxnSpLocks/>
            <a:stCxn id="38" idx="2"/>
            <a:endCxn id="39" idx="0"/>
          </p:cNvCxnSpPr>
          <p:nvPr/>
        </p:nvCxnSpPr>
        <p:spPr>
          <a:xfrm flipH="1">
            <a:off x="6077371" y="2190896"/>
            <a:ext cx="1" cy="28440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90F36E5-D709-A046-BB9A-958D58493DEC}"/>
              </a:ext>
            </a:extLst>
          </p:cNvPr>
          <p:cNvCxnSpPr>
            <a:cxnSpLocks/>
            <a:stCxn id="50" idx="2"/>
            <a:endCxn id="52" idx="0"/>
          </p:cNvCxnSpPr>
          <p:nvPr/>
        </p:nvCxnSpPr>
        <p:spPr>
          <a:xfrm>
            <a:off x="3987995" y="3675768"/>
            <a:ext cx="0" cy="277137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2AEC485-42DC-47BF-DCF2-9E8276B8D6DF}"/>
              </a:ext>
            </a:extLst>
          </p:cNvPr>
          <p:cNvCxnSpPr>
            <a:cxnSpLocks/>
            <a:stCxn id="49" idx="2"/>
            <a:endCxn id="51" idx="0"/>
          </p:cNvCxnSpPr>
          <p:nvPr/>
        </p:nvCxnSpPr>
        <p:spPr>
          <a:xfrm>
            <a:off x="2511041" y="3675768"/>
            <a:ext cx="0" cy="277137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B0600B4-EFFC-BF8F-030F-C2C3524A6A67}"/>
              </a:ext>
            </a:extLst>
          </p:cNvPr>
          <p:cNvCxnSpPr>
            <a:cxnSpLocks/>
            <a:stCxn id="40" idx="2"/>
            <a:endCxn id="42" idx="0"/>
          </p:cNvCxnSpPr>
          <p:nvPr/>
        </p:nvCxnSpPr>
        <p:spPr>
          <a:xfrm>
            <a:off x="5406635" y="3675768"/>
            <a:ext cx="0" cy="27713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2CB2E1E-9E50-C24C-7A89-0F6556ED3AD3}"/>
              </a:ext>
            </a:extLst>
          </p:cNvPr>
          <p:cNvCxnSpPr>
            <a:cxnSpLocks/>
            <a:stCxn id="41" idx="2"/>
            <a:endCxn id="43" idx="0"/>
          </p:cNvCxnSpPr>
          <p:nvPr/>
        </p:nvCxnSpPr>
        <p:spPr>
          <a:xfrm>
            <a:off x="6883590" y="3675768"/>
            <a:ext cx="0" cy="27713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7DF113C1-8331-11DD-3C90-70D5E381A72D}"/>
              </a:ext>
            </a:extLst>
          </p:cNvPr>
          <p:cNvCxnSpPr>
            <a:stCxn id="48" idx="2"/>
            <a:endCxn id="49" idx="0"/>
          </p:cNvCxnSpPr>
          <p:nvPr/>
        </p:nvCxnSpPr>
        <p:spPr>
          <a:xfrm rot="5400000">
            <a:off x="2754446" y="2693560"/>
            <a:ext cx="277137" cy="763949"/>
          </a:xfrm>
          <a:prstGeom prst="bentConnector3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857A0721-5E4D-C156-AA02-76EB348DFE94}"/>
              </a:ext>
            </a:extLst>
          </p:cNvPr>
          <p:cNvCxnSpPr>
            <a:cxnSpLocks/>
            <a:stCxn id="39" idx="2"/>
            <a:endCxn id="40" idx="0"/>
          </p:cNvCxnSpPr>
          <p:nvPr/>
        </p:nvCxnSpPr>
        <p:spPr>
          <a:xfrm rot="5400000">
            <a:off x="5603435" y="2740167"/>
            <a:ext cx="277137" cy="670736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CE06E930-D621-E567-BB30-42CE96A9725E}"/>
              </a:ext>
            </a:extLst>
          </p:cNvPr>
          <p:cNvCxnSpPr>
            <a:cxnSpLocks/>
            <a:stCxn id="39" idx="2"/>
            <a:endCxn id="41" idx="0"/>
          </p:cNvCxnSpPr>
          <p:nvPr/>
        </p:nvCxnSpPr>
        <p:spPr>
          <a:xfrm rot="16200000" flipH="1">
            <a:off x="6341912" y="2672425"/>
            <a:ext cx="277137" cy="806219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4B98B49A-C041-BC9E-D8B5-D29BFD7ED08A}"/>
              </a:ext>
            </a:extLst>
          </p:cNvPr>
          <p:cNvCxnSpPr>
            <a:cxnSpLocks/>
            <a:stCxn id="48" idx="2"/>
            <a:endCxn id="50" idx="0"/>
          </p:cNvCxnSpPr>
          <p:nvPr/>
        </p:nvCxnSpPr>
        <p:spPr>
          <a:xfrm rot="16200000" flipH="1">
            <a:off x="3492923" y="2719032"/>
            <a:ext cx="277137" cy="713006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DC04B80A-2176-723D-F230-045EBD0F9539}"/>
              </a:ext>
            </a:extLst>
          </p:cNvPr>
          <p:cNvSpPr/>
          <p:nvPr/>
        </p:nvSpPr>
        <p:spPr>
          <a:xfrm>
            <a:off x="1805651" y="2325270"/>
            <a:ext cx="5772874" cy="246664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 anchorCtr="0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population (N = 737)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C59E39-68E0-C53C-36E9-553E727050F6}"/>
              </a:ext>
            </a:extLst>
          </p:cNvPr>
          <p:cNvSpPr txBox="1"/>
          <p:nvPr/>
        </p:nvSpPr>
        <p:spPr>
          <a:xfrm>
            <a:off x="3447995" y="4842094"/>
            <a:ext cx="532956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Arial"/>
                <a:ea typeface="Geneva"/>
              </a:rPr>
              <a:t>Embargoed until Sunday, Dec. 10, 2023, at 7:30 a.m. Pacific time</a:t>
            </a:r>
            <a:endParaRPr lang="en-US" sz="12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500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5B380-F62E-7825-D054-560A66F95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45" y="480712"/>
            <a:ext cx="3448228" cy="1276246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100"/>
              <a:t>Impact of CR1-allo on survival is determined by MRD status after induction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779AD-2FE8-A5BC-F6A8-CB60A80BE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059" y="425323"/>
            <a:ext cx="5362254" cy="147423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7093DCC-6F9C-566C-F29F-5F86FC5BAFB1}"/>
              </a:ext>
            </a:extLst>
          </p:cNvPr>
          <p:cNvGrpSpPr/>
          <p:nvPr/>
        </p:nvGrpSpPr>
        <p:grpSpPr>
          <a:xfrm>
            <a:off x="1464590" y="1985461"/>
            <a:ext cx="2926592" cy="2930432"/>
            <a:chOff x="1582395" y="882847"/>
            <a:chExt cx="3902123" cy="390724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BEE4317-D0E9-412C-4FE1-F91887DC885A}"/>
                </a:ext>
              </a:extLst>
            </p:cNvPr>
            <p:cNvGrpSpPr/>
            <p:nvPr/>
          </p:nvGrpSpPr>
          <p:grpSpPr>
            <a:xfrm>
              <a:off x="1582395" y="1190089"/>
              <a:ext cx="3902123" cy="3600000"/>
              <a:chOff x="393882" y="1569713"/>
              <a:chExt cx="3902123" cy="3600000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ED7A472A-0370-6A62-C078-1446D4E16E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882" y="1569713"/>
                <a:ext cx="3902123" cy="3600000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B1DBD1-96FB-7A8B-6DDE-021B73EE8451}"/>
                  </a:ext>
                </a:extLst>
              </p:cNvPr>
              <p:cNvSpPr txBox="1"/>
              <p:nvPr/>
            </p:nvSpPr>
            <p:spPr>
              <a:xfrm>
                <a:off x="1374020" y="3896084"/>
                <a:ext cx="24497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AU" sz="1200">
                    <a:latin typeface="Segoe UI" panose="020B0502040204020203" pitchFamily="34" charset="0"/>
                    <a:cs typeface="Segoe UI" panose="020B0502040204020203" pitchFamily="34" charset="0"/>
                  </a:rPr>
                  <a:t>HR 0.39, 95%CI 0.24-0.64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3D203AF-373D-8D91-D628-990EF6458258}"/>
                </a:ext>
              </a:extLst>
            </p:cNvPr>
            <p:cNvSpPr txBox="1"/>
            <p:nvPr/>
          </p:nvSpPr>
          <p:spPr>
            <a:xfrm>
              <a:off x="3047634" y="882847"/>
              <a:ext cx="14795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200" b="1">
                  <a:latin typeface="Segoe UI" panose="020B0502040204020203" pitchFamily="34" charset="0"/>
                  <a:cs typeface="Segoe UI" panose="020B0502040204020203" pitchFamily="34" charset="0"/>
                </a:rPr>
                <a:t>MRD positive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31FB09-6E9F-60B7-C027-8D8B9B7F05C1}"/>
              </a:ext>
            </a:extLst>
          </p:cNvPr>
          <p:cNvGrpSpPr/>
          <p:nvPr/>
        </p:nvGrpSpPr>
        <p:grpSpPr>
          <a:xfrm>
            <a:off x="4931965" y="2021021"/>
            <a:ext cx="2983013" cy="2886191"/>
            <a:chOff x="6228713" y="941835"/>
            <a:chExt cx="3977350" cy="384825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34B0503-42E8-9DAD-009E-CCB13687BE17}"/>
                </a:ext>
              </a:extLst>
            </p:cNvPr>
            <p:cNvGrpSpPr/>
            <p:nvPr/>
          </p:nvGrpSpPr>
          <p:grpSpPr>
            <a:xfrm>
              <a:off x="6228713" y="1190089"/>
              <a:ext cx="3977350" cy="3600000"/>
              <a:chOff x="550150" y="1889379"/>
              <a:chExt cx="3977350" cy="360000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09E73319-7D23-D5FB-FC2E-554A3EADC9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150" y="1889379"/>
                <a:ext cx="3977350" cy="3600000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9FDA89-40AF-8AAD-B9F8-A69602C33965}"/>
                  </a:ext>
                </a:extLst>
              </p:cNvPr>
              <p:cNvSpPr txBox="1"/>
              <p:nvPr/>
            </p:nvSpPr>
            <p:spPr>
              <a:xfrm>
                <a:off x="1533103" y="4189778"/>
                <a:ext cx="24497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sz="1200">
                    <a:latin typeface="Segoe UI" panose="020B0502040204020203" pitchFamily="34" charset="0"/>
                    <a:cs typeface="Segoe UI" panose="020B0502040204020203" pitchFamily="34" charset="0"/>
                  </a:rPr>
                  <a:t>HR 0.82, 95%CI 0.50-1.33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66F8E6B-D70A-3F62-2A38-DA024774326A}"/>
                </a:ext>
              </a:extLst>
            </p:cNvPr>
            <p:cNvSpPr txBox="1"/>
            <p:nvPr/>
          </p:nvSpPr>
          <p:spPr>
            <a:xfrm>
              <a:off x="7623354" y="941835"/>
              <a:ext cx="15516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200" b="1">
                  <a:latin typeface="Segoe UI" panose="020B0502040204020203" pitchFamily="34" charset="0"/>
                  <a:cs typeface="Segoe UI" panose="020B0502040204020203" pitchFamily="34" charset="0"/>
                </a:rPr>
                <a:t>MRD negative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EB094A0-A189-8EDD-6A73-9E69DE9CEE99}"/>
              </a:ext>
            </a:extLst>
          </p:cNvPr>
          <p:cNvSpPr txBox="1"/>
          <p:nvPr/>
        </p:nvSpPr>
        <p:spPr>
          <a:xfrm>
            <a:off x="4238372" y="4907212"/>
            <a:ext cx="5329568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rgbClr val="C00000"/>
                </a:solidFill>
                <a:latin typeface="Arial"/>
                <a:ea typeface="Geneva"/>
              </a:rPr>
              <a:t>Embargoed until Sunday, Dec. 10, 2023, at 7:30 a.m. Pacific time</a:t>
            </a:r>
            <a:endParaRPr lang="en-US" sz="1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21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85C6E-7862-8FC8-4549-8F94EBC47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21" y="331470"/>
            <a:ext cx="8796759" cy="685800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100"/>
              <a:t>MRD also predicts CR1-allo benefit in patients with </a:t>
            </a:r>
            <a:r>
              <a:rPr lang="en-AU" sz="2100" i="1"/>
              <a:t>NPM1</a:t>
            </a:r>
            <a:r>
              <a:rPr lang="en-AU" sz="2100"/>
              <a:t> + </a:t>
            </a:r>
            <a:r>
              <a:rPr lang="en-AU" sz="2100" i="1"/>
              <a:t>FLT3</a:t>
            </a:r>
            <a:r>
              <a:rPr lang="en-AU" sz="2100"/>
              <a:t> ITD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3B9F22-6436-D542-D46B-85B27F669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833" y="1376729"/>
            <a:ext cx="3250283" cy="2970000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8F4E723-7ACB-603D-2F55-9F2ADE662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95" y="1376729"/>
            <a:ext cx="3218251" cy="2970000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7A670CC-AD4E-92D2-BF02-0C354DE0371B}"/>
              </a:ext>
            </a:extLst>
          </p:cNvPr>
          <p:cNvSpPr txBox="1"/>
          <p:nvPr/>
        </p:nvSpPr>
        <p:spPr>
          <a:xfrm>
            <a:off x="1868209" y="3342000"/>
            <a:ext cx="183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>
                <a:latin typeface="Segoe UI" panose="020B0502040204020203" pitchFamily="34" charset="0"/>
                <a:cs typeface="Segoe UI" panose="020B0502040204020203" pitchFamily="34" charset="0"/>
              </a:rPr>
              <a:t>HR 0.52, 95%CI 0.29-0.93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414552-FEA4-E4A1-7249-F62111F1F8AA}"/>
              </a:ext>
            </a:extLst>
          </p:cNvPr>
          <p:cNvSpPr txBox="1"/>
          <p:nvPr/>
        </p:nvSpPr>
        <p:spPr>
          <a:xfrm>
            <a:off x="5950976" y="3337549"/>
            <a:ext cx="183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>
                <a:latin typeface="Segoe UI" panose="020B0502040204020203" pitchFamily="34" charset="0"/>
                <a:cs typeface="Segoe UI" panose="020B0502040204020203" pitchFamily="34" charset="0"/>
              </a:rPr>
              <a:t>HR 0.80, 95%CI 0.37-1.72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B07D82-57AD-DF82-BD1D-A24BD11D07C2}"/>
              </a:ext>
            </a:extLst>
          </p:cNvPr>
          <p:cNvSpPr txBox="1"/>
          <p:nvPr/>
        </p:nvSpPr>
        <p:spPr>
          <a:xfrm>
            <a:off x="1553323" y="1096848"/>
            <a:ext cx="2491118" cy="255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4000"/>
              </a:lnSpc>
            </a:pPr>
            <a:r>
              <a:rPr lang="en-AU" sz="1013" b="1">
                <a:latin typeface="Segoe UI" panose="020B0502040204020203" pitchFamily="34" charset="0"/>
                <a:cs typeface="Segoe UI" panose="020B0502040204020203" pitchFamily="34" charset="0"/>
              </a:rPr>
              <a:t>MRD positive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61E64E-AF00-140C-17C7-E1E0E2FA4AED}"/>
              </a:ext>
            </a:extLst>
          </p:cNvPr>
          <p:cNvSpPr txBox="1"/>
          <p:nvPr/>
        </p:nvSpPr>
        <p:spPr>
          <a:xfrm>
            <a:off x="5551870" y="1096848"/>
            <a:ext cx="2491118" cy="255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4000"/>
              </a:lnSpc>
            </a:pPr>
            <a:r>
              <a:rPr lang="en-AU" sz="1013" b="1">
                <a:latin typeface="Segoe UI" panose="020B0502040204020203" pitchFamily="34" charset="0"/>
                <a:cs typeface="Segoe UI" panose="020B0502040204020203" pitchFamily="34" charset="0"/>
              </a:rPr>
              <a:t>MRD negative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A38B94-F590-DCB7-B0BD-BFB82B3D0909}"/>
              </a:ext>
            </a:extLst>
          </p:cNvPr>
          <p:cNvSpPr txBox="1"/>
          <p:nvPr/>
        </p:nvSpPr>
        <p:spPr>
          <a:xfrm>
            <a:off x="3457261" y="4866501"/>
            <a:ext cx="532956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Arial"/>
                <a:ea typeface="Geneva"/>
              </a:rPr>
              <a:t>Embargoed until Sunday, Dec. 10, 2023, at 7:30 a.m. Pacific time</a:t>
            </a:r>
            <a:endParaRPr lang="en-US" sz="12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62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898C2-D63B-4D3B-8E73-75A8DEB9F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C90EA-613F-AF28-8C3B-CAA3DF9BB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0141"/>
            <a:ext cx="7886700" cy="3002825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Molecular MRD after induction chemotherapy identifies patients with </a:t>
            </a:r>
            <a:r>
              <a:rPr lang="en-AU" sz="2100" i="1"/>
              <a:t>NPM1</a:t>
            </a:r>
            <a:r>
              <a:rPr lang="en-AU" sz="2100" baseline="30000"/>
              <a:t>mut</a:t>
            </a:r>
            <a:r>
              <a:rPr lang="en-US"/>
              <a:t> AML who benefit from allogeneic transplant in first remission </a:t>
            </a:r>
          </a:p>
          <a:p>
            <a:endParaRPr lang="en-US"/>
          </a:p>
          <a:p>
            <a:r>
              <a:rPr lang="en-US"/>
              <a:t>Patients achieving MRD negativity in blood after second induction show no survival benefit from CR1 transplant, even if </a:t>
            </a:r>
            <a:r>
              <a:rPr lang="en-US" i="1"/>
              <a:t>FLT3</a:t>
            </a:r>
            <a:r>
              <a:rPr lang="en-US"/>
              <a:t> ITD co-mutated</a:t>
            </a:r>
          </a:p>
          <a:p>
            <a:endParaRPr lang="en-US"/>
          </a:p>
          <a:p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DB883F-80BD-A70F-8C5A-6A136DBCE357}"/>
              </a:ext>
            </a:extLst>
          </p:cNvPr>
          <p:cNvSpPr txBox="1"/>
          <p:nvPr/>
        </p:nvSpPr>
        <p:spPr>
          <a:xfrm>
            <a:off x="3419785" y="4866501"/>
            <a:ext cx="532956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Arial"/>
                <a:ea typeface="Geneva"/>
              </a:rPr>
              <a:t>Embargoed until Sunday, Dec. 10, 2023, at 7:30 a.m. Pacific time</a:t>
            </a:r>
            <a:endParaRPr lang="en-US" sz="12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856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0E057-78A8-21E4-F539-78E8A15D2F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/>
              <a:t>Autologous Transplant is Associated with Improved Clinical Outcomes Compared to CAR-T Therapy in Patients with Large B-Cell Lymphoma Achieving a Complete Remission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7A8E19-4399-EE52-674D-6AD32384260F}"/>
              </a:ext>
            </a:extLst>
          </p:cNvPr>
          <p:cNvSpPr txBox="1"/>
          <p:nvPr/>
        </p:nvSpPr>
        <p:spPr>
          <a:xfrm>
            <a:off x="4469097" y="4929250"/>
            <a:ext cx="532956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Arial"/>
                <a:ea typeface="Geneva"/>
              </a:rPr>
              <a:t>Embargoed until Sunday, Dec. 10, 2023, at 7:30 a.m. Pacific time</a:t>
            </a:r>
            <a:endParaRPr lang="en-US" sz="12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52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/>
              <a:t>Presentation Writing Committee</a:t>
            </a:r>
            <a:r>
              <a:rPr lang="en-US"/>
              <a:t> </a:t>
            </a:r>
            <a:endParaRPr lang="en-US" alt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A06486-34E0-4D94-93EF-F03F5FE06FC3}"/>
              </a:ext>
            </a:extLst>
          </p:cNvPr>
          <p:cNvGraphicFramePr>
            <a:graphicFrameLocks noGrp="1"/>
          </p:cNvGraphicFramePr>
          <p:nvPr/>
        </p:nvGraphicFramePr>
        <p:xfrm>
          <a:off x="868680" y="1028700"/>
          <a:ext cx="7406640" cy="19408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03320">
                  <a:extLst>
                    <a:ext uri="{9D8B030D-6E8A-4147-A177-3AD203B41FA5}">
                      <a16:colId xmlns:a16="http://schemas.microsoft.com/office/drawing/2014/main" val="3258869526"/>
                    </a:ext>
                  </a:extLst>
                </a:gridCol>
                <a:gridCol w="3703320">
                  <a:extLst>
                    <a:ext uri="{9D8B030D-6E8A-4147-A177-3AD203B41FA5}">
                      <a16:colId xmlns:a16="http://schemas.microsoft.com/office/drawing/2014/main" val="3856445725"/>
                    </a:ext>
                  </a:extLst>
                </a:gridCol>
              </a:tblGrid>
              <a:tr h="294894">
                <a:tc>
                  <a:txBody>
                    <a:bodyPr/>
                    <a:lstStyle/>
                    <a:p>
                      <a:r>
                        <a:rPr lang="en-US" sz="1500">
                          <a:latin typeface="+mn-lt"/>
                        </a:rPr>
                        <a:t>Authors</a:t>
                      </a: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endParaRPr lang="en-US" sz="1500">
                        <a:latin typeface="+mn-lt"/>
                      </a:endParaRPr>
                    </a:p>
                  </a:txBody>
                  <a:tcPr marL="137160" marR="137160" marT="0" marB="0" anchor="ctr"/>
                </a:tc>
                <a:extLst>
                  <a:ext uri="{0D108BD9-81ED-4DB2-BD59-A6C34878D82A}">
                    <a16:rowId xmlns:a16="http://schemas.microsoft.com/office/drawing/2014/main" val="240162825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Mazyar Shadman, MD, MPH</a:t>
                      </a: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Alex F. Herrera, MD</a:t>
                      </a:r>
                      <a:endParaRPr kumimoji="0" lang="en-US" altLang="en-US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137160" marR="137160" marT="0" marB="0" anchor="ctr"/>
                </a:tc>
                <a:extLst>
                  <a:ext uri="{0D108BD9-81ED-4DB2-BD59-A6C34878D82A}">
                    <a16:rowId xmlns:a16="http://schemas.microsoft.com/office/drawing/2014/main" val="67003983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Kwang Woo Ahn, PhD</a:t>
                      </a: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Craig S. Sauter, MD</a:t>
                      </a:r>
                      <a:endParaRPr kumimoji="0" lang="en-US" altLang="en-US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137160" marR="137160" marT="0" marB="0" anchor="ctr"/>
                </a:tc>
                <a:extLst>
                  <a:ext uri="{0D108BD9-81ED-4DB2-BD59-A6C34878D82A}">
                    <a16:rowId xmlns:a16="http://schemas.microsoft.com/office/drawing/2014/main" val="18370116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Manmeet Kaur, MPH</a:t>
                      </a:r>
                      <a:endParaRPr kumimoji="0" lang="en-US" altLang="en-US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Mehdi Hamadani, MD</a:t>
                      </a:r>
                      <a:endParaRPr kumimoji="0" lang="en-US" altLang="en-US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137160" marR="137160" marT="0" marB="0" anchor="ctr"/>
                </a:tc>
                <a:extLst>
                  <a:ext uri="{0D108BD9-81ED-4DB2-BD59-A6C34878D82A}">
                    <a16:rowId xmlns:a16="http://schemas.microsoft.com/office/drawing/2014/main" val="21090972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Mohamed A. Kharfan-Dabaja, MD, MBA</a:t>
                      </a:r>
                      <a:endParaRPr kumimoji="0" lang="en-US" altLang="en-US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137160" marR="137160" marT="0" marB="0" anchor="ctr"/>
                </a:tc>
                <a:extLst>
                  <a:ext uri="{0D108BD9-81ED-4DB2-BD59-A6C34878D82A}">
                    <a16:rowId xmlns:a16="http://schemas.microsoft.com/office/drawing/2014/main" val="2530420869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8048ED-1130-4ADE-8DDA-EB7ECBB1696B}"/>
              </a:ext>
            </a:extLst>
          </p:cNvPr>
          <p:cNvSpPr txBox="1">
            <a:spLocks/>
          </p:cNvSpPr>
          <p:nvPr/>
        </p:nvSpPr>
        <p:spPr bwMode="auto">
          <a:xfrm>
            <a:off x="868680" y="3257550"/>
            <a:ext cx="736092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500">
                <a:cs typeface="Arial" charset="0"/>
              </a:rPr>
              <a:t>On behalf of the CIBMTR</a:t>
            </a:r>
            <a:r>
              <a:rPr lang="en-US" sz="1500" baseline="30000">
                <a:cs typeface="Arial" charset="0"/>
              </a:rPr>
              <a:t>® </a:t>
            </a:r>
            <a:r>
              <a:rPr lang="en-US" sz="1500">
                <a:cs typeface="Arial" charset="0"/>
              </a:rPr>
              <a:t> Lymphoma Working Committee; CIBMTR</a:t>
            </a:r>
            <a:r>
              <a:rPr lang="en-US" sz="1500" baseline="30000">
                <a:cs typeface="Arial" charset="0"/>
              </a:rPr>
              <a:t>®</a:t>
            </a:r>
            <a:r>
              <a:rPr lang="en-US" sz="1500">
                <a:cs typeface="Arial" charset="0"/>
              </a:rPr>
              <a:t> is a research collaboration between National Marrow Donor Program</a:t>
            </a:r>
            <a:r>
              <a:rPr lang="en-US" sz="1500" baseline="30000">
                <a:cs typeface="Arial" charset="0"/>
              </a:rPr>
              <a:t>®</a:t>
            </a:r>
            <a:r>
              <a:rPr lang="en-US" sz="1500">
                <a:cs typeface="Arial" charset="0"/>
              </a:rPr>
              <a:t>/Be The Match</a:t>
            </a:r>
            <a:r>
              <a:rPr lang="en-US" sz="1500" baseline="30000">
                <a:cs typeface="Arial" charset="0"/>
              </a:rPr>
              <a:t>®</a:t>
            </a:r>
            <a:r>
              <a:rPr lang="en-US" sz="1500">
                <a:cs typeface="Arial" charset="0"/>
              </a:rPr>
              <a:t> and Medical College of Wisconsin.</a:t>
            </a:r>
          </a:p>
          <a:p>
            <a:pPr marL="0" indent="0" eaLnBrk="1" hangingPunct="1">
              <a:buNone/>
              <a:defRPr/>
            </a:pPr>
            <a:endParaRPr lang="en-US" altLang="en-US" sz="1500">
              <a:cs typeface="Arial" charset="0"/>
            </a:endParaRPr>
          </a:p>
          <a:p>
            <a:pPr marL="0" indent="0" eaLnBrk="1" hangingPunct="1">
              <a:buNone/>
              <a:defRPr/>
            </a:pPr>
            <a:endParaRPr lang="en-US" altLang="en-US" sz="1500">
              <a:cs typeface="Arial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54B38D7-A9DB-9E48-4099-1F7CADE70C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229600" y="4767263"/>
            <a:ext cx="457200" cy="273844"/>
          </a:xfr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571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14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152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00A5761-1B3C-4150-A85D-55D21464807F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1CB38E-3D13-C134-597F-5C78C926747E}"/>
              </a:ext>
            </a:extLst>
          </p:cNvPr>
          <p:cNvSpPr txBox="1"/>
          <p:nvPr/>
        </p:nvSpPr>
        <p:spPr>
          <a:xfrm>
            <a:off x="4439117" y="4890700"/>
            <a:ext cx="532956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Arial"/>
                <a:ea typeface="Geneva"/>
              </a:rPr>
              <a:t>Embargoed until Sunday, Dec. 10, 2023, at 7:30 a.m. Pacific time</a:t>
            </a:r>
            <a:endParaRPr lang="en-US" sz="12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54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5A5308-6352-49B8-824A-E02EC905F803}"/>
              </a:ext>
            </a:extLst>
          </p:cNvPr>
          <p:cNvSpPr txBox="1"/>
          <p:nvPr/>
        </p:nvSpPr>
        <p:spPr>
          <a:xfrm>
            <a:off x="90815" y="4848511"/>
            <a:ext cx="694416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GB" sz="900" i="1">
                <a:solidFill>
                  <a:srgbClr val="071D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 2023; San Diego, USA</a:t>
            </a:r>
            <a:endParaRPr lang="en-US" sz="900" i="1">
              <a:solidFill>
                <a:srgbClr val="071D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17CE18A8-9EFE-4BE1-A434-267D1B23796F}"/>
              </a:ext>
            </a:extLst>
          </p:cNvPr>
          <p:cNvSpPr txBox="1">
            <a:spLocks/>
          </p:cNvSpPr>
          <p:nvPr/>
        </p:nvSpPr>
        <p:spPr bwMode="auto">
          <a:xfrm>
            <a:off x="369869" y="52760"/>
            <a:ext cx="8414535" cy="2866991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defTabSz="685800"/>
            <a:r>
              <a:rPr lang="en-US">
                <a:solidFill>
                  <a:schemeClr val="bg1"/>
                </a:solidFill>
              </a:rPr>
              <a:t>Title of Presentation, Title Case</a:t>
            </a:r>
          </a:p>
        </p:txBody>
      </p:sp>
      <p:sp>
        <p:nvSpPr>
          <p:cNvPr id="13314" name="Subtitle 2">
            <a:extLst>
              <a:ext uri="{FF2B5EF4-FFF2-40B4-BE49-F238E27FC236}">
                <a16:creationId xmlns:a16="http://schemas.microsoft.com/office/drawing/2014/main" id="{80A3A6C0-0988-4743-9B9F-3890D81FD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756" y="2940887"/>
            <a:ext cx="8477250" cy="663841"/>
          </a:xfrm>
          <a:solidFill>
            <a:schemeClr val="bg1"/>
          </a:solidFill>
        </p:spPr>
        <p:txBody>
          <a:bodyPr anchor="ctr">
            <a:noAutofit/>
          </a:bodyPr>
          <a:lstStyle>
            <a:defPPr>
              <a:defRPr lang="en-US"/>
            </a:defPPr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en-US" sz="975">
                <a:solidFill>
                  <a:srgbClr val="071D49"/>
                </a:solidFill>
              </a:rPr>
              <a:t>Naveen Pemmaraju</a:t>
            </a:r>
            <a:r>
              <a:rPr lang="en-US" altLang="en-US" sz="975" baseline="30000">
                <a:solidFill>
                  <a:srgbClr val="071D49"/>
                </a:solidFill>
              </a:rPr>
              <a:t>1</a:t>
            </a:r>
            <a:r>
              <a:rPr lang="en-US" altLang="en-US" sz="975">
                <a:solidFill>
                  <a:srgbClr val="071D49"/>
                </a:solidFill>
              </a:rPr>
              <a:t>, Adam J. Mead</a:t>
            </a:r>
            <a:r>
              <a:rPr lang="en-US" altLang="en-US" sz="975" baseline="30000">
                <a:solidFill>
                  <a:srgbClr val="071D49"/>
                </a:solidFill>
              </a:rPr>
              <a:t>2</a:t>
            </a:r>
            <a:r>
              <a:rPr lang="en-US" altLang="en-US" sz="975">
                <a:solidFill>
                  <a:srgbClr val="071D49"/>
                </a:solidFill>
              </a:rPr>
              <a:t>, Tim CP Somervaille</a:t>
            </a:r>
            <a:r>
              <a:rPr lang="en-US" altLang="en-US" sz="975" baseline="30000">
                <a:solidFill>
                  <a:srgbClr val="071D49"/>
                </a:solidFill>
              </a:rPr>
              <a:t>3</a:t>
            </a:r>
            <a:r>
              <a:rPr lang="en-US" altLang="en-US" sz="975">
                <a:solidFill>
                  <a:srgbClr val="071D49"/>
                </a:solidFill>
              </a:rPr>
              <a:t>, James McCloskey</a:t>
            </a:r>
            <a:r>
              <a:rPr lang="en-US" altLang="en-US" sz="975" baseline="30000">
                <a:solidFill>
                  <a:srgbClr val="071D49"/>
                </a:solidFill>
              </a:rPr>
              <a:t>4</a:t>
            </a:r>
            <a:r>
              <a:rPr lang="en-US" altLang="en-US" sz="975">
                <a:solidFill>
                  <a:srgbClr val="071D49"/>
                </a:solidFill>
              </a:rPr>
              <a:t>, Francesca Palandri</a:t>
            </a:r>
            <a:r>
              <a:rPr lang="en-US" altLang="en-US" sz="975" baseline="30000">
                <a:solidFill>
                  <a:srgbClr val="071D49"/>
                </a:solidFill>
              </a:rPr>
              <a:t>5</a:t>
            </a:r>
            <a:r>
              <a:rPr lang="en-US" altLang="en-US" sz="975">
                <a:solidFill>
                  <a:srgbClr val="071D49"/>
                </a:solidFill>
              </a:rPr>
              <a:t>, Steffen Koschmieder</a:t>
            </a:r>
            <a:r>
              <a:rPr lang="en-US" altLang="en-US" sz="975" baseline="30000">
                <a:solidFill>
                  <a:srgbClr val="071D49"/>
                </a:solidFill>
              </a:rPr>
              <a:t>6</a:t>
            </a:r>
            <a:r>
              <a:rPr lang="en-US" altLang="en-US" sz="975">
                <a:solidFill>
                  <a:srgbClr val="071D49"/>
                </a:solidFill>
              </a:rPr>
              <a:t>, David Lavie</a:t>
            </a:r>
            <a:r>
              <a:rPr lang="en-US" altLang="en-US" sz="975" baseline="30000">
                <a:solidFill>
                  <a:srgbClr val="071D49"/>
                </a:solidFill>
              </a:rPr>
              <a:t>7</a:t>
            </a:r>
            <a:r>
              <a:rPr lang="en-US" altLang="en-US" sz="975">
                <a:solidFill>
                  <a:srgbClr val="071D49"/>
                </a:solidFill>
              </a:rPr>
              <a:t>, Brian Leber</a:t>
            </a:r>
            <a:r>
              <a:rPr lang="en-US" altLang="en-US" sz="975" baseline="30000">
                <a:solidFill>
                  <a:srgbClr val="071D49"/>
                </a:solidFill>
              </a:rPr>
              <a:t>8</a:t>
            </a:r>
            <a:r>
              <a:rPr lang="en-US" altLang="en-US" sz="975">
                <a:solidFill>
                  <a:srgbClr val="071D49"/>
                </a:solidFill>
              </a:rPr>
              <a:t>, Su-Peng Yeh</a:t>
            </a:r>
            <a:r>
              <a:rPr lang="en-US" altLang="en-US" sz="975" baseline="30000">
                <a:solidFill>
                  <a:srgbClr val="071D49"/>
                </a:solidFill>
              </a:rPr>
              <a:t>9</a:t>
            </a:r>
            <a:r>
              <a:rPr lang="en-US" altLang="en-US" sz="975">
                <a:solidFill>
                  <a:srgbClr val="071D49"/>
                </a:solidFill>
              </a:rPr>
              <a:t>, Maria Teresa Gomez Casares</a:t>
            </a:r>
            <a:r>
              <a:rPr lang="en-US" altLang="en-US" sz="975" baseline="30000">
                <a:solidFill>
                  <a:srgbClr val="071D49"/>
                </a:solidFill>
              </a:rPr>
              <a:t>10</a:t>
            </a:r>
            <a:r>
              <a:rPr lang="en-US" altLang="en-US" sz="975">
                <a:solidFill>
                  <a:srgbClr val="071D49"/>
                </a:solidFill>
              </a:rPr>
              <a:t>, Emanuele Ammatuna</a:t>
            </a:r>
            <a:r>
              <a:rPr lang="en-US" altLang="en-US" sz="975" baseline="30000">
                <a:solidFill>
                  <a:srgbClr val="071D49"/>
                </a:solidFill>
              </a:rPr>
              <a:t>11</a:t>
            </a:r>
            <a:r>
              <a:rPr lang="en-US" altLang="en-US" sz="975">
                <a:solidFill>
                  <a:srgbClr val="071D49"/>
                </a:solidFill>
              </a:rPr>
              <a:t>, Ho-Jin Shin</a:t>
            </a:r>
            <a:r>
              <a:rPr lang="en-US" altLang="en-US" sz="975" baseline="30000">
                <a:solidFill>
                  <a:srgbClr val="071D49"/>
                </a:solidFill>
              </a:rPr>
              <a:t>12</a:t>
            </a:r>
            <a:r>
              <a:rPr lang="en-US" altLang="en-US" sz="975">
                <a:solidFill>
                  <a:srgbClr val="071D49"/>
                </a:solidFill>
              </a:rPr>
              <a:t>, Keita Kirito</a:t>
            </a:r>
            <a:r>
              <a:rPr lang="en-US" altLang="en-US" sz="975" baseline="30000">
                <a:solidFill>
                  <a:srgbClr val="071D49"/>
                </a:solidFill>
              </a:rPr>
              <a:t>13</a:t>
            </a:r>
            <a:r>
              <a:rPr lang="en-US" altLang="en-US" sz="975">
                <a:solidFill>
                  <a:srgbClr val="071D49"/>
                </a:solidFill>
              </a:rPr>
              <a:t>, Eric Jourdan</a:t>
            </a:r>
            <a:r>
              <a:rPr lang="en-US" altLang="en-US" sz="975" baseline="30000">
                <a:solidFill>
                  <a:srgbClr val="071D49"/>
                </a:solidFill>
              </a:rPr>
              <a:t>14</a:t>
            </a:r>
            <a:r>
              <a:rPr lang="en-US" altLang="en-US" sz="975">
                <a:solidFill>
                  <a:srgbClr val="071D49"/>
                </a:solidFill>
              </a:rPr>
              <a:t>, Timothy Devos</a:t>
            </a:r>
            <a:r>
              <a:rPr lang="en-US" altLang="en-US" sz="975" baseline="30000">
                <a:solidFill>
                  <a:srgbClr val="071D49"/>
                </a:solidFill>
              </a:rPr>
              <a:t>15</a:t>
            </a:r>
            <a:r>
              <a:rPr lang="en-US" altLang="en-US" sz="975">
                <a:solidFill>
                  <a:srgbClr val="071D49"/>
                </a:solidFill>
              </a:rPr>
              <a:t>, Hun S. Chuah</a:t>
            </a:r>
            <a:r>
              <a:rPr lang="en-US" altLang="en-US" sz="975" baseline="30000">
                <a:solidFill>
                  <a:srgbClr val="071D49"/>
                </a:solidFill>
              </a:rPr>
              <a:t>16</a:t>
            </a:r>
            <a:r>
              <a:rPr lang="en-US" altLang="en-US" sz="975">
                <a:solidFill>
                  <a:srgbClr val="071D49"/>
                </a:solidFill>
              </a:rPr>
              <a:t>, Atanas Radinoff</a:t>
            </a:r>
            <a:r>
              <a:rPr lang="en-US" altLang="en-US" sz="975" baseline="30000">
                <a:solidFill>
                  <a:srgbClr val="071D49"/>
                </a:solidFill>
              </a:rPr>
              <a:t>17</a:t>
            </a:r>
            <a:r>
              <a:rPr lang="en-US" altLang="en-US" sz="975">
                <a:solidFill>
                  <a:srgbClr val="071D49"/>
                </a:solidFill>
              </a:rPr>
              <a:t>, Andrija Bogdanovic</a:t>
            </a:r>
            <a:r>
              <a:rPr lang="en-US" altLang="en-US" sz="975" baseline="30000">
                <a:solidFill>
                  <a:srgbClr val="071D49"/>
                </a:solidFill>
              </a:rPr>
              <a:t>18</a:t>
            </a:r>
            <a:r>
              <a:rPr lang="en-US" altLang="en-US" sz="975">
                <a:solidFill>
                  <a:srgbClr val="071D49"/>
                </a:solidFill>
              </a:rPr>
              <a:t>, Rastislav Moskal</a:t>
            </a:r>
            <a:r>
              <a:rPr lang="en-US" altLang="en-US" sz="975" baseline="30000">
                <a:solidFill>
                  <a:srgbClr val="071D49"/>
                </a:solidFill>
              </a:rPr>
              <a:t>19</a:t>
            </a:r>
            <a:r>
              <a:rPr lang="en-US" altLang="en-US" sz="975">
                <a:solidFill>
                  <a:srgbClr val="071D49"/>
                </a:solidFill>
              </a:rPr>
              <a:t>, Qi Jiang</a:t>
            </a:r>
            <a:r>
              <a:rPr lang="en-US" altLang="en-US" sz="975" baseline="30000">
                <a:solidFill>
                  <a:srgbClr val="071D49"/>
                </a:solidFill>
              </a:rPr>
              <a:t>19</a:t>
            </a:r>
            <a:r>
              <a:rPr lang="en-US" altLang="en-US" sz="975">
                <a:solidFill>
                  <a:srgbClr val="071D49"/>
                </a:solidFill>
              </a:rPr>
              <a:t>, Avijeet S Chopra</a:t>
            </a:r>
            <a:r>
              <a:rPr lang="en-US" altLang="en-US" sz="975" baseline="30000">
                <a:solidFill>
                  <a:srgbClr val="071D49"/>
                </a:solidFill>
              </a:rPr>
              <a:t>19</a:t>
            </a:r>
            <a:r>
              <a:rPr lang="en-US" altLang="en-US" sz="975">
                <a:solidFill>
                  <a:srgbClr val="071D49"/>
                </a:solidFill>
              </a:rPr>
              <a:t>, Elektra J Papadopoulos</a:t>
            </a:r>
            <a:r>
              <a:rPr lang="en-US" altLang="en-US" sz="975" baseline="30000">
                <a:solidFill>
                  <a:srgbClr val="071D49"/>
                </a:solidFill>
              </a:rPr>
              <a:t>19</a:t>
            </a:r>
            <a:r>
              <a:rPr lang="en-US" altLang="en-US" sz="975">
                <a:solidFill>
                  <a:srgbClr val="071D49"/>
                </a:solidFill>
              </a:rPr>
              <a:t>, Jalaja Potluri</a:t>
            </a:r>
            <a:r>
              <a:rPr lang="en-US" altLang="en-US" sz="975" baseline="30000">
                <a:solidFill>
                  <a:srgbClr val="071D49"/>
                </a:solidFill>
              </a:rPr>
              <a:t>19</a:t>
            </a:r>
            <a:r>
              <a:rPr lang="en-US" altLang="en-US" sz="975">
                <a:solidFill>
                  <a:srgbClr val="071D49"/>
                </a:solidFill>
              </a:rPr>
              <a:t>, Francesco Passamonti</a:t>
            </a:r>
            <a:r>
              <a:rPr lang="en-US" altLang="en-US" sz="975" baseline="30000">
                <a:solidFill>
                  <a:srgbClr val="071D49"/>
                </a:solidFill>
              </a:rPr>
              <a:t>20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CCD9DB9-EE09-4DB4-A935-D5033A2AB3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757" y="3600807"/>
            <a:ext cx="8477249" cy="1151787"/>
          </a:xfrm>
        </p:spPr>
        <p:txBody>
          <a:bodyPr>
            <a:noAutofit/>
          </a:bodyPr>
          <a:lstStyle>
            <a:defPPr>
              <a:defRPr lang="en-US"/>
            </a:defPPr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675" i="1" baseline="30000">
                <a:solidFill>
                  <a:srgbClr val="071D49"/>
                </a:solidFill>
              </a:rPr>
              <a:t>1</a:t>
            </a:r>
            <a:r>
              <a:rPr lang="en-US" altLang="en-US" sz="675" i="1">
                <a:solidFill>
                  <a:srgbClr val="071D49"/>
                </a:solidFill>
              </a:rPr>
              <a:t>Department of Leukemia, MD Anderson Cancer Center, Houston, TX, USA; </a:t>
            </a:r>
            <a:r>
              <a:rPr lang="en-US" altLang="en-US" sz="675" i="1" baseline="30000">
                <a:solidFill>
                  <a:srgbClr val="071D49"/>
                </a:solidFill>
              </a:rPr>
              <a:t>2</a:t>
            </a:r>
            <a:r>
              <a:rPr lang="en-US" altLang="en-US" sz="675" i="1">
                <a:solidFill>
                  <a:srgbClr val="071D49"/>
                </a:solidFill>
              </a:rPr>
              <a:t>Medical Research Council (MRC) Molecular Haematology Unit, MRC Weatherall Institute of Molecular Medicine, NIHR, Biomedical Research Centre, University of Oxford, Oxford, United Kingdom; Cancer and Haematology Centre, Churchill Hospital, Oxford University Hospitals </a:t>
            </a:r>
            <a:r>
              <a:rPr lang="en-US" altLang="en-US" sz="600" i="1">
                <a:solidFill>
                  <a:srgbClr val="071D49"/>
                </a:solidFill>
              </a:rPr>
              <a:t>NHS</a:t>
            </a:r>
            <a:r>
              <a:rPr lang="en-US" altLang="en-US" sz="675" i="1">
                <a:solidFill>
                  <a:srgbClr val="071D49"/>
                </a:solidFill>
              </a:rPr>
              <a:t> Foundation Trust, Oxford, United Kingdom; </a:t>
            </a:r>
            <a:r>
              <a:rPr lang="en-US" altLang="en-US" sz="675" i="1" baseline="30000">
                <a:solidFill>
                  <a:srgbClr val="071D49"/>
                </a:solidFill>
              </a:rPr>
              <a:t>3</a:t>
            </a:r>
            <a:r>
              <a:rPr lang="en-US" altLang="en-US" sz="675" i="1">
                <a:solidFill>
                  <a:srgbClr val="071D49"/>
                </a:solidFill>
              </a:rPr>
              <a:t>Cancer Research UK Manchester Institute, The University of Manchester and The Christie NHS Foundation Trust, Manchester, United Kingdom; </a:t>
            </a:r>
            <a:r>
              <a:rPr lang="en-US" altLang="en-US" sz="675" i="1" baseline="30000">
                <a:solidFill>
                  <a:srgbClr val="071D49"/>
                </a:solidFill>
              </a:rPr>
              <a:t>4</a:t>
            </a:r>
            <a:r>
              <a:rPr lang="en-US" altLang="en-US" sz="675" i="1">
                <a:solidFill>
                  <a:srgbClr val="071D49"/>
                </a:solidFill>
              </a:rPr>
              <a:t>Department of Leukemia, John Theurer Cancer Center at Hackensack Meridian Health, Hackensack, NJ, USA; </a:t>
            </a:r>
            <a:r>
              <a:rPr lang="en-US" altLang="en-US" sz="675" i="1" baseline="30000">
                <a:solidFill>
                  <a:srgbClr val="071D49"/>
                </a:solidFill>
              </a:rPr>
              <a:t>5</a:t>
            </a:r>
            <a:r>
              <a:rPr lang="en-US" altLang="en-US" sz="675" i="1">
                <a:solidFill>
                  <a:srgbClr val="071D49"/>
                </a:solidFill>
              </a:rPr>
              <a:t>Istituto di Ematologia "Seràgnoli", IRCCS Azienda Ospedaliero-Universitaria di Bologna, Italy; </a:t>
            </a:r>
            <a:r>
              <a:rPr lang="en-US" altLang="en-US" sz="675" i="1" baseline="30000">
                <a:solidFill>
                  <a:srgbClr val="071D49"/>
                </a:solidFill>
              </a:rPr>
              <a:t>6</a:t>
            </a:r>
            <a:r>
              <a:rPr lang="en-US" altLang="en-US" sz="675" i="1">
                <a:solidFill>
                  <a:srgbClr val="071D49"/>
                </a:solidFill>
              </a:rPr>
              <a:t>Department of Hematology, Oncology, Hemostaseology, and Stem Cell Transplantation, Faculty of Medicine, RWTH Aachen University, Aachen, Germany, and Center of Integrated Oncology Aachen Bonn Cologne Düsseldorf (CIO ABCD), Aachen, Germany; </a:t>
            </a:r>
            <a:r>
              <a:rPr lang="en-US" altLang="en-US" sz="675" i="1" baseline="30000">
                <a:solidFill>
                  <a:srgbClr val="071D49"/>
                </a:solidFill>
              </a:rPr>
              <a:t>7</a:t>
            </a:r>
            <a:r>
              <a:rPr lang="en-US" altLang="en-US" sz="675" i="1">
                <a:solidFill>
                  <a:srgbClr val="071D49"/>
                </a:solidFill>
              </a:rPr>
              <a:t>Hadassah Medical Center, Jerusalem, Israel; </a:t>
            </a:r>
            <a:r>
              <a:rPr lang="en-US" altLang="en-US" sz="675" i="1" baseline="30000">
                <a:solidFill>
                  <a:srgbClr val="071D49"/>
                </a:solidFill>
              </a:rPr>
              <a:t>8</a:t>
            </a:r>
            <a:r>
              <a:rPr lang="en-US" altLang="en-US" sz="675" i="1">
                <a:solidFill>
                  <a:srgbClr val="071D49"/>
                </a:solidFill>
              </a:rPr>
              <a:t>Division of Hematology, Juravinski Cancer Center, Hamilton, ON, Canada; </a:t>
            </a:r>
            <a:r>
              <a:rPr lang="en-US" altLang="en-US" sz="675" i="1" baseline="30000">
                <a:solidFill>
                  <a:srgbClr val="071D49"/>
                </a:solidFill>
              </a:rPr>
              <a:t>9</a:t>
            </a:r>
            <a:r>
              <a:rPr lang="en-US" altLang="en-US" sz="675" i="1">
                <a:solidFill>
                  <a:srgbClr val="071D49"/>
                </a:solidFill>
              </a:rPr>
              <a:t>China Medical University Hospital, Taichung, Taiwan; </a:t>
            </a:r>
            <a:r>
              <a:rPr lang="en-US" altLang="en-US" sz="675" i="1" baseline="30000">
                <a:solidFill>
                  <a:srgbClr val="071D49"/>
                </a:solidFill>
              </a:rPr>
              <a:t>10</a:t>
            </a:r>
            <a:r>
              <a:rPr lang="en-US" altLang="en-US" sz="675" i="1">
                <a:solidFill>
                  <a:srgbClr val="071D49"/>
                </a:solidFill>
              </a:rPr>
              <a:t>Hospital Universitario de Gran Canaria Dr. Negrín, Las Palmas de Gran Canaria, Spain; </a:t>
            </a:r>
            <a:r>
              <a:rPr lang="en-US" altLang="en-US" sz="675" i="1" baseline="30000">
                <a:solidFill>
                  <a:srgbClr val="071D49"/>
                </a:solidFill>
              </a:rPr>
              <a:t>11</a:t>
            </a:r>
            <a:r>
              <a:rPr lang="en-US" altLang="en-US" sz="675" i="1">
                <a:solidFill>
                  <a:srgbClr val="071D49"/>
                </a:solidFill>
              </a:rPr>
              <a:t>Department of Hematology, University of Groningen, University Medical Center Groningen, Groningen, The Netherlands; </a:t>
            </a:r>
            <a:r>
              <a:rPr lang="en-US" altLang="en-US" sz="675" i="1" baseline="30000">
                <a:solidFill>
                  <a:srgbClr val="071D49"/>
                </a:solidFill>
              </a:rPr>
              <a:t>12</a:t>
            </a:r>
            <a:r>
              <a:rPr lang="en-US" altLang="en-US" sz="675" i="1">
                <a:solidFill>
                  <a:srgbClr val="071D49"/>
                </a:solidFill>
              </a:rPr>
              <a:t>Department of Hematology-Oncology, Pusan National University Hospital, Pusan National University School of Medicine, Busan, Korea; </a:t>
            </a:r>
            <a:r>
              <a:rPr lang="en-US" altLang="en-US" sz="675" i="1" baseline="30000">
                <a:solidFill>
                  <a:srgbClr val="071D49"/>
                </a:solidFill>
              </a:rPr>
              <a:t>13</a:t>
            </a:r>
            <a:r>
              <a:rPr lang="en-US" altLang="en-US" sz="675" i="1">
                <a:solidFill>
                  <a:srgbClr val="071D49"/>
                </a:solidFill>
              </a:rPr>
              <a:t>Department of Hematology and Oncology, University of Yamanashi, Japan; </a:t>
            </a:r>
            <a:r>
              <a:rPr lang="en-US" altLang="en-US" sz="675" i="1" baseline="30000">
                <a:solidFill>
                  <a:srgbClr val="071D49"/>
                </a:solidFill>
              </a:rPr>
              <a:t>14</a:t>
            </a:r>
            <a:r>
              <a:rPr lang="en-US" altLang="en-US" sz="675" i="1">
                <a:solidFill>
                  <a:srgbClr val="071D49"/>
                </a:solidFill>
              </a:rPr>
              <a:t>Hematologie Clinique, CHU de Nimes, Nimes; </a:t>
            </a:r>
            <a:r>
              <a:rPr lang="en-US" altLang="en-US" sz="675" i="1" baseline="30000">
                <a:solidFill>
                  <a:srgbClr val="071D49"/>
                </a:solidFill>
              </a:rPr>
              <a:t>15</a:t>
            </a:r>
            <a:r>
              <a:rPr lang="en-US" altLang="en-US" sz="675" i="1">
                <a:solidFill>
                  <a:srgbClr val="071D49"/>
                </a:solidFill>
              </a:rPr>
              <a:t>Department of Hematology, University Hospitals Leuven and Department of Microbiology and Immunology, Laboratory of Molecular Immunology (Rega Institute), KU Leuven, Leuven, Belgium; </a:t>
            </a:r>
            <a:r>
              <a:rPr lang="en-US" altLang="en-US" sz="675" i="1" baseline="30000">
                <a:solidFill>
                  <a:srgbClr val="071D49"/>
                </a:solidFill>
              </a:rPr>
              <a:t>16</a:t>
            </a:r>
            <a:r>
              <a:rPr lang="en-US" altLang="en-US" sz="675" i="1">
                <a:solidFill>
                  <a:srgbClr val="071D49"/>
                </a:solidFill>
              </a:rPr>
              <a:t>Department of Haematology, Royal Perth Hospital, Perth, Australia; </a:t>
            </a:r>
            <a:r>
              <a:rPr lang="en-US" altLang="en-US" sz="675" i="1" baseline="30000">
                <a:solidFill>
                  <a:srgbClr val="071D49"/>
                </a:solidFill>
              </a:rPr>
              <a:t>17</a:t>
            </a:r>
            <a:r>
              <a:rPr lang="en-US" altLang="en-US" sz="675" i="1">
                <a:solidFill>
                  <a:srgbClr val="071D49"/>
                </a:solidFill>
              </a:rPr>
              <a:t>Clinic of Haematology, St.Ivan Rilski University Multidisciplinary Hospital, Bulgaria; </a:t>
            </a:r>
            <a:r>
              <a:rPr lang="en-US" altLang="en-US" sz="675" i="1" baseline="30000">
                <a:solidFill>
                  <a:srgbClr val="071D49"/>
                </a:solidFill>
              </a:rPr>
              <a:t>18</a:t>
            </a:r>
            <a:r>
              <a:rPr lang="en-US" altLang="en-US" sz="675" i="1">
                <a:solidFill>
                  <a:srgbClr val="071D49"/>
                </a:solidFill>
              </a:rPr>
              <a:t>Clinic of Hematology, University Clinical Center of Serbia, and Faculty of Medicine, University of Belgrade, Serbia; </a:t>
            </a:r>
            <a:r>
              <a:rPr lang="en-US" altLang="en-US" sz="675" i="1" baseline="30000">
                <a:solidFill>
                  <a:srgbClr val="071D49"/>
                </a:solidFill>
              </a:rPr>
              <a:t>19</a:t>
            </a:r>
            <a:r>
              <a:rPr lang="en-US" altLang="en-US" sz="675" i="1">
                <a:solidFill>
                  <a:srgbClr val="071D49"/>
                </a:solidFill>
              </a:rPr>
              <a:t>AbbVie Inc., North Chicago, IL, USA; </a:t>
            </a:r>
            <a:r>
              <a:rPr lang="en-US" altLang="en-US" sz="675" i="1" baseline="30000">
                <a:solidFill>
                  <a:srgbClr val="071D49"/>
                </a:solidFill>
              </a:rPr>
              <a:t>20</a:t>
            </a:r>
            <a:r>
              <a:rPr lang="en-US" altLang="en-US" sz="675" i="1">
                <a:solidFill>
                  <a:srgbClr val="071D49"/>
                </a:solidFill>
              </a:rPr>
              <a:t>Dipartimento di Oncologia ed Ematologia, Università degli Studi di Milano, Policlinico di Milano, Ospedale Maggiore, Fondazione I.R.C.C.S. Ca Granda, Milano, Italy.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D161BE1-CB19-D7F8-171F-2B4A6AA8C60C}"/>
              </a:ext>
            </a:extLst>
          </p:cNvPr>
          <p:cNvGraphicFramePr>
            <a:graphicFrameLocks noGrp="1"/>
          </p:cNvGraphicFramePr>
          <p:nvPr/>
        </p:nvGraphicFramePr>
        <p:xfrm>
          <a:off x="342900" y="261415"/>
          <a:ext cx="8801100" cy="2588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067">
                  <a:extLst>
                    <a:ext uri="{9D8B030D-6E8A-4147-A177-3AD203B41FA5}">
                      <a16:colId xmlns:a16="http://schemas.microsoft.com/office/drawing/2014/main" val="4033444983"/>
                    </a:ext>
                  </a:extLst>
                </a:gridCol>
                <a:gridCol w="8460033">
                  <a:extLst>
                    <a:ext uri="{9D8B030D-6E8A-4147-A177-3AD203B41FA5}">
                      <a16:colId xmlns:a16="http://schemas.microsoft.com/office/drawing/2014/main" val="4166504165"/>
                    </a:ext>
                  </a:extLst>
                </a:gridCol>
              </a:tblGrid>
              <a:tr h="2588093">
                <a:tc>
                  <a:txBody>
                    <a:bodyPr/>
                    <a:lstStyle/>
                    <a:p>
                      <a:pPr algn="ctr"/>
                      <a:endParaRPr lang="en-US" sz="2700">
                        <a:solidFill>
                          <a:srgbClr val="071D49"/>
                        </a:solidFill>
                      </a:endParaRPr>
                    </a:p>
                  </a:txBody>
                  <a:tcPr marL="137160" marR="137160" marT="137160" marB="13716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1D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>
                          <a:solidFill>
                            <a:srgbClr val="071D49"/>
                          </a:solidFill>
                        </a:rPr>
                        <a:t>TRANSFORM-1: A Randomized, Double-Blind, Placebo-Controlled, Multicenter, International Phase 3 Study of Navitoclax in Combination With Ruxolitinib Versus Ruxolitinib Plus Placebo in Patients With Untreated Myelofibrosis 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94979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4B9D1FF-085C-FE55-37D7-2FC37B085D88}"/>
              </a:ext>
            </a:extLst>
          </p:cNvPr>
          <p:cNvSpPr txBox="1"/>
          <p:nvPr/>
        </p:nvSpPr>
        <p:spPr>
          <a:xfrm>
            <a:off x="3814432" y="4795057"/>
            <a:ext cx="532956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C00000"/>
                </a:solidFill>
                <a:latin typeface="Arial"/>
                <a:ea typeface="Geneva"/>
              </a:rPr>
              <a:t>Embargoed until Sunday, Dec. 10, 2023, at 7:30 a.m. Pacific time</a:t>
            </a:r>
            <a:endParaRPr lang="en-US" sz="140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90933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/>
              <a:t>Background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1350"/>
              </a:spcBef>
            </a:pPr>
            <a:r>
              <a:rPr lang="en-US" altLang="en-US" sz="1650"/>
              <a:t>CAR-T therapy is the SOC for relapsed LBCL as early as 2nd line based on the results of the  ZUMA-7 and TRANSOFRM studies</a:t>
            </a:r>
          </a:p>
          <a:p>
            <a:pPr>
              <a:spcBef>
                <a:spcPts val="1350"/>
              </a:spcBef>
            </a:pPr>
            <a:r>
              <a:rPr lang="en-US" altLang="en-US" sz="1650">
                <a:sym typeface="Wingdings" panose="05000000000000000000" pitchFamily="2" charset="2"/>
              </a:rPr>
              <a:t>In practice, access to CAR-T is sometimes delayed due to logistical issues and patients may received interim (bridging) chemotherapy and some achieve a PR or CR</a:t>
            </a:r>
          </a:p>
          <a:p>
            <a:pPr>
              <a:spcBef>
                <a:spcPts val="1350"/>
              </a:spcBef>
            </a:pPr>
            <a:r>
              <a:rPr lang="en-US" altLang="en-US" sz="1650">
                <a:sym typeface="Wingdings" panose="05000000000000000000" pitchFamily="2" charset="2"/>
              </a:rPr>
              <a:t>A number of reports indicate efficacy and feasibility of CAR-T in patients who achieve a CR</a:t>
            </a:r>
          </a:p>
          <a:p>
            <a:pPr>
              <a:spcBef>
                <a:spcPts val="1350"/>
              </a:spcBef>
            </a:pPr>
            <a:r>
              <a:rPr lang="en-US" altLang="en-US" sz="1650">
                <a:sym typeface="Wingdings" panose="05000000000000000000" pitchFamily="2" charset="2"/>
              </a:rPr>
              <a:t>Using the CIBMTR registry, we compared the outcome of patients with LBCL who received auto-HCT vs. CAR-T while in a CR</a:t>
            </a:r>
          </a:p>
          <a:p>
            <a:pPr>
              <a:spcBef>
                <a:spcPts val="1350"/>
              </a:spcBef>
            </a:pPr>
            <a:r>
              <a:rPr lang="en-US" altLang="en-US" sz="1650">
                <a:sym typeface="Wingdings" panose="05000000000000000000" pitchFamily="2" charset="2"/>
              </a:rPr>
              <a:t>We have previously shown superior efficacy of auto-HCT over CAR-T in LBCL patients in a PR</a:t>
            </a:r>
          </a:p>
          <a:p>
            <a:pPr>
              <a:spcBef>
                <a:spcPts val="1350"/>
              </a:spcBef>
            </a:pPr>
            <a:endParaRPr lang="en-US" altLang="en-US" sz="1650">
              <a:sym typeface="Wingdings" panose="05000000000000000000" pitchFamily="2" charset="2"/>
            </a:endParaRPr>
          </a:p>
          <a:p>
            <a:pPr>
              <a:spcBef>
                <a:spcPts val="1350"/>
              </a:spcBef>
            </a:pPr>
            <a:endParaRPr lang="en-US" altLang="en-US" sz="1650"/>
          </a:p>
          <a:p>
            <a:pPr>
              <a:spcBef>
                <a:spcPts val="1350"/>
              </a:spcBef>
            </a:pPr>
            <a:endParaRPr lang="en-US" altLang="en-US" sz="1650">
              <a:sym typeface="Wingdings" panose="05000000000000000000" pitchFamily="2" charset="2"/>
            </a:endParaRPr>
          </a:p>
          <a:p>
            <a:pPr>
              <a:spcBef>
                <a:spcPts val="1350"/>
              </a:spcBef>
            </a:pPr>
            <a:endParaRPr lang="en-US" altLang="en-US" sz="1650">
              <a:sym typeface="Wingdings" panose="05000000000000000000" pitchFamily="2" charset="2"/>
            </a:endParaRPr>
          </a:p>
          <a:p>
            <a:pPr>
              <a:spcBef>
                <a:spcPts val="1350"/>
              </a:spcBef>
            </a:pPr>
            <a:endParaRPr lang="en-US" altLang="en-US" sz="1650">
              <a:sym typeface="Wingdings" panose="05000000000000000000" pitchFamily="2" charset="2"/>
            </a:endParaRPr>
          </a:p>
          <a:p>
            <a:pPr>
              <a:spcBef>
                <a:spcPts val="1350"/>
              </a:spcBef>
            </a:pPr>
            <a:endParaRPr lang="en-US" altLang="en-US" sz="1650"/>
          </a:p>
          <a:p>
            <a:pPr>
              <a:spcBef>
                <a:spcPts val="1350"/>
              </a:spcBef>
            </a:pPr>
            <a:endParaRPr lang="en-US" altLang="en-US" sz="1650"/>
          </a:p>
          <a:p>
            <a:pPr lvl="2">
              <a:spcBef>
                <a:spcPts val="1350"/>
              </a:spcBef>
            </a:pPr>
            <a:endParaRPr lang="en-US" altLang="en-US" sz="1650"/>
          </a:p>
          <a:p>
            <a:pPr lvl="1">
              <a:spcBef>
                <a:spcPts val="1350"/>
              </a:spcBef>
            </a:pPr>
            <a:endParaRPr lang="en-US" altLang="en-US" sz="1650"/>
          </a:p>
        </p:txBody>
      </p:sp>
      <p:sp>
        <p:nvSpPr>
          <p:cNvPr id="819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286000" y="4767263"/>
            <a:ext cx="5867400" cy="273844"/>
          </a:xfr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571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14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152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200"/>
              <a:t>Westin, NEJM, 2023; Kamdar,Lancet,2022; </a:t>
            </a:r>
            <a:r>
              <a:rPr lang="en-US" sz="1200" err="1"/>
              <a:t>Lallouk</a:t>
            </a:r>
            <a:r>
              <a:rPr lang="en-US" sz="1200"/>
              <a:t>, Haematologica,2023; </a:t>
            </a:r>
            <a:r>
              <a:rPr lang="en-US" sz="1200" err="1"/>
              <a:t>Bishop,Blood</a:t>
            </a:r>
            <a:r>
              <a:rPr lang="en-US" sz="1200"/>
              <a:t> Adv,2019; </a:t>
            </a:r>
            <a:r>
              <a:rPr lang="en-US" sz="1200" err="1"/>
              <a:t>Wudhikam,Blood</a:t>
            </a:r>
            <a:r>
              <a:rPr lang="en-US" sz="1200"/>
              <a:t> Adv,2023; Shadman, Blood,2022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EEE29684-8ABF-E0B9-2B10-6672C556CE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229600" y="4767263"/>
            <a:ext cx="457200" cy="273844"/>
          </a:xfr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571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14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152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00A5761-1B3C-4150-A85D-55D21464807F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41D961-B7DA-6D12-09B7-4C0CC41A3FE4}"/>
              </a:ext>
            </a:extLst>
          </p:cNvPr>
          <p:cNvSpPr txBox="1"/>
          <p:nvPr/>
        </p:nvSpPr>
        <p:spPr>
          <a:xfrm>
            <a:off x="4439117" y="49654"/>
            <a:ext cx="532956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Arial"/>
                <a:ea typeface="Geneva"/>
              </a:rPr>
              <a:t>Embargoed until Sunday, Dec. 10, 2023, at 7:30 a.m. Pacific time</a:t>
            </a:r>
            <a:endParaRPr lang="en-US" sz="12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50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82F79-4BC6-A078-D653-F2CB192B1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/>
              <a:t>Background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BA7C3-2E70-6214-813C-8EBF5F554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8380"/>
            <a:ext cx="8506918" cy="3413074"/>
          </a:xfr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450"/>
              </a:spcBef>
            </a:pPr>
            <a:r>
              <a:rPr lang="en-US" sz="1575"/>
              <a:t>This analysis asks a different question from what ZUMA-7 and TRANSFORM answered </a:t>
            </a:r>
          </a:p>
          <a:p>
            <a:pPr>
              <a:spcBef>
                <a:spcPts val="450"/>
              </a:spcBef>
            </a:pPr>
            <a:r>
              <a:rPr lang="en-US" sz="1575"/>
              <a:t>Both trials compared CAR-T with (salvage chemo  auto-HCT) and most patients had an “event” before receiving auto-HCT</a:t>
            </a:r>
          </a:p>
          <a:p>
            <a:pPr>
              <a:spcBef>
                <a:spcPts val="450"/>
              </a:spcBef>
            </a:pPr>
            <a:endParaRPr lang="en-US" sz="1575"/>
          </a:p>
          <a:p>
            <a:pPr>
              <a:spcBef>
                <a:spcPts val="450"/>
              </a:spcBef>
            </a:pPr>
            <a:endParaRPr lang="en-US" sz="1575"/>
          </a:p>
          <a:p>
            <a:pPr>
              <a:spcBef>
                <a:spcPts val="450"/>
              </a:spcBef>
            </a:pPr>
            <a:endParaRPr lang="en-US" sz="1575"/>
          </a:p>
          <a:p>
            <a:pPr marL="0" indent="0">
              <a:spcBef>
                <a:spcPts val="450"/>
              </a:spcBef>
              <a:buNone/>
            </a:pPr>
            <a:endParaRPr lang="en-US" sz="1575"/>
          </a:p>
          <a:p>
            <a:pPr marL="0" indent="0">
              <a:spcBef>
                <a:spcPts val="450"/>
              </a:spcBef>
              <a:buNone/>
            </a:pPr>
            <a:endParaRPr lang="en-US" sz="1575"/>
          </a:p>
          <a:p>
            <a:pPr marL="0" indent="0">
              <a:spcBef>
                <a:spcPts val="450"/>
              </a:spcBef>
              <a:buNone/>
            </a:pPr>
            <a:endParaRPr lang="en-US" sz="1575"/>
          </a:p>
          <a:p>
            <a:pPr marL="0" indent="0">
              <a:spcBef>
                <a:spcPts val="450"/>
              </a:spcBef>
              <a:buNone/>
            </a:pPr>
            <a:endParaRPr lang="en-US" sz="1575"/>
          </a:p>
          <a:p>
            <a:pPr marL="0" indent="0">
              <a:spcBef>
                <a:spcPts val="450"/>
              </a:spcBef>
              <a:buNone/>
            </a:pPr>
            <a:endParaRPr lang="en-US" sz="750"/>
          </a:p>
          <a:p>
            <a:pPr>
              <a:spcBef>
                <a:spcPts val="450"/>
              </a:spcBef>
            </a:pPr>
            <a:r>
              <a:rPr lang="en-US" sz="1575"/>
              <a:t>We hypothesized that auto-HCT is superior to CAR-T in CR patients</a:t>
            </a:r>
          </a:p>
          <a:p>
            <a:pPr>
              <a:spcBef>
                <a:spcPts val="450"/>
              </a:spcBef>
            </a:pPr>
            <a:endParaRPr lang="en-US" sz="1575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D486B2-DE39-F736-3622-CCDDD0F6BF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839387" y="4630341"/>
            <a:ext cx="5029200" cy="273844"/>
          </a:xfr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571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14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152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Westin, NEJM, 2023; </a:t>
            </a:r>
            <a:r>
              <a:rPr lang="en-US" err="1"/>
              <a:t>Kamdar</a:t>
            </a:r>
            <a:r>
              <a:rPr lang="en-US"/>
              <a:t>, Lancet,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58E9B7-DB8A-2E4B-F3AC-46401A6904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571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14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152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00A5761-1B3C-4150-A85D-55D21464807F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449405-556D-DB5D-130D-9B933F147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654" y="2158244"/>
            <a:ext cx="5898691" cy="2057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830BC8-37CD-3B2C-C0BE-608D063D5C21}"/>
              </a:ext>
            </a:extLst>
          </p:cNvPr>
          <p:cNvSpPr txBox="1"/>
          <p:nvPr/>
        </p:nvSpPr>
        <p:spPr>
          <a:xfrm>
            <a:off x="4401642" y="49927"/>
            <a:ext cx="474235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Arial"/>
                <a:ea typeface="Geneva"/>
              </a:rPr>
              <a:t>Embargoed until Sunday, Dec. 10, 2023, at 7:30 a.m. Pacific time</a:t>
            </a:r>
            <a:endParaRPr lang="en-US" sz="12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769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/>
              <a:t>Methods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1050"/>
              </a:spcBef>
            </a:pPr>
            <a:r>
              <a:rPr lang="en-US" altLang="en-US" sz="1800">
                <a:sym typeface="Wingdings" panose="05000000000000000000" pitchFamily="2" charset="2"/>
              </a:rPr>
              <a:t>A retrospective real-world analysis using the CIBMTR registry</a:t>
            </a:r>
          </a:p>
          <a:p>
            <a:pPr>
              <a:spcBef>
                <a:spcPts val="1050"/>
              </a:spcBef>
            </a:pPr>
            <a:r>
              <a:rPr lang="en-US" altLang="en-US" sz="1800">
                <a:sym typeface="Wingdings" panose="05000000000000000000" pitchFamily="2" charset="2"/>
              </a:rPr>
              <a:t>Patients who received auto-HCT or CAR-T while in a CR by PET or PET/CT</a:t>
            </a:r>
          </a:p>
          <a:p>
            <a:pPr>
              <a:spcBef>
                <a:spcPts val="1050"/>
              </a:spcBef>
            </a:pPr>
            <a:r>
              <a:rPr lang="en-US" altLang="en-US" sz="1800">
                <a:sym typeface="Wingdings" panose="05000000000000000000" pitchFamily="2" charset="2"/>
              </a:rPr>
              <a:t>Age range: 18-75</a:t>
            </a:r>
          </a:p>
          <a:p>
            <a:pPr>
              <a:spcBef>
                <a:spcPts val="1050"/>
              </a:spcBef>
            </a:pPr>
            <a:r>
              <a:rPr lang="en-US" altLang="en-US" sz="1800">
                <a:sym typeface="Wingdings" panose="05000000000000000000" pitchFamily="2" charset="2"/>
              </a:rPr>
              <a:t>Endpoints</a:t>
            </a:r>
          </a:p>
          <a:p>
            <a:pPr lvl="1">
              <a:spcBef>
                <a:spcPts val="1050"/>
              </a:spcBef>
            </a:pPr>
            <a:r>
              <a:rPr lang="en-US" altLang="en-US" sz="1650">
                <a:sym typeface="Wingdings" panose="05000000000000000000" pitchFamily="2" charset="2"/>
              </a:rPr>
              <a:t>Primary: PFS and OS</a:t>
            </a:r>
          </a:p>
          <a:p>
            <a:pPr lvl="1">
              <a:spcBef>
                <a:spcPts val="1050"/>
              </a:spcBef>
            </a:pPr>
            <a:r>
              <a:rPr lang="en-US" altLang="en-US" sz="1650">
                <a:sym typeface="Wingdings" panose="05000000000000000000" pitchFamily="2" charset="2"/>
              </a:rPr>
              <a:t>Secondary: Relapse/progression rate, NRM, Causse of death </a:t>
            </a:r>
          </a:p>
          <a:p>
            <a:pPr lvl="1">
              <a:spcBef>
                <a:spcPts val="1050"/>
              </a:spcBef>
            </a:pPr>
            <a:r>
              <a:rPr lang="en-US" altLang="en-US" sz="1650">
                <a:sym typeface="Wingdings" panose="05000000000000000000" pitchFamily="2" charset="2"/>
              </a:rPr>
              <a:t>Subgroup analysis: Patients with progressive disease 12 months after finishing first line treatment</a:t>
            </a:r>
          </a:p>
          <a:p>
            <a:pPr>
              <a:spcBef>
                <a:spcPts val="1050"/>
              </a:spcBef>
            </a:pPr>
            <a:r>
              <a:rPr lang="en-US" altLang="en-US" sz="1800">
                <a:sym typeface="Wingdings" panose="05000000000000000000" pitchFamily="2" charset="2"/>
              </a:rPr>
              <a:t>Patients with previous CAR-T or auto-HCT were excluded</a:t>
            </a:r>
          </a:p>
        </p:txBody>
      </p:sp>
      <p:sp>
        <p:nvSpPr>
          <p:cNvPr id="819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571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14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152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err="1"/>
              <a:t>Cheson</a:t>
            </a:r>
            <a:r>
              <a:rPr lang="en-US"/>
              <a:t>, JCO,2014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AC4352A-E6C7-A538-3053-ADF3AADE8A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229600" y="4767263"/>
            <a:ext cx="457200" cy="273844"/>
          </a:xfr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571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14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152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00A5761-1B3C-4150-A85D-55D21464807F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AE10F4-073B-276E-063B-64EBF2220422}"/>
              </a:ext>
            </a:extLst>
          </p:cNvPr>
          <p:cNvSpPr txBox="1"/>
          <p:nvPr/>
        </p:nvSpPr>
        <p:spPr>
          <a:xfrm>
            <a:off x="4304205" y="87403"/>
            <a:ext cx="532956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Arial"/>
                <a:ea typeface="Geneva"/>
              </a:rPr>
              <a:t>Embargoed until Sunday, Dec. 10, 2023, at 7:30 a.m. Pacific time</a:t>
            </a:r>
            <a:endParaRPr lang="en-US" sz="12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5055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>
          <a:xfrm>
            <a:off x="457200" y="102870"/>
            <a:ext cx="8229600" cy="411480"/>
          </a:xfr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2400"/>
              <a:t>Results: Baseline Characteristics 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5674F99-4715-49AA-BAE9-C2F2B1659B4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2470" y="587502"/>
          <a:ext cx="6118622" cy="38130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526107056"/>
                    </a:ext>
                  </a:extLst>
                </a:gridCol>
                <a:gridCol w="1426607">
                  <a:extLst>
                    <a:ext uri="{9D8B030D-6E8A-4147-A177-3AD203B41FA5}">
                      <a16:colId xmlns:a16="http://schemas.microsoft.com/office/drawing/2014/main" val="3958904507"/>
                    </a:ext>
                  </a:extLst>
                </a:gridCol>
                <a:gridCol w="1194435">
                  <a:extLst>
                    <a:ext uri="{9D8B030D-6E8A-4147-A177-3AD203B41FA5}">
                      <a16:colId xmlns:a16="http://schemas.microsoft.com/office/drawing/2014/main" val="1381734306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3753745349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Characteristic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Auto-HCT (n=281)</a:t>
                      </a:r>
                      <a:br>
                        <a:rPr lang="en-US" sz="11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 (%)</a:t>
                      </a: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CAR-T (n=79)</a:t>
                      </a:r>
                      <a:br>
                        <a:rPr lang="en-US" sz="11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(%)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3A7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P-Value</a:t>
                      </a:r>
                      <a:br>
                        <a:rPr lang="en-US" sz="11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(%)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788086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</a:rPr>
                        <a:t>Age,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median (range)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59.4 (18.2-75.6)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64.1 (20.1-76.0)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0.14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644997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Female Sex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103 (36.7)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 (40.5)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0.53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767507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Karnofsky score prior 90-100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161 (57.3)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 (39.2)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&lt;.01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0984672"/>
                  </a:ext>
                </a:extLst>
              </a:tr>
              <a:tr h="46634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High-grade B-cell lymphoma, with MYC and BCL2 and/or BCL6 rearrangements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 (27.0)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 (13.9)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033176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Refractory to first line therapy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 (19.9)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 (29.1)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595475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Early therapy failure in 12 months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181 (64.4)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 (79.7)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&lt; 0.1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06994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lines of therapies, median (range)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2.0 (2.0-8.0)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3.0 (2.0-8.0)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&lt;.01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5153227"/>
                  </a:ext>
                </a:extLst>
              </a:tr>
              <a:tr h="46634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PET or PET/CT performed prior to treatment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rgbClr val="EA7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280 (99.6)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rgbClr val="EA7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71 (89.9)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rgbClr val="EA7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&lt;.01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130929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</a:rPr>
                        <a:t>Median follow-up, months (range) </a:t>
                      </a:r>
                      <a:endParaRPr lang="en-US" sz="1100" b="1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EA7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EA7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7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</a:rPr>
                        <a:t>49.7 (3.0-95.4) </a:t>
                      </a:r>
                      <a:endParaRPr lang="en-US" sz="1100" b="1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rgbClr val="EA7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7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</a:rPr>
                        <a:t>24.7 (3.3-49.4)</a:t>
                      </a:r>
                      <a:endParaRPr lang="en-US" sz="1100" b="1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rgbClr val="EA7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7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7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EA7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31566444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F8E865A4-A4A0-6583-6C9E-94D60692481A}"/>
              </a:ext>
            </a:extLst>
          </p:cNvPr>
          <p:cNvGraphicFramePr>
            <a:graphicFrameLocks/>
          </p:cNvGraphicFramePr>
          <p:nvPr/>
        </p:nvGraphicFramePr>
        <p:xfrm>
          <a:off x="6386208" y="1811655"/>
          <a:ext cx="2592467" cy="13647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01654">
                  <a:extLst>
                    <a:ext uri="{9D8B030D-6E8A-4147-A177-3AD203B41FA5}">
                      <a16:colId xmlns:a16="http://schemas.microsoft.com/office/drawing/2014/main" val="1526107056"/>
                    </a:ext>
                  </a:extLst>
                </a:gridCol>
                <a:gridCol w="790813">
                  <a:extLst>
                    <a:ext uri="{9D8B030D-6E8A-4147-A177-3AD203B41FA5}">
                      <a16:colId xmlns:a16="http://schemas.microsoft.com/office/drawing/2014/main" val="3958904507"/>
                    </a:ext>
                  </a:extLst>
                </a:gridCol>
              </a:tblGrid>
              <a:tr h="29489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CAR-T Product 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(%)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7880862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tisagenlecleucel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 (53.2)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7462820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axicabtagene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ciloleucel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 (45.6)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1478740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lisocabtagene</a:t>
                      </a: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maraleucel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(1.3)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0984672"/>
                  </a:ext>
                </a:extLst>
              </a:tr>
            </a:tbl>
          </a:graphicData>
        </a:graphic>
      </p:graphicFrame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123E50E-6941-8EB4-F335-47E5B0C766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229600" y="4767263"/>
            <a:ext cx="457200" cy="273844"/>
          </a:xfr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571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14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152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00A5761-1B3C-4150-A85D-55D21464807F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A7240F-9A6E-548D-2C9C-583982C9E9FD}"/>
              </a:ext>
            </a:extLst>
          </p:cNvPr>
          <p:cNvSpPr txBox="1"/>
          <p:nvPr/>
        </p:nvSpPr>
        <p:spPr>
          <a:xfrm>
            <a:off x="4386652" y="4904185"/>
            <a:ext cx="532956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Arial"/>
                <a:ea typeface="Geneva"/>
              </a:rPr>
              <a:t>Embargoed until Sunday, Dec. 10, 2023, at 7:30 a.m. Pacific time</a:t>
            </a:r>
            <a:endParaRPr lang="en-US" sz="12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413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F0B7F-8158-7862-5E81-E035AABC6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/>
              <a:t>Results: Progression-Free Survival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46250-582E-5FC5-4D1A-6A0AF49C9C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571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14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152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100A5761-1B3C-4150-A85D-55D21464807F}" type="slidenum">
              <a:rPr lang="en-US" altLang="en-US" smtClean="0"/>
              <a:pPr/>
              <a:t>34</a:t>
            </a:fld>
            <a:endParaRPr lang="en-US" alt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19DA781-31D8-2111-9A40-0971598671C4}"/>
              </a:ext>
            </a:extLst>
          </p:cNvPr>
          <p:cNvGraphicFramePr>
            <a:graphicFrameLocks noGrp="1"/>
          </p:cNvGraphicFramePr>
          <p:nvPr/>
        </p:nvGraphicFramePr>
        <p:xfrm>
          <a:off x="912114" y="3943350"/>
          <a:ext cx="6854904" cy="74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3474">
                  <a:extLst>
                    <a:ext uri="{9D8B030D-6E8A-4147-A177-3AD203B41FA5}">
                      <a16:colId xmlns:a16="http://schemas.microsoft.com/office/drawing/2014/main" val="449631770"/>
                    </a:ext>
                  </a:extLst>
                </a:gridCol>
                <a:gridCol w="347900">
                  <a:extLst>
                    <a:ext uri="{9D8B030D-6E8A-4147-A177-3AD203B41FA5}">
                      <a16:colId xmlns:a16="http://schemas.microsoft.com/office/drawing/2014/main" val="346718442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502608203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3801712506"/>
                    </a:ext>
                  </a:extLst>
                </a:gridCol>
                <a:gridCol w="603504">
                  <a:extLst>
                    <a:ext uri="{9D8B030D-6E8A-4147-A177-3AD203B41FA5}">
                      <a16:colId xmlns:a16="http://schemas.microsoft.com/office/drawing/2014/main" val="139191404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000800201"/>
                    </a:ext>
                  </a:extLst>
                </a:gridCol>
                <a:gridCol w="1351026">
                  <a:extLst>
                    <a:ext uri="{9D8B030D-6E8A-4147-A177-3AD203B41FA5}">
                      <a16:colId xmlns:a16="http://schemas.microsoft.com/office/drawing/2014/main" val="198561741"/>
                    </a:ext>
                  </a:extLst>
                </a:gridCol>
                <a:gridCol w="1303020">
                  <a:extLst>
                    <a:ext uri="{9D8B030D-6E8A-4147-A177-3AD203B41FA5}">
                      <a16:colId xmlns:a16="http://schemas.microsoft.com/office/drawing/2014/main" val="1018563788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sng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 at Risk</a:t>
                      </a:r>
                      <a:endParaRPr lang="en-US" sz="1200" u="sng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5911689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marL="0" marR="0" lvl="0" indent="0" algn="r" defTabSz="914400" rtl="0" eaLnBrk="0" fontAlgn="auto" latinLnBrk="0" hangingPunct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9C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Auto-HCT</a:t>
                      </a:r>
                    </a:p>
                  </a:txBody>
                  <a:tcPr marL="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79C1"/>
                          </a:solidFill>
                          <a:effectLst/>
                          <a:latin typeface="+mn-lt"/>
                          <a:ea typeface="+mn-ea"/>
                        </a:rPr>
                        <a:t>277</a:t>
                      </a: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rgbClr val="0079C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rgbClr val="0079C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79C1"/>
                          </a:solidFill>
                          <a:effectLst/>
                          <a:latin typeface="+mn-lt"/>
                          <a:ea typeface="+mn-ea"/>
                        </a:rPr>
                        <a:t>229</a:t>
                      </a: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79C1"/>
                          </a:solidFill>
                          <a:effectLst/>
                          <a:latin typeface="+mn-lt"/>
                        </a:rPr>
                        <a:t>195</a:t>
                      </a:r>
                      <a:endParaRPr lang="en-US" sz="1200" b="1">
                        <a:solidFill>
                          <a:srgbClr val="0079C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79C1"/>
                          </a:solidFill>
                          <a:effectLst/>
                          <a:latin typeface="+mn-lt"/>
                          <a:ea typeface="+mn-ea"/>
                        </a:rPr>
                        <a:t>175</a:t>
                      </a: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79C1"/>
                          </a:solidFill>
                          <a:effectLst/>
                          <a:latin typeface="+mn-lt"/>
                        </a:rPr>
                        <a:t>159</a:t>
                      </a:r>
                      <a:endParaRPr lang="en-US" sz="1200" b="1">
                        <a:solidFill>
                          <a:srgbClr val="0079C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5206667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r" eaLnBrk="0" hangingPunct="0">
                        <a:lnSpc>
                          <a:spcPts val="1500"/>
                        </a:lnSpc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3A70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CAR-T</a:t>
                      </a:r>
                      <a:endParaRPr lang="en-US" sz="1200" b="1" i="0" kern="1200">
                        <a:solidFill>
                          <a:srgbClr val="63A70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63A70A"/>
                          </a:solidFill>
                          <a:effectLst/>
                          <a:latin typeface="+mn-lt"/>
                        </a:rPr>
                        <a:t>76</a:t>
                      </a:r>
                      <a:endParaRPr lang="en-US" sz="1200" b="1">
                        <a:solidFill>
                          <a:srgbClr val="63A70A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rgbClr val="63A70A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rgbClr val="63A70A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63A70A"/>
                          </a:solidFill>
                          <a:effectLst/>
                          <a:latin typeface="+mn-lt"/>
                          <a:ea typeface="+mn-ea"/>
                        </a:rPr>
                        <a:t>46</a:t>
                      </a: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63A70A"/>
                          </a:solidFill>
                          <a:effectLst/>
                          <a:latin typeface="+mn-lt"/>
                        </a:rPr>
                        <a:t>40</a:t>
                      </a:r>
                      <a:endParaRPr lang="en-US" sz="1200" b="1">
                        <a:solidFill>
                          <a:srgbClr val="63A70A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63A70A"/>
                          </a:solidFill>
                          <a:effectLst/>
                          <a:latin typeface="+mn-lt"/>
                          <a:ea typeface="+mn-ea"/>
                        </a:rPr>
                        <a:t>34</a:t>
                      </a: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63A70A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en-US" sz="1200" b="1">
                        <a:solidFill>
                          <a:srgbClr val="63A70A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977292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3A55663A-8879-9E16-2CED-FD5BE45F9665}"/>
              </a:ext>
            </a:extLst>
          </p:cNvPr>
          <p:cNvGrpSpPr/>
          <p:nvPr/>
        </p:nvGrpSpPr>
        <p:grpSpPr>
          <a:xfrm>
            <a:off x="1292786" y="1025082"/>
            <a:ext cx="6474232" cy="2948940"/>
            <a:chOff x="696222" y="838200"/>
            <a:chExt cx="8246462" cy="405321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A3C62D7-2396-5F31-59B4-1A5C3971C083}"/>
                </a:ext>
              </a:extLst>
            </p:cNvPr>
            <p:cNvGrpSpPr/>
            <p:nvPr/>
          </p:nvGrpSpPr>
          <p:grpSpPr>
            <a:xfrm>
              <a:off x="696222" y="838200"/>
              <a:ext cx="8246462" cy="4053214"/>
              <a:chOff x="428257" y="838200"/>
              <a:chExt cx="8246462" cy="4053214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C17DF45E-206B-F3AF-F0ED-17E616E4127E}"/>
                  </a:ext>
                </a:extLst>
              </p:cNvPr>
              <p:cNvGrpSpPr/>
              <p:nvPr/>
            </p:nvGrpSpPr>
            <p:grpSpPr>
              <a:xfrm>
                <a:off x="1404804" y="4521440"/>
                <a:ext cx="7269915" cy="369974"/>
                <a:chOff x="1404804" y="4839838"/>
                <a:chExt cx="7269915" cy="369974"/>
              </a:xfrm>
            </p:grpSpPr>
            <p:sp>
              <p:nvSpPr>
                <p:cNvPr id="44" name="Rectangle 39">
                  <a:extLst>
                    <a:ext uri="{FF2B5EF4-FFF2-40B4-BE49-F238E27FC236}">
                      <a16:creationId xmlns:a16="http://schemas.microsoft.com/office/drawing/2014/main" id="{EA321D47-B177-331A-3FC1-79231BC7F5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4804" y="4839838"/>
                  <a:ext cx="314189" cy="3699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69056" tIns="34529" rIns="69056" bIns="34529"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3429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685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0287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r>
                    <a:rPr lang="en-US" i="0">
                      <a:solidFill>
                        <a:srgbClr val="000000"/>
                      </a:solidFill>
                      <a:latin typeface="+mj-lt"/>
                    </a:rPr>
                    <a:t>0</a:t>
                  </a:r>
                </a:p>
              </p:txBody>
            </p:sp>
            <p:sp>
              <p:nvSpPr>
                <p:cNvPr id="45" name="Rectangle 43">
                  <a:extLst>
                    <a:ext uri="{FF2B5EF4-FFF2-40B4-BE49-F238E27FC236}">
                      <a16:creationId xmlns:a16="http://schemas.microsoft.com/office/drawing/2014/main" id="{1CDBD413-D2FF-1E85-6100-22E603D2C1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32290" y="4839838"/>
                  <a:ext cx="442429" cy="3699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69056" tIns="34529" rIns="69056" bIns="34529"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3429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685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0287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r>
                    <a:rPr lang="en-US">
                      <a:solidFill>
                        <a:srgbClr val="000000"/>
                      </a:solidFill>
                      <a:latin typeface="+mj-lt"/>
                    </a:rPr>
                    <a:t>24</a:t>
                  </a:r>
                  <a:endParaRPr lang="en-US" i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46" name="Rectangle 43">
                  <a:extLst>
                    <a:ext uri="{FF2B5EF4-FFF2-40B4-BE49-F238E27FC236}">
                      <a16:creationId xmlns:a16="http://schemas.microsoft.com/office/drawing/2014/main" id="{BF2B2176-0C3F-F994-900A-7C6D57D511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89640" y="4839838"/>
                  <a:ext cx="442429" cy="3699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69056" tIns="34529" rIns="69056" bIns="34529"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3429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685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0287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r>
                    <a:rPr lang="en-US" i="0">
                      <a:solidFill>
                        <a:srgbClr val="000000"/>
                      </a:solidFill>
                      <a:latin typeface="+mj-lt"/>
                    </a:rPr>
                    <a:t>12</a:t>
                  </a:r>
                </a:p>
              </p:txBody>
            </p:sp>
            <p:sp>
              <p:nvSpPr>
                <p:cNvPr id="47" name="Rectangle 43">
                  <a:extLst>
                    <a:ext uri="{FF2B5EF4-FFF2-40B4-BE49-F238E27FC236}">
                      <a16:creationId xmlns:a16="http://schemas.microsoft.com/office/drawing/2014/main" id="{D9BEF043-36D0-08DD-A637-5B317B22CA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10965" y="4839838"/>
                  <a:ext cx="442429" cy="3699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69056" tIns="34529" rIns="69056" bIns="34529"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3429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685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0287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r>
                    <a:rPr lang="en-US" i="0">
                      <a:solidFill>
                        <a:srgbClr val="000000"/>
                      </a:solidFill>
                      <a:latin typeface="+mj-lt"/>
                    </a:rPr>
                    <a:t>18</a:t>
                  </a:r>
                </a:p>
              </p:txBody>
            </p:sp>
            <p:sp>
              <p:nvSpPr>
                <p:cNvPr id="48" name="Rectangle 43">
                  <a:extLst>
                    <a:ext uri="{FF2B5EF4-FFF2-40B4-BE49-F238E27FC236}">
                      <a16:creationId xmlns:a16="http://schemas.microsoft.com/office/drawing/2014/main" id="{2F5815B9-C80C-59A6-A10F-DB2ACAC2E8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0333" y="4839838"/>
                  <a:ext cx="314189" cy="3699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69056" tIns="34529" rIns="69056" bIns="34529"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3429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685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0287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r>
                    <a:rPr lang="en-US" i="0">
                      <a:solidFill>
                        <a:srgbClr val="000000"/>
                      </a:solidFill>
                      <a:latin typeface="+mj-lt"/>
                    </a:rPr>
                    <a:t>6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F4676BFD-BD46-771B-9A50-E9CB58E16818}"/>
                  </a:ext>
                </a:extLst>
              </p:cNvPr>
              <p:cNvGrpSpPr/>
              <p:nvPr/>
            </p:nvGrpSpPr>
            <p:grpSpPr>
              <a:xfrm>
                <a:off x="428257" y="838200"/>
                <a:ext cx="8050016" cy="4032135"/>
                <a:chOff x="428257" y="838200"/>
                <a:chExt cx="8050016" cy="4032135"/>
              </a:xfrm>
            </p:grpSpPr>
            <p:sp>
              <p:nvSpPr>
                <p:cNvPr id="13" name="Rectangle 26">
                  <a:extLst>
                    <a:ext uri="{FF2B5EF4-FFF2-40B4-BE49-F238E27FC236}">
                      <a16:creationId xmlns:a16="http://schemas.microsoft.com/office/drawing/2014/main" id="{ECC8C38A-8EE2-D53C-2BBA-4520D30FAF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-999665" y="2548585"/>
                  <a:ext cx="3472580" cy="3699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69056" tIns="34529" rIns="69056" bIns="34529"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3429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685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0287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r>
                    <a:rPr lang="en-US" i="0">
                      <a:solidFill>
                        <a:srgbClr val="000000"/>
                      </a:solidFill>
                      <a:latin typeface="+mj-lt"/>
                    </a:rPr>
                    <a:t>Probability, %</a:t>
                  </a:r>
                </a:p>
              </p:txBody>
            </p:sp>
            <p:sp>
              <p:nvSpPr>
                <p:cNvPr id="14" name="Rectangle 2">
                  <a:extLst>
                    <a:ext uri="{FF2B5EF4-FFF2-40B4-BE49-F238E27FC236}">
                      <a16:creationId xmlns:a16="http://schemas.microsoft.com/office/drawing/2014/main" id="{E1791FF4-4205-C7D0-67E4-6EA1FDE521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8257" y="4500361"/>
                  <a:ext cx="942566" cy="3699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69056" tIns="34529" rIns="69056" bIns="34529"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3429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685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0287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r>
                    <a:rPr lang="en-US" i="0">
                      <a:solidFill>
                        <a:srgbClr val="000000"/>
                      </a:solidFill>
                      <a:latin typeface="+mj-lt"/>
                    </a:rPr>
                    <a:t>Months</a:t>
                  </a:r>
                </a:p>
              </p:txBody>
            </p: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2477E0DF-DD04-4BE1-D6BC-C1431EFC2581}"/>
                    </a:ext>
                  </a:extLst>
                </p:cNvPr>
                <p:cNvGrpSpPr/>
                <p:nvPr/>
              </p:nvGrpSpPr>
              <p:grpSpPr>
                <a:xfrm>
                  <a:off x="884344" y="838200"/>
                  <a:ext cx="570669" cy="3787145"/>
                  <a:chOff x="800931" y="1582651"/>
                  <a:chExt cx="570669" cy="4291121"/>
                </a:xfrm>
              </p:grpSpPr>
              <p:sp>
                <p:nvSpPr>
                  <p:cNvPr id="38" name="Rectangle 27">
                    <a:extLst>
                      <a:ext uri="{FF2B5EF4-FFF2-40B4-BE49-F238E27FC236}">
                        <a16:creationId xmlns:a16="http://schemas.microsoft.com/office/drawing/2014/main" id="{FC890F19-438B-C93A-8BBC-B2F71845F6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00931" y="1582651"/>
                    <a:ext cx="570669" cy="4192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69056" tIns="34529" rIns="69056" bIns="34529">
                    <a:spAutoFit/>
                  </a:bodyPr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algn="r" eaLnBrk="0" hangingPunct="0"/>
                    <a:r>
                      <a:rPr lang="en-US" i="0">
                        <a:solidFill>
                          <a:srgbClr val="000000"/>
                        </a:solidFill>
                        <a:latin typeface="+mj-lt"/>
                      </a:rPr>
                      <a:t>100</a:t>
                    </a:r>
                  </a:p>
                </p:txBody>
              </p:sp>
              <p:sp>
                <p:nvSpPr>
                  <p:cNvPr id="39" name="Rectangle 28">
                    <a:extLst>
                      <a:ext uri="{FF2B5EF4-FFF2-40B4-BE49-F238E27FC236}">
                        <a16:creationId xmlns:a16="http://schemas.microsoft.com/office/drawing/2014/main" id="{0FC23B22-0F40-3348-A62E-858B62C6D9E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57411" y="5454564"/>
                    <a:ext cx="314189" cy="4192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69056" tIns="34529" rIns="69056" bIns="34529">
                    <a:spAutoFit/>
                  </a:bodyPr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algn="r" eaLnBrk="0" hangingPunct="0"/>
                    <a:r>
                      <a:rPr lang="en-US" i="0">
                        <a:solidFill>
                          <a:srgbClr val="000000"/>
                        </a:solidFill>
                        <a:latin typeface="+mj-lt"/>
                      </a:rPr>
                      <a:t>0</a:t>
                    </a:r>
                  </a:p>
                </p:txBody>
              </p:sp>
              <p:sp>
                <p:nvSpPr>
                  <p:cNvPr id="40" name="Rectangle 29">
                    <a:extLst>
                      <a:ext uri="{FF2B5EF4-FFF2-40B4-BE49-F238E27FC236}">
                        <a16:creationId xmlns:a16="http://schemas.microsoft.com/office/drawing/2014/main" id="{8294AE97-6EC4-81F9-3CE9-C65F729508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29171" y="4679864"/>
                    <a:ext cx="442429" cy="4192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69056" tIns="34529" rIns="69056" bIns="34529">
                    <a:spAutoFit/>
                  </a:bodyPr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algn="r" eaLnBrk="0" hangingPunct="0"/>
                    <a:r>
                      <a:rPr lang="en-US" i="0">
                        <a:solidFill>
                          <a:srgbClr val="000000"/>
                        </a:solidFill>
                        <a:latin typeface="+mj-lt"/>
                      </a:rPr>
                      <a:t>20</a:t>
                    </a:r>
                  </a:p>
                </p:txBody>
              </p:sp>
              <p:sp>
                <p:nvSpPr>
                  <p:cNvPr id="41" name="Rectangle 30">
                    <a:extLst>
                      <a:ext uri="{FF2B5EF4-FFF2-40B4-BE49-F238E27FC236}">
                        <a16:creationId xmlns:a16="http://schemas.microsoft.com/office/drawing/2014/main" id="{FE354740-FB49-6590-5537-AA04CD71C6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29171" y="3905163"/>
                    <a:ext cx="442429" cy="4192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69056" tIns="34529" rIns="69056" bIns="34529">
                    <a:spAutoFit/>
                  </a:bodyPr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algn="r" eaLnBrk="0" hangingPunct="0"/>
                    <a:r>
                      <a:rPr lang="en-US" i="0">
                        <a:solidFill>
                          <a:srgbClr val="000000"/>
                        </a:solidFill>
                        <a:latin typeface="+mj-lt"/>
                      </a:rPr>
                      <a:t>40</a:t>
                    </a:r>
                  </a:p>
                </p:txBody>
              </p:sp>
              <p:sp>
                <p:nvSpPr>
                  <p:cNvPr id="42" name="Rectangle 31">
                    <a:extLst>
                      <a:ext uri="{FF2B5EF4-FFF2-40B4-BE49-F238E27FC236}">
                        <a16:creationId xmlns:a16="http://schemas.microsoft.com/office/drawing/2014/main" id="{5AABF848-F394-6B38-7F90-3F08B63065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29171" y="3130464"/>
                    <a:ext cx="442429" cy="4192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69056" tIns="34529" rIns="69056" bIns="34529">
                    <a:spAutoFit/>
                  </a:bodyPr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algn="r" eaLnBrk="0" hangingPunct="0"/>
                    <a:r>
                      <a:rPr lang="en-US" i="0">
                        <a:solidFill>
                          <a:srgbClr val="000000"/>
                        </a:solidFill>
                        <a:latin typeface="+mj-lt"/>
                      </a:rPr>
                      <a:t>60</a:t>
                    </a:r>
                  </a:p>
                </p:txBody>
              </p:sp>
              <p:sp>
                <p:nvSpPr>
                  <p:cNvPr id="43" name="Rectangle 32">
                    <a:extLst>
                      <a:ext uri="{FF2B5EF4-FFF2-40B4-BE49-F238E27FC236}">
                        <a16:creationId xmlns:a16="http://schemas.microsoft.com/office/drawing/2014/main" id="{E6575C31-E0CA-C860-5408-95862BB790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29171" y="2355764"/>
                    <a:ext cx="442429" cy="4192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69056" tIns="34529" rIns="69056" bIns="34529">
                    <a:spAutoFit/>
                  </a:bodyPr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algn="r" eaLnBrk="0" hangingPunct="0"/>
                    <a:r>
                      <a:rPr lang="en-US" i="0">
                        <a:solidFill>
                          <a:srgbClr val="000000"/>
                        </a:solidFill>
                        <a:latin typeface="+mj-lt"/>
                      </a:rPr>
                      <a:t>80</a:t>
                    </a:r>
                  </a:p>
                </p:txBody>
              </p:sp>
            </p:grp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0B1A03A3-EBE9-CE83-4793-78173C724F5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03781" y="955303"/>
                  <a:ext cx="6974492" cy="3510481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3429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685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0287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EDC03272-019F-460F-DE2A-2002C5FFED5E}"/>
                    </a:ext>
                  </a:extLst>
                </p:cNvPr>
                <p:cNvGrpSpPr/>
                <p:nvPr/>
              </p:nvGrpSpPr>
              <p:grpSpPr>
                <a:xfrm>
                  <a:off x="1418390" y="997281"/>
                  <a:ext cx="80963" cy="3421773"/>
                  <a:chOff x="1341416" y="1762902"/>
                  <a:chExt cx="80963" cy="3877127"/>
                </a:xfrm>
              </p:grpSpPr>
              <p:sp>
                <p:nvSpPr>
                  <p:cNvPr id="27" name="Line 15">
                    <a:extLst>
                      <a:ext uri="{FF2B5EF4-FFF2-40B4-BE49-F238E27FC236}">
                        <a16:creationId xmlns:a16="http://schemas.microsoft.com/office/drawing/2014/main" id="{7236BB0A-7A33-D1FD-9114-55566500661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1416" y="3316533"/>
                    <a:ext cx="809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28" name="Line 17">
                    <a:extLst>
                      <a:ext uri="{FF2B5EF4-FFF2-40B4-BE49-F238E27FC236}">
                        <a16:creationId xmlns:a16="http://schemas.microsoft.com/office/drawing/2014/main" id="{7F99DFCB-7EE0-442D-5609-3E39AB0A739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1416" y="5252490"/>
                    <a:ext cx="809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29" name="Line 18">
                    <a:extLst>
                      <a:ext uri="{FF2B5EF4-FFF2-40B4-BE49-F238E27FC236}">
                        <a16:creationId xmlns:a16="http://schemas.microsoft.com/office/drawing/2014/main" id="{665E7471-4858-3519-0526-B205513EB57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1416" y="4864951"/>
                    <a:ext cx="809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0" name="Line 19">
                    <a:extLst>
                      <a:ext uri="{FF2B5EF4-FFF2-40B4-BE49-F238E27FC236}">
                        <a16:creationId xmlns:a16="http://schemas.microsoft.com/office/drawing/2014/main" id="{C438A06B-C77F-DBFC-1F08-BEAA9C919D4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1416" y="4477412"/>
                    <a:ext cx="809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1" name="Line 20">
                    <a:extLst>
                      <a:ext uri="{FF2B5EF4-FFF2-40B4-BE49-F238E27FC236}">
                        <a16:creationId xmlns:a16="http://schemas.microsoft.com/office/drawing/2014/main" id="{B1488FF7-0662-1814-A0C1-1A453DA59FC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1416" y="4089873"/>
                    <a:ext cx="809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2" name="Line 22">
                    <a:extLst>
                      <a:ext uri="{FF2B5EF4-FFF2-40B4-BE49-F238E27FC236}">
                        <a16:creationId xmlns:a16="http://schemas.microsoft.com/office/drawing/2014/main" id="{D974DFDA-6C42-4659-B7E1-56DEB135CD8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1416" y="3704072"/>
                    <a:ext cx="809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3" name="Line 23">
                    <a:extLst>
                      <a:ext uri="{FF2B5EF4-FFF2-40B4-BE49-F238E27FC236}">
                        <a16:creationId xmlns:a16="http://schemas.microsoft.com/office/drawing/2014/main" id="{A45AD04D-A1DE-D3DA-9204-D84892EA906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1416" y="2541456"/>
                    <a:ext cx="809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4" name="Line 24">
                    <a:extLst>
                      <a:ext uri="{FF2B5EF4-FFF2-40B4-BE49-F238E27FC236}">
                        <a16:creationId xmlns:a16="http://schemas.microsoft.com/office/drawing/2014/main" id="{6600646E-A96B-F84A-112A-BAD7BF43CCB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1416" y="2928994"/>
                    <a:ext cx="809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5" name="Line 25">
                    <a:extLst>
                      <a:ext uri="{FF2B5EF4-FFF2-40B4-BE49-F238E27FC236}">
                        <a16:creationId xmlns:a16="http://schemas.microsoft.com/office/drawing/2014/main" id="{CE3C2398-1752-5F19-93E9-5104175705B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1416" y="2153917"/>
                    <a:ext cx="809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6" name="Line 16">
                    <a:extLst>
                      <a:ext uri="{FF2B5EF4-FFF2-40B4-BE49-F238E27FC236}">
                        <a16:creationId xmlns:a16="http://schemas.microsoft.com/office/drawing/2014/main" id="{9C41E90A-26E9-884F-2065-87080F7C592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1416" y="5640029"/>
                    <a:ext cx="809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7" name="Line 21">
                    <a:extLst>
                      <a:ext uri="{FF2B5EF4-FFF2-40B4-BE49-F238E27FC236}">
                        <a16:creationId xmlns:a16="http://schemas.microsoft.com/office/drawing/2014/main" id="{21EE747D-008B-F0A9-FB8A-4C8BA746293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1416" y="1762902"/>
                    <a:ext cx="809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</p:grpSp>
            <p:sp>
              <p:nvSpPr>
                <p:cNvPr id="18" name="Rectangle 165">
                  <a:extLst>
                    <a:ext uri="{FF2B5EF4-FFF2-40B4-BE49-F238E27FC236}">
                      <a16:creationId xmlns:a16="http://schemas.microsoft.com/office/drawing/2014/main" id="{5AF1B0A7-F78A-59BC-5CE0-76F3DC4E91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68504" y="1058760"/>
                  <a:ext cx="1669777" cy="3135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69056" tIns="34529" rIns="69056" bIns="34529"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3429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685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0287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ts val="1125"/>
                    </a:lnSpc>
                  </a:pPr>
                  <a:r>
                    <a:rPr lang="en-US" b="1">
                      <a:solidFill>
                        <a:srgbClr val="0079C1"/>
                      </a:solidFill>
                      <a:latin typeface="Arial"/>
                    </a:rPr>
                    <a:t>Auto-HCT</a:t>
                  </a:r>
                </a:p>
              </p:txBody>
            </p:sp>
            <p:sp>
              <p:nvSpPr>
                <p:cNvPr id="19" name="Rectangle 165">
                  <a:extLst>
                    <a:ext uri="{FF2B5EF4-FFF2-40B4-BE49-F238E27FC236}">
                      <a16:creationId xmlns:a16="http://schemas.microsoft.com/office/drawing/2014/main" id="{411792B8-9487-9B91-D892-0F993D241C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72927" y="2038985"/>
                  <a:ext cx="1214323" cy="2898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69056" tIns="34529" rIns="69056" bIns="34529"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3429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685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0287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ts val="1125"/>
                    </a:lnSpc>
                  </a:pPr>
                  <a:r>
                    <a:rPr lang="en-US" b="1">
                      <a:solidFill>
                        <a:srgbClr val="63A70A"/>
                      </a:solidFill>
                      <a:latin typeface="Arial"/>
                    </a:rPr>
                    <a:t>CAR-T</a:t>
                  </a:r>
                  <a:endParaRPr lang="en-US" b="1" i="0">
                    <a:solidFill>
                      <a:srgbClr val="63A70A"/>
                    </a:solidFill>
                    <a:latin typeface="+mj-lt"/>
                  </a:endParaRPr>
                </a:p>
              </p:txBody>
            </p: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E02DA357-5629-A81E-96D7-075AB3CB112C}"/>
                    </a:ext>
                  </a:extLst>
                </p:cNvPr>
                <p:cNvGrpSpPr/>
                <p:nvPr/>
              </p:nvGrpSpPr>
              <p:grpSpPr>
                <a:xfrm>
                  <a:off x="1556910" y="4469859"/>
                  <a:ext cx="6886575" cy="72631"/>
                  <a:chOff x="1556910" y="4774659"/>
                  <a:chExt cx="6886575" cy="72631"/>
                </a:xfrm>
              </p:grpSpPr>
              <p:sp>
                <p:nvSpPr>
                  <p:cNvPr id="22" name="Line 36">
                    <a:extLst>
                      <a:ext uri="{FF2B5EF4-FFF2-40B4-BE49-F238E27FC236}">
                        <a16:creationId xmlns:a16="http://schemas.microsoft.com/office/drawing/2014/main" id="{09766BB7-A4F6-3064-FC8E-A14C7910E15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00198" y="4774659"/>
                    <a:ext cx="0" cy="64449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b="1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23" name="Line 7">
                    <a:extLst>
                      <a:ext uri="{FF2B5EF4-FFF2-40B4-BE49-F238E27FC236}">
                        <a16:creationId xmlns:a16="http://schemas.microsoft.com/office/drawing/2014/main" id="{BF8A2587-BACF-742B-4711-6C544790B7C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56910" y="4774659"/>
                    <a:ext cx="0" cy="64449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b="1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24" name="Line 12">
                    <a:extLst>
                      <a:ext uri="{FF2B5EF4-FFF2-40B4-BE49-F238E27FC236}">
                        <a16:creationId xmlns:a16="http://schemas.microsoft.com/office/drawing/2014/main" id="{4BAF01C1-3355-09DD-4FF3-A70655FCAF6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443485" y="4774659"/>
                    <a:ext cx="0" cy="64449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b="1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25" name="Line 8">
                    <a:extLst>
                      <a:ext uri="{FF2B5EF4-FFF2-40B4-BE49-F238E27FC236}">
                        <a16:creationId xmlns:a16="http://schemas.microsoft.com/office/drawing/2014/main" id="{934FEBE2-5DF2-3E61-430D-3174EE5C118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78554" y="4774659"/>
                    <a:ext cx="0" cy="7263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b="1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26" name="Line 12">
                    <a:extLst>
                      <a:ext uri="{FF2B5EF4-FFF2-40B4-BE49-F238E27FC236}">
                        <a16:creationId xmlns:a16="http://schemas.microsoft.com/office/drawing/2014/main" id="{8336CA90-20C4-14E0-8E3C-9C23B2353F6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721842" y="4774659"/>
                    <a:ext cx="0" cy="64449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b="1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</p:grpSp>
          </p:grpSp>
        </p:grp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E0FFF6A3-7206-CC4C-2DD6-FA00EE016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975" y="996950"/>
              <a:ext cx="6880225" cy="1152525"/>
            </a:xfrm>
            <a:custGeom>
              <a:avLst/>
              <a:gdLst>
                <a:gd name="T0" fmla="*/ 44 w 4334"/>
                <a:gd name="T1" fmla="*/ 15 h 726"/>
                <a:gd name="T2" fmla="*/ 80 w 4334"/>
                <a:gd name="T3" fmla="*/ 24 h 726"/>
                <a:gd name="T4" fmla="*/ 238 w 4334"/>
                <a:gd name="T5" fmla="*/ 38 h 726"/>
                <a:gd name="T6" fmla="*/ 274 w 4334"/>
                <a:gd name="T7" fmla="*/ 55 h 726"/>
                <a:gd name="T8" fmla="*/ 293 w 4334"/>
                <a:gd name="T9" fmla="*/ 69 h 726"/>
                <a:gd name="T10" fmla="*/ 329 w 4334"/>
                <a:gd name="T11" fmla="*/ 79 h 726"/>
                <a:gd name="T12" fmla="*/ 334 w 4334"/>
                <a:gd name="T13" fmla="*/ 93 h 726"/>
                <a:gd name="T14" fmla="*/ 359 w 4334"/>
                <a:gd name="T15" fmla="*/ 100 h 726"/>
                <a:gd name="T16" fmla="*/ 381 w 4334"/>
                <a:gd name="T17" fmla="*/ 116 h 726"/>
                <a:gd name="T18" fmla="*/ 452 w 4334"/>
                <a:gd name="T19" fmla="*/ 124 h 726"/>
                <a:gd name="T20" fmla="*/ 466 w 4334"/>
                <a:gd name="T21" fmla="*/ 140 h 726"/>
                <a:gd name="T22" fmla="*/ 496 w 4334"/>
                <a:gd name="T23" fmla="*/ 147 h 726"/>
                <a:gd name="T24" fmla="*/ 507 w 4334"/>
                <a:gd name="T25" fmla="*/ 164 h 726"/>
                <a:gd name="T26" fmla="*/ 531 w 4334"/>
                <a:gd name="T27" fmla="*/ 171 h 726"/>
                <a:gd name="T28" fmla="*/ 537 w 4334"/>
                <a:gd name="T29" fmla="*/ 195 h 726"/>
                <a:gd name="T30" fmla="*/ 567 w 4334"/>
                <a:gd name="T31" fmla="*/ 202 h 726"/>
                <a:gd name="T32" fmla="*/ 572 w 4334"/>
                <a:gd name="T33" fmla="*/ 218 h 726"/>
                <a:gd name="T34" fmla="*/ 594 w 4334"/>
                <a:gd name="T35" fmla="*/ 225 h 726"/>
                <a:gd name="T36" fmla="*/ 619 w 4334"/>
                <a:gd name="T37" fmla="*/ 240 h 726"/>
                <a:gd name="T38" fmla="*/ 660 w 4334"/>
                <a:gd name="T39" fmla="*/ 256 h 726"/>
                <a:gd name="T40" fmla="*/ 701 w 4334"/>
                <a:gd name="T41" fmla="*/ 273 h 726"/>
                <a:gd name="T42" fmla="*/ 756 w 4334"/>
                <a:gd name="T43" fmla="*/ 280 h 726"/>
                <a:gd name="T44" fmla="*/ 843 w 4334"/>
                <a:gd name="T45" fmla="*/ 294 h 726"/>
                <a:gd name="T46" fmla="*/ 874 w 4334"/>
                <a:gd name="T47" fmla="*/ 304 h 726"/>
                <a:gd name="T48" fmla="*/ 909 w 4334"/>
                <a:gd name="T49" fmla="*/ 318 h 726"/>
                <a:gd name="T50" fmla="*/ 1071 w 4334"/>
                <a:gd name="T51" fmla="*/ 327 h 726"/>
                <a:gd name="T52" fmla="*/ 1082 w 4334"/>
                <a:gd name="T53" fmla="*/ 342 h 726"/>
                <a:gd name="T54" fmla="*/ 1172 w 4334"/>
                <a:gd name="T55" fmla="*/ 351 h 726"/>
                <a:gd name="T56" fmla="*/ 1177 w 4334"/>
                <a:gd name="T57" fmla="*/ 365 h 726"/>
                <a:gd name="T58" fmla="*/ 1284 w 4334"/>
                <a:gd name="T59" fmla="*/ 375 h 726"/>
                <a:gd name="T60" fmla="*/ 1290 w 4334"/>
                <a:gd name="T61" fmla="*/ 399 h 726"/>
                <a:gd name="T62" fmla="*/ 1314 w 4334"/>
                <a:gd name="T63" fmla="*/ 406 h 726"/>
                <a:gd name="T64" fmla="*/ 1345 w 4334"/>
                <a:gd name="T65" fmla="*/ 422 h 726"/>
                <a:gd name="T66" fmla="*/ 1402 w 4334"/>
                <a:gd name="T67" fmla="*/ 429 h 726"/>
                <a:gd name="T68" fmla="*/ 1416 w 4334"/>
                <a:gd name="T69" fmla="*/ 446 h 726"/>
                <a:gd name="T70" fmla="*/ 1473 w 4334"/>
                <a:gd name="T71" fmla="*/ 453 h 726"/>
                <a:gd name="T72" fmla="*/ 1481 w 4334"/>
                <a:gd name="T73" fmla="*/ 470 h 726"/>
                <a:gd name="T74" fmla="*/ 1624 w 4334"/>
                <a:gd name="T75" fmla="*/ 477 h 726"/>
                <a:gd name="T76" fmla="*/ 1646 w 4334"/>
                <a:gd name="T77" fmla="*/ 493 h 726"/>
                <a:gd name="T78" fmla="*/ 1722 w 4334"/>
                <a:gd name="T79" fmla="*/ 500 h 726"/>
                <a:gd name="T80" fmla="*/ 1747 w 4334"/>
                <a:gd name="T81" fmla="*/ 517 h 726"/>
                <a:gd name="T82" fmla="*/ 1955 w 4334"/>
                <a:gd name="T83" fmla="*/ 524 h 726"/>
                <a:gd name="T84" fmla="*/ 1980 w 4334"/>
                <a:gd name="T85" fmla="*/ 541 h 726"/>
                <a:gd name="T86" fmla="*/ 2103 w 4334"/>
                <a:gd name="T87" fmla="*/ 548 h 726"/>
                <a:gd name="T88" fmla="*/ 2152 w 4334"/>
                <a:gd name="T89" fmla="*/ 564 h 726"/>
                <a:gd name="T90" fmla="*/ 2223 w 4334"/>
                <a:gd name="T91" fmla="*/ 574 h 726"/>
                <a:gd name="T92" fmla="*/ 2245 w 4334"/>
                <a:gd name="T93" fmla="*/ 591 h 726"/>
                <a:gd name="T94" fmla="*/ 2322 w 4334"/>
                <a:gd name="T95" fmla="*/ 598 h 726"/>
                <a:gd name="T96" fmla="*/ 2330 w 4334"/>
                <a:gd name="T97" fmla="*/ 614 h 726"/>
                <a:gd name="T98" fmla="*/ 2585 w 4334"/>
                <a:gd name="T99" fmla="*/ 624 h 726"/>
                <a:gd name="T100" fmla="*/ 3058 w 4334"/>
                <a:gd name="T101" fmla="*/ 640 h 726"/>
                <a:gd name="T102" fmla="*/ 3291 w 4334"/>
                <a:gd name="T103" fmla="*/ 647 h 726"/>
                <a:gd name="T104" fmla="*/ 3398 w 4334"/>
                <a:gd name="T105" fmla="*/ 666 h 726"/>
                <a:gd name="T106" fmla="*/ 3713 w 4334"/>
                <a:gd name="T107" fmla="*/ 673 h 726"/>
                <a:gd name="T108" fmla="*/ 3743 w 4334"/>
                <a:gd name="T109" fmla="*/ 692 h 726"/>
                <a:gd name="T110" fmla="*/ 3946 w 4334"/>
                <a:gd name="T111" fmla="*/ 700 h 726"/>
                <a:gd name="T112" fmla="*/ 4211 w 4334"/>
                <a:gd name="T113" fmla="*/ 719 h 726"/>
                <a:gd name="T114" fmla="*/ 4334 w 4334"/>
                <a:gd name="T115" fmla="*/ 72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34" h="726">
                  <a:moveTo>
                    <a:pt x="0" y="0"/>
                  </a:moveTo>
                  <a:lnTo>
                    <a:pt x="44" y="0"/>
                  </a:lnTo>
                  <a:lnTo>
                    <a:pt x="44" y="15"/>
                  </a:lnTo>
                  <a:lnTo>
                    <a:pt x="60" y="15"/>
                  </a:lnTo>
                  <a:lnTo>
                    <a:pt x="60" y="24"/>
                  </a:lnTo>
                  <a:lnTo>
                    <a:pt x="80" y="24"/>
                  </a:lnTo>
                  <a:lnTo>
                    <a:pt x="80" y="31"/>
                  </a:lnTo>
                  <a:lnTo>
                    <a:pt x="238" y="31"/>
                  </a:lnTo>
                  <a:lnTo>
                    <a:pt x="238" y="38"/>
                  </a:lnTo>
                  <a:lnTo>
                    <a:pt x="252" y="38"/>
                  </a:lnTo>
                  <a:lnTo>
                    <a:pt x="252" y="55"/>
                  </a:lnTo>
                  <a:lnTo>
                    <a:pt x="274" y="55"/>
                  </a:lnTo>
                  <a:lnTo>
                    <a:pt x="274" y="62"/>
                  </a:lnTo>
                  <a:lnTo>
                    <a:pt x="293" y="62"/>
                  </a:lnTo>
                  <a:lnTo>
                    <a:pt x="293" y="69"/>
                  </a:lnTo>
                  <a:lnTo>
                    <a:pt x="310" y="69"/>
                  </a:lnTo>
                  <a:lnTo>
                    <a:pt x="310" y="79"/>
                  </a:lnTo>
                  <a:lnTo>
                    <a:pt x="329" y="79"/>
                  </a:lnTo>
                  <a:lnTo>
                    <a:pt x="329" y="86"/>
                  </a:lnTo>
                  <a:lnTo>
                    <a:pt x="334" y="86"/>
                  </a:lnTo>
                  <a:lnTo>
                    <a:pt x="334" y="93"/>
                  </a:lnTo>
                  <a:lnTo>
                    <a:pt x="340" y="93"/>
                  </a:lnTo>
                  <a:lnTo>
                    <a:pt x="340" y="100"/>
                  </a:lnTo>
                  <a:lnTo>
                    <a:pt x="359" y="100"/>
                  </a:lnTo>
                  <a:lnTo>
                    <a:pt x="359" y="109"/>
                  </a:lnTo>
                  <a:lnTo>
                    <a:pt x="381" y="109"/>
                  </a:lnTo>
                  <a:lnTo>
                    <a:pt x="381" y="116"/>
                  </a:lnTo>
                  <a:lnTo>
                    <a:pt x="386" y="116"/>
                  </a:lnTo>
                  <a:lnTo>
                    <a:pt x="386" y="124"/>
                  </a:lnTo>
                  <a:lnTo>
                    <a:pt x="452" y="124"/>
                  </a:lnTo>
                  <a:lnTo>
                    <a:pt x="452" y="133"/>
                  </a:lnTo>
                  <a:lnTo>
                    <a:pt x="466" y="133"/>
                  </a:lnTo>
                  <a:lnTo>
                    <a:pt x="466" y="140"/>
                  </a:lnTo>
                  <a:lnTo>
                    <a:pt x="477" y="140"/>
                  </a:lnTo>
                  <a:lnTo>
                    <a:pt x="477" y="147"/>
                  </a:lnTo>
                  <a:lnTo>
                    <a:pt x="496" y="147"/>
                  </a:lnTo>
                  <a:lnTo>
                    <a:pt x="496" y="154"/>
                  </a:lnTo>
                  <a:lnTo>
                    <a:pt x="507" y="154"/>
                  </a:lnTo>
                  <a:lnTo>
                    <a:pt x="507" y="164"/>
                  </a:lnTo>
                  <a:lnTo>
                    <a:pt x="523" y="164"/>
                  </a:lnTo>
                  <a:lnTo>
                    <a:pt x="523" y="171"/>
                  </a:lnTo>
                  <a:lnTo>
                    <a:pt x="531" y="171"/>
                  </a:lnTo>
                  <a:lnTo>
                    <a:pt x="531" y="178"/>
                  </a:lnTo>
                  <a:lnTo>
                    <a:pt x="537" y="178"/>
                  </a:lnTo>
                  <a:lnTo>
                    <a:pt x="537" y="195"/>
                  </a:lnTo>
                  <a:lnTo>
                    <a:pt x="559" y="195"/>
                  </a:lnTo>
                  <a:lnTo>
                    <a:pt x="559" y="202"/>
                  </a:lnTo>
                  <a:lnTo>
                    <a:pt x="567" y="202"/>
                  </a:lnTo>
                  <a:lnTo>
                    <a:pt x="567" y="209"/>
                  </a:lnTo>
                  <a:lnTo>
                    <a:pt x="572" y="209"/>
                  </a:lnTo>
                  <a:lnTo>
                    <a:pt x="572" y="218"/>
                  </a:lnTo>
                  <a:lnTo>
                    <a:pt x="578" y="218"/>
                  </a:lnTo>
                  <a:lnTo>
                    <a:pt x="578" y="225"/>
                  </a:lnTo>
                  <a:lnTo>
                    <a:pt x="594" y="225"/>
                  </a:lnTo>
                  <a:lnTo>
                    <a:pt x="594" y="233"/>
                  </a:lnTo>
                  <a:lnTo>
                    <a:pt x="619" y="233"/>
                  </a:lnTo>
                  <a:lnTo>
                    <a:pt x="619" y="240"/>
                  </a:lnTo>
                  <a:lnTo>
                    <a:pt x="624" y="240"/>
                  </a:lnTo>
                  <a:lnTo>
                    <a:pt x="624" y="256"/>
                  </a:lnTo>
                  <a:lnTo>
                    <a:pt x="660" y="256"/>
                  </a:lnTo>
                  <a:lnTo>
                    <a:pt x="660" y="263"/>
                  </a:lnTo>
                  <a:lnTo>
                    <a:pt x="701" y="263"/>
                  </a:lnTo>
                  <a:lnTo>
                    <a:pt x="701" y="273"/>
                  </a:lnTo>
                  <a:lnTo>
                    <a:pt x="709" y="273"/>
                  </a:lnTo>
                  <a:lnTo>
                    <a:pt x="709" y="280"/>
                  </a:lnTo>
                  <a:lnTo>
                    <a:pt x="756" y="280"/>
                  </a:lnTo>
                  <a:lnTo>
                    <a:pt x="756" y="287"/>
                  </a:lnTo>
                  <a:lnTo>
                    <a:pt x="843" y="287"/>
                  </a:lnTo>
                  <a:lnTo>
                    <a:pt x="843" y="294"/>
                  </a:lnTo>
                  <a:lnTo>
                    <a:pt x="868" y="294"/>
                  </a:lnTo>
                  <a:lnTo>
                    <a:pt x="868" y="304"/>
                  </a:lnTo>
                  <a:lnTo>
                    <a:pt x="874" y="304"/>
                  </a:lnTo>
                  <a:lnTo>
                    <a:pt x="874" y="311"/>
                  </a:lnTo>
                  <a:lnTo>
                    <a:pt x="909" y="311"/>
                  </a:lnTo>
                  <a:lnTo>
                    <a:pt x="909" y="318"/>
                  </a:lnTo>
                  <a:lnTo>
                    <a:pt x="1010" y="318"/>
                  </a:lnTo>
                  <a:lnTo>
                    <a:pt x="1010" y="327"/>
                  </a:lnTo>
                  <a:lnTo>
                    <a:pt x="1071" y="327"/>
                  </a:lnTo>
                  <a:lnTo>
                    <a:pt x="1071" y="335"/>
                  </a:lnTo>
                  <a:lnTo>
                    <a:pt x="1082" y="335"/>
                  </a:lnTo>
                  <a:lnTo>
                    <a:pt x="1082" y="342"/>
                  </a:lnTo>
                  <a:lnTo>
                    <a:pt x="1087" y="342"/>
                  </a:lnTo>
                  <a:lnTo>
                    <a:pt x="1087" y="351"/>
                  </a:lnTo>
                  <a:lnTo>
                    <a:pt x="1172" y="351"/>
                  </a:lnTo>
                  <a:lnTo>
                    <a:pt x="1172" y="358"/>
                  </a:lnTo>
                  <a:lnTo>
                    <a:pt x="1177" y="358"/>
                  </a:lnTo>
                  <a:lnTo>
                    <a:pt x="1177" y="365"/>
                  </a:lnTo>
                  <a:lnTo>
                    <a:pt x="1224" y="365"/>
                  </a:lnTo>
                  <a:lnTo>
                    <a:pt x="1224" y="375"/>
                  </a:lnTo>
                  <a:lnTo>
                    <a:pt x="1284" y="375"/>
                  </a:lnTo>
                  <a:lnTo>
                    <a:pt x="1284" y="382"/>
                  </a:lnTo>
                  <a:lnTo>
                    <a:pt x="1290" y="382"/>
                  </a:lnTo>
                  <a:lnTo>
                    <a:pt x="1290" y="399"/>
                  </a:lnTo>
                  <a:lnTo>
                    <a:pt x="1309" y="399"/>
                  </a:lnTo>
                  <a:lnTo>
                    <a:pt x="1309" y="406"/>
                  </a:lnTo>
                  <a:lnTo>
                    <a:pt x="1314" y="406"/>
                  </a:lnTo>
                  <a:lnTo>
                    <a:pt x="1314" y="413"/>
                  </a:lnTo>
                  <a:lnTo>
                    <a:pt x="1345" y="413"/>
                  </a:lnTo>
                  <a:lnTo>
                    <a:pt x="1345" y="422"/>
                  </a:lnTo>
                  <a:lnTo>
                    <a:pt x="1372" y="422"/>
                  </a:lnTo>
                  <a:lnTo>
                    <a:pt x="1372" y="429"/>
                  </a:lnTo>
                  <a:lnTo>
                    <a:pt x="1402" y="429"/>
                  </a:lnTo>
                  <a:lnTo>
                    <a:pt x="1402" y="436"/>
                  </a:lnTo>
                  <a:lnTo>
                    <a:pt x="1416" y="436"/>
                  </a:lnTo>
                  <a:lnTo>
                    <a:pt x="1416" y="446"/>
                  </a:lnTo>
                  <a:lnTo>
                    <a:pt x="1421" y="446"/>
                  </a:lnTo>
                  <a:lnTo>
                    <a:pt x="1421" y="453"/>
                  </a:lnTo>
                  <a:lnTo>
                    <a:pt x="1473" y="453"/>
                  </a:lnTo>
                  <a:lnTo>
                    <a:pt x="1473" y="460"/>
                  </a:lnTo>
                  <a:lnTo>
                    <a:pt x="1481" y="460"/>
                  </a:lnTo>
                  <a:lnTo>
                    <a:pt x="1481" y="470"/>
                  </a:lnTo>
                  <a:lnTo>
                    <a:pt x="1528" y="470"/>
                  </a:lnTo>
                  <a:lnTo>
                    <a:pt x="1528" y="477"/>
                  </a:lnTo>
                  <a:lnTo>
                    <a:pt x="1624" y="477"/>
                  </a:lnTo>
                  <a:lnTo>
                    <a:pt x="1624" y="484"/>
                  </a:lnTo>
                  <a:lnTo>
                    <a:pt x="1646" y="484"/>
                  </a:lnTo>
                  <a:lnTo>
                    <a:pt x="1646" y="493"/>
                  </a:lnTo>
                  <a:lnTo>
                    <a:pt x="1665" y="493"/>
                  </a:lnTo>
                  <a:lnTo>
                    <a:pt x="1665" y="500"/>
                  </a:lnTo>
                  <a:lnTo>
                    <a:pt x="1722" y="500"/>
                  </a:lnTo>
                  <a:lnTo>
                    <a:pt x="1722" y="508"/>
                  </a:lnTo>
                  <a:lnTo>
                    <a:pt x="1747" y="508"/>
                  </a:lnTo>
                  <a:lnTo>
                    <a:pt x="1747" y="517"/>
                  </a:lnTo>
                  <a:lnTo>
                    <a:pt x="1837" y="517"/>
                  </a:lnTo>
                  <a:lnTo>
                    <a:pt x="1837" y="524"/>
                  </a:lnTo>
                  <a:lnTo>
                    <a:pt x="1955" y="524"/>
                  </a:lnTo>
                  <a:lnTo>
                    <a:pt x="1955" y="534"/>
                  </a:lnTo>
                  <a:lnTo>
                    <a:pt x="1980" y="534"/>
                  </a:lnTo>
                  <a:lnTo>
                    <a:pt x="1980" y="541"/>
                  </a:lnTo>
                  <a:lnTo>
                    <a:pt x="2015" y="541"/>
                  </a:lnTo>
                  <a:lnTo>
                    <a:pt x="2015" y="548"/>
                  </a:lnTo>
                  <a:lnTo>
                    <a:pt x="2103" y="548"/>
                  </a:lnTo>
                  <a:lnTo>
                    <a:pt x="2103" y="557"/>
                  </a:lnTo>
                  <a:lnTo>
                    <a:pt x="2152" y="557"/>
                  </a:lnTo>
                  <a:lnTo>
                    <a:pt x="2152" y="564"/>
                  </a:lnTo>
                  <a:lnTo>
                    <a:pt x="2174" y="564"/>
                  </a:lnTo>
                  <a:lnTo>
                    <a:pt x="2174" y="574"/>
                  </a:lnTo>
                  <a:lnTo>
                    <a:pt x="2223" y="574"/>
                  </a:lnTo>
                  <a:lnTo>
                    <a:pt x="2223" y="581"/>
                  </a:lnTo>
                  <a:lnTo>
                    <a:pt x="2245" y="581"/>
                  </a:lnTo>
                  <a:lnTo>
                    <a:pt x="2245" y="591"/>
                  </a:lnTo>
                  <a:lnTo>
                    <a:pt x="2264" y="591"/>
                  </a:lnTo>
                  <a:lnTo>
                    <a:pt x="2264" y="598"/>
                  </a:lnTo>
                  <a:lnTo>
                    <a:pt x="2322" y="598"/>
                  </a:lnTo>
                  <a:lnTo>
                    <a:pt x="2322" y="607"/>
                  </a:lnTo>
                  <a:lnTo>
                    <a:pt x="2330" y="607"/>
                  </a:lnTo>
                  <a:lnTo>
                    <a:pt x="2330" y="614"/>
                  </a:lnTo>
                  <a:lnTo>
                    <a:pt x="2459" y="614"/>
                  </a:lnTo>
                  <a:lnTo>
                    <a:pt x="2459" y="624"/>
                  </a:lnTo>
                  <a:lnTo>
                    <a:pt x="2585" y="624"/>
                  </a:lnTo>
                  <a:lnTo>
                    <a:pt x="2585" y="631"/>
                  </a:lnTo>
                  <a:lnTo>
                    <a:pt x="3058" y="631"/>
                  </a:lnTo>
                  <a:lnTo>
                    <a:pt x="3058" y="640"/>
                  </a:lnTo>
                  <a:lnTo>
                    <a:pt x="3215" y="640"/>
                  </a:lnTo>
                  <a:lnTo>
                    <a:pt x="3215" y="647"/>
                  </a:lnTo>
                  <a:lnTo>
                    <a:pt x="3291" y="647"/>
                  </a:lnTo>
                  <a:lnTo>
                    <a:pt x="3291" y="657"/>
                  </a:lnTo>
                  <a:lnTo>
                    <a:pt x="3398" y="657"/>
                  </a:lnTo>
                  <a:lnTo>
                    <a:pt x="3398" y="666"/>
                  </a:lnTo>
                  <a:lnTo>
                    <a:pt x="3636" y="666"/>
                  </a:lnTo>
                  <a:lnTo>
                    <a:pt x="3636" y="673"/>
                  </a:lnTo>
                  <a:lnTo>
                    <a:pt x="3713" y="673"/>
                  </a:lnTo>
                  <a:lnTo>
                    <a:pt x="3713" y="683"/>
                  </a:lnTo>
                  <a:lnTo>
                    <a:pt x="3743" y="683"/>
                  </a:lnTo>
                  <a:lnTo>
                    <a:pt x="3743" y="692"/>
                  </a:lnTo>
                  <a:lnTo>
                    <a:pt x="3839" y="692"/>
                  </a:lnTo>
                  <a:lnTo>
                    <a:pt x="3839" y="700"/>
                  </a:lnTo>
                  <a:lnTo>
                    <a:pt x="3946" y="700"/>
                  </a:lnTo>
                  <a:lnTo>
                    <a:pt x="3946" y="709"/>
                  </a:lnTo>
                  <a:lnTo>
                    <a:pt x="4211" y="709"/>
                  </a:lnTo>
                  <a:lnTo>
                    <a:pt x="4211" y="719"/>
                  </a:lnTo>
                  <a:lnTo>
                    <a:pt x="4217" y="719"/>
                  </a:lnTo>
                  <a:lnTo>
                    <a:pt x="4217" y="726"/>
                  </a:lnTo>
                  <a:lnTo>
                    <a:pt x="4334" y="726"/>
                  </a:lnTo>
                </a:path>
              </a:pathLst>
            </a:custGeom>
            <a:noFill/>
            <a:ln w="38100">
              <a:solidFill>
                <a:srgbClr val="0079C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C7355A5-1784-FB02-3058-7230C0196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975" y="996950"/>
              <a:ext cx="6880225" cy="1779588"/>
            </a:xfrm>
            <a:custGeom>
              <a:avLst/>
              <a:gdLst>
                <a:gd name="T0" fmla="*/ 30 w 4334"/>
                <a:gd name="T1" fmla="*/ 0 h 1121"/>
                <a:gd name="T2" fmla="*/ 60 w 4334"/>
                <a:gd name="T3" fmla="*/ 29 h 1121"/>
                <a:gd name="T4" fmla="*/ 126 w 4334"/>
                <a:gd name="T5" fmla="*/ 57 h 1121"/>
                <a:gd name="T6" fmla="*/ 156 w 4334"/>
                <a:gd name="T7" fmla="*/ 86 h 1121"/>
                <a:gd name="T8" fmla="*/ 375 w 4334"/>
                <a:gd name="T9" fmla="*/ 114 h 1121"/>
                <a:gd name="T10" fmla="*/ 422 w 4334"/>
                <a:gd name="T11" fmla="*/ 143 h 1121"/>
                <a:gd name="T12" fmla="*/ 430 w 4334"/>
                <a:gd name="T13" fmla="*/ 197 h 1121"/>
                <a:gd name="T14" fmla="*/ 441 w 4334"/>
                <a:gd name="T15" fmla="*/ 225 h 1121"/>
                <a:gd name="T16" fmla="*/ 482 w 4334"/>
                <a:gd name="T17" fmla="*/ 254 h 1121"/>
                <a:gd name="T18" fmla="*/ 507 w 4334"/>
                <a:gd name="T19" fmla="*/ 282 h 1121"/>
                <a:gd name="T20" fmla="*/ 518 w 4334"/>
                <a:gd name="T21" fmla="*/ 311 h 1121"/>
                <a:gd name="T22" fmla="*/ 523 w 4334"/>
                <a:gd name="T23" fmla="*/ 339 h 1121"/>
                <a:gd name="T24" fmla="*/ 548 w 4334"/>
                <a:gd name="T25" fmla="*/ 368 h 1121"/>
                <a:gd name="T26" fmla="*/ 553 w 4334"/>
                <a:gd name="T27" fmla="*/ 425 h 1121"/>
                <a:gd name="T28" fmla="*/ 589 w 4334"/>
                <a:gd name="T29" fmla="*/ 481 h 1121"/>
                <a:gd name="T30" fmla="*/ 603 w 4334"/>
                <a:gd name="T31" fmla="*/ 510 h 1121"/>
                <a:gd name="T32" fmla="*/ 608 w 4334"/>
                <a:gd name="T33" fmla="*/ 538 h 1121"/>
                <a:gd name="T34" fmla="*/ 638 w 4334"/>
                <a:gd name="T35" fmla="*/ 567 h 1121"/>
                <a:gd name="T36" fmla="*/ 720 w 4334"/>
                <a:gd name="T37" fmla="*/ 595 h 1121"/>
                <a:gd name="T38" fmla="*/ 756 w 4334"/>
                <a:gd name="T39" fmla="*/ 624 h 1121"/>
                <a:gd name="T40" fmla="*/ 761 w 4334"/>
                <a:gd name="T41" fmla="*/ 652 h 1121"/>
                <a:gd name="T42" fmla="*/ 904 w 4334"/>
                <a:gd name="T43" fmla="*/ 683 h 1121"/>
                <a:gd name="T44" fmla="*/ 1060 w 4334"/>
                <a:gd name="T45" fmla="*/ 711 h 1121"/>
                <a:gd name="T46" fmla="*/ 1076 w 4334"/>
                <a:gd name="T47" fmla="*/ 742 h 1121"/>
                <a:gd name="T48" fmla="*/ 1131 w 4334"/>
                <a:gd name="T49" fmla="*/ 771 h 1121"/>
                <a:gd name="T50" fmla="*/ 1153 w 4334"/>
                <a:gd name="T51" fmla="*/ 801 h 1121"/>
                <a:gd name="T52" fmla="*/ 1202 w 4334"/>
                <a:gd name="T53" fmla="*/ 832 h 1121"/>
                <a:gd name="T54" fmla="*/ 1503 w 4334"/>
                <a:gd name="T55" fmla="*/ 861 h 1121"/>
                <a:gd name="T56" fmla="*/ 1522 w 4334"/>
                <a:gd name="T57" fmla="*/ 892 h 1121"/>
                <a:gd name="T58" fmla="*/ 1985 w 4334"/>
                <a:gd name="T59" fmla="*/ 922 h 1121"/>
                <a:gd name="T60" fmla="*/ 2681 w 4334"/>
                <a:gd name="T61" fmla="*/ 951 h 1121"/>
                <a:gd name="T62" fmla="*/ 3143 w 4334"/>
                <a:gd name="T63" fmla="*/ 984 h 1121"/>
                <a:gd name="T64" fmla="*/ 3423 w 4334"/>
                <a:gd name="T65" fmla="*/ 1017 h 1121"/>
                <a:gd name="T66" fmla="*/ 3987 w 4334"/>
                <a:gd name="T67" fmla="*/ 1050 h 1121"/>
                <a:gd name="T68" fmla="*/ 4124 w 4334"/>
                <a:gd name="T69" fmla="*/ 1086 h 1121"/>
                <a:gd name="T70" fmla="*/ 4334 w 4334"/>
                <a:gd name="T71" fmla="*/ 1121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34" h="1121">
                  <a:moveTo>
                    <a:pt x="0" y="0"/>
                  </a:moveTo>
                  <a:lnTo>
                    <a:pt x="30" y="0"/>
                  </a:lnTo>
                  <a:lnTo>
                    <a:pt x="30" y="29"/>
                  </a:lnTo>
                  <a:lnTo>
                    <a:pt x="60" y="29"/>
                  </a:lnTo>
                  <a:lnTo>
                    <a:pt x="60" y="57"/>
                  </a:lnTo>
                  <a:lnTo>
                    <a:pt x="126" y="57"/>
                  </a:lnTo>
                  <a:lnTo>
                    <a:pt x="126" y="86"/>
                  </a:lnTo>
                  <a:lnTo>
                    <a:pt x="156" y="86"/>
                  </a:lnTo>
                  <a:lnTo>
                    <a:pt x="156" y="114"/>
                  </a:lnTo>
                  <a:lnTo>
                    <a:pt x="375" y="114"/>
                  </a:lnTo>
                  <a:lnTo>
                    <a:pt x="375" y="143"/>
                  </a:lnTo>
                  <a:lnTo>
                    <a:pt x="422" y="143"/>
                  </a:lnTo>
                  <a:lnTo>
                    <a:pt x="422" y="197"/>
                  </a:lnTo>
                  <a:lnTo>
                    <a:pt x="430" y="197"/>
                  </a:lnTo>
                  <a:lnTo>
                    <a:pt x="430" y="225"/>
                  </a:lnTo>
                  <a:lnTo>
                    <a:pt x="441" y="225"/>
                  </a:lnTo>
                  <a:lnTo>
                    <a:pt x="441" y="254"/>
                  </a:lnTo>
                  <a:lnTo>
                    <a:pt x="482" y="254"/>
                  </a:lnTo>
                  <a:lnTo>
                    <a:pt x="482" y="282"/>
                  </a:lnTo>
                  <a:lnTo>
                    <a:pt x="507" y="282"/>
                  </a:lnTo>
                  <a:lnTo>
                    <a:pt x="507" y="311"/>
                  </a:lnTo>
                  <a:lnTo>
                    <a:pt x="518" y="311"/>
                  </a:lnTo>
                  <a:lnTo>
                    <a:pt x="518" y="339"/>
                  </a:lnTo>
                  <a:lnTo>
                    <a:pt x="523" y="339"/>
                  </a:lnTo>
                  <a:lnTo>
                    <a:pt x="523" y="368"/>
                  </a:lnTo>
                  <a:lnTo>
                    <a:pt x="548" y="368"/>
                  </a:lnTo>
                  <a:lnTo>
                    <a:pt x="548" y="425"/>
                  </a:lnTo>
                  <a:lnTo>
                    <a:pt x="553" y="425"/>
                  </a:lnTo>
                  <a:lnTo>
                    <a:pt x="553" y="481"/>
                  </a:lnTo>
                  <a:lnTo>
                    <a:pt x="589" y="481"/>
                  </a:lnTo>
                  <a:lnTo>
                    <a:pt x="589" y="510"/>
                  </a:lnTo>
                  <a:lnTo>
                    <a:pt x="603" y="510"/>
                  </a:lnTo>
                  <a:lnTo>
                    <a:pt x="603" y="538"/>
                  </a:lnTo>
                  <a:lnTo>
                    <a:pt x="608" y="538"/>
                  </a:lnTo>
                  <a:lnTo>
                    <a:pt x="608" y="567"/>
                  </a:lnTo>
                  <a:lnTo>
                    <a:pt x="638" y="567"/>
                  </a:lnTo>
                  <a:lnTo>
                    <a:pt x="638" y="595"/>
                  </a:lnTo>
                  <a:lnTo>
                    <a:pt x="720" y="595"/>
                  </a:lnTo>
                  <a:lnTo>
                    <a:pt x="720" y="624"/>
                  </a:lnTo>
                  <a:lnTo>
                    <a:pt x="756" y="624"/>
                  </a:lnTo>
                  <a:lnTo>
                    <a:pt x="756" y="652"/>
                  </a:lnTo>
                  <a:lnTo>
                    <a:pt x="761" y="652"/>
                  </a:lnTo>
                  <a:lnTo>
                    <a:pt x="761" y="683"/>
                  </a:lnTo>
                  <a:lnTo>
                    <a:pt x="904" y="683"/>
                  </a:lnTo>
                  <a:lnTo>
                    <a:pt x="904" y="711"/>
                  </a:lnTo>
                  <a:lnTo>
                    <a:pt x="1060" y="711"/>
                  </a:lnTo>
                  <a:lnTo>
                    <a:pt x="1060" y="742"/>
                  </a:lnTo>
                  <a:lnTo>
                    <a:pt x="1076" y="742"/>
                  </a:lnTo>
                  <a:lnTo>
                    <a:pt x="1076" y="771"/>
                  </a:lnTo>
                  <a:lnTo>
                    <a:pt x="1131" y="771"/>
                  </a:lnTo>
                  <a:lnTo>
                    <a:pt x="1131" y="801"/>
                  </a:lnTo>
                  <a:lnTo>
                    <a:pt x="1153" y="801"/>
                  </a:lnTo>
                  <a:lnTo>
                    <a:pt x="1153" y="832"/>
                  </a:lnTo>
                  <a:lnTo>
                    <a:pt x="1202" y="832"/>
                  </a:lnTo>
                  <a:lnTo>
                    <a:pt x="1202" y="861"/>
                  </a:lnTo>
                  <a:lnTo>
                    <a:pt x="1503" y="861"/>
                  </a:lnTo>
                  <a:lnTo>
                    <a:pt x="1503" y="892"/>
                  </a:lnTo>
                  <a:lnTo>
                    <a:pt x="1522" y="892"/>
                  </a:lnTo>
                  <a:lnTo>
                    <a:pt x="1522" y="922"/>
                  </a:lnTo>
                  <a:lnTo>
                    <a:pt x="1985" y="922"/>
                  </a:lnTo>
                  <a:lnTo>
                    <a:pt x="1985" y="951"/>
                  </a:lnTo>
                  <a:lnTo>
                    <a:pt x="2681" y="951"/>
                  </a:lnTo>
                  <a:lnTo>
                    <a:pt x="2681" y="984"/>
                  </a:lnTo>
                  <a:lnTo>
                    <a:pt x="3143" y="984"/>
                  </a:lnTo>
                  <a:lnTo>
                    <a:pt x="3143" y="1017"/>
                  </a:lnTo>
                  <a:lnTo>
                    <a:pt x="3423" y="1017"/>
                  </a:lnTo>
                  <a:lnTo>
                    <a:pt x="3423" y="1050"/>
                  </a:lnTo>
                  <a:lnTo>
                    <a:pt x="3987" y="1050"/>
                  </a:lnTo>
                  <a:lnTo>
                    <a:pt x="3987" y="1086"/>
                  </a:lnTo>
                  <a:lnTo>
                    <a:pt x="4124" y="1086"/>
                  </a:lnTo>
                  <a:lnTo>
                    <a:pt x="4124" y="1121"/>
                  </a:lnTo>
                  <a:lnTo>
                    <a:pt x="4334" y="1121"/>
                  </a:lnTo>
                </a:path>
              </a:pathLst>
            </a:custGeom>
            <a:noFill/>
            <a:ln w="38100">
              <a:solidFill>
                <a:srgbClr val="63A70A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BD865F3C-FC93-A784-E6AD-BC200599A6F2}"/>
              </a:ext>
            </a:extLst>
          </p:cNvPr>
          <p:cNvSpPr txBox="1"/>
          <p:nvPr/>
        </p:nvSpPr>
        <p:spPr>
          <a:xfrm>
            <a:off x="3998214" y="2514600"/>
            <a:ext cx="344969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150"/>
              </a:spcBef>
            </a:pPr>
            <a:r>
              <a:rPr lang="en-US" sz="1600" b="1" u="sng">
                <a:latin typeface="+mj-lt"/>
              </a:rPr>
              <a:t>2-year PFS:</a:t>
            </a:r>
          </a:p>
          <a:p>
            <a:pPr>
              <a:spcBef>
                <a:spcPts val="150"/>
              </a:spcBef>
            </a:pPr>
            <a:r>
              <a:rPr lang="en-US" sz="1600" b="1">
                <a:solidFill>
                  <a:srgbClr val="0079C1"/>
                </a:solidFill>
                <a:latin typeface="+mj-lt"/>
              </a:rPr>
              <a:t>Auto-HCT:</a:t>
            </a:r>
            <a:r>
              <a:rPr lang="en-US" sz="160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b="1">
                <a:latin typeface="+mj-lt"/>
              </a:rPr>
              <a:t>66.2% </a:t>
            </a:r>
            <a:r>
              <a:rPr lang="en-US" sz="1600">
                <a:latin typeface="+mj-lt"/>
              </a:rPr>
              <a:t>(60.4-71.8)</a:t>
            </a:r>
          </a:p>
          <a:p>
            <a:pPr>
              <a:spcBef>
                <a:spcPts val="150"/>
              </a:spcBef>
            </a:pPr>
            <a:r>
              <a:rPr lang="en-US" sz="1600" b="1">
                <a:solidFill>
                  <a:srgbClr val="63A70A"/>
                </a:solidFill>
                <a:latin typeface="+mj-lt"/>
              </a:rPr>
              <a:t>CAR-T:</a:t>
            </a:r>
            <a:r>
              <a:rPr lang="en-US" sz="1600">
                <a:latin typeface="+mj-lt"/>
              </a:rPr>
              <a:t> </a:t>
            </a:r>
            <a:r>
              <a:rPr lang="en-US" sz="1600" b="1">
                <a:latin typeface="+mj-lt"/>
              </a:rPr>
              <a:t>47.8% </a:t>
            </a:r>
            <a:r>
              <a:rPr lang="en-US" sz="1600">
                <a:latin typeface="+mj-lt"/>
              </a:rPr>
              <a:t>(26.4-59.4)</a:t>
            </a:r>
          </a:p>
          <a:p>
            <a:pPr>
              <a:spcBef>
                <a:spcPts val="150"/>
              </a:spcBef>
            </a:pPr>
            <a:r>
              <a:rPr lang="en-US" sz="1600">
                <a:latin typeface="+mj-lt"/>
              </a:rPr>
              <a:t>p</a:t>
            </a:r>
            <a:r>
              <a:rPr lang="en-US" sz="1600" i="0">
                <a:latin typeface="+mj-lt"/>
              </a:rPr>
              <a:t>&lt;0.001</a:t>
            </a:r>
            <a:endParaRPr lang="en-US" sz="160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1C74F0-DF90-AAB3-3652-27B2A0C1BC4F}"/>
              </a:ext>
            </a:extLst>
          </p:cNvPr>
          <p:cNvSpPr txBox="1"/>
          <p:nvPr/>
        </p:nvSpPr>
        <p:spPr>
          <a:xfrm>
            <a:off x="4519534" y="-2678"/>
            <a:ext cx="532956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Arial"/>
                <a:ea typeface="Geneva"/>
              </a:rPr>
              <a:t>Embargoed until Sunday, Dec. 10, 2023, at 7:30 a.m. Pacific time</a:t>
            </a:r>
            <a:endParaRPr lang="en-US" sz="12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3289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B96F4F9-FBE8-F23D-B0FD-53DFB7B4F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/>
              <a:t>Results: Progression / Relapse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C85384-2FF0-5AF1-21AF-5350327EBA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571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14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152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100A5761-1B3C-4150-A85D-55D21464807F}" type="slidenum">
              <a:rPr lang="en-US" altLang="en-US" smtClean="0"/>
              <a:pPr/>
              <a:t>35</a:t>
            </a:fld>
            <a:endParaRPr lang="en-US" alt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941BB4D-DB1B-D3B7-F474-D0EF577C03A5}"/>
              </a:ext>
            </a:extLst>
          </p:cNvPr>
          <p:cNvSpPr txBox="1"/>
          <p:nvPr/>
        </p:nvSpPr>
        <p:spPr>
          <a:xfrm>
            <a:off x="3998214" y="1200150"/>
            <a:ext cx="27432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150"/>
              </a:spcBef>
            </a:pPr>
            <a:r>
              <a:rPr lang="en-US" sz="1400" b="1" u="sng">
                <a:latin typeface="+mj-lt"/>
              </a:rPr>
              <a:t>2-year Progression/Relapse:</a:t>
            </a:r>
          </a:p>
          <a:p>
            <a:pPr>
              <a:spcBef>
                <a:spcPts val="150"/>
              </a:spcBef>
            </a:pPr>
            <a:r>
              <a:rPr lang="en-US" sz="1400" b="1">
                <a:solidFill>
                  <a:srgbClr val="0079C1"/>
                </a:solidFill>
                <a:latin typeface="+mj-lt"/>
              </a:rPr>
              <a:t>Auto-HCT:</a:t>
            </a:r>
            <a:r>
              <a:rPr lang="en-US" sz="140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b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27.8% </a:t>
            </a:r>
            <a:r>
              <a:rPr lang="en-US" sz="14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(22.6-33.4)</a:t>
            </a:r>
          </a:p>
          <a:p>
            <a:pPr>
              <a:spcBef>
                <a:spcPts val="150"/>
              </a:spcBef>
            </a:pPr>
            <a:r>
              <a:rPr lang="en-US" sz="1400" b="1">
                <a:solidFill>
                  <a:srgbClr val="63A70A"/>
                </a:solidFill>
                <a:latin typeface="+mj-lt"/>
              </a:rPr>
              <a:t>CAR-T:</a:t>
            </a:r>
            <a:r>
              <a:rPr lang="en-US" sz="1400">
                <a:latin typeface="+mj-lt"/>
              </a:rPr>
              <a:t> </a:t>
            </a:r>
            <a:r>
              <a:rPr lang="en-US" sz="1400" b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48% </a:t>
            </a:r>
            <a:r>
              <a:rPr lang="en-US" sz="14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(36.4-59.7)</a:t>
            </a:r>
          </a:p>
          <a:p>
            <a:pPr>
              <a:spcBef>
                <a:spcPts val="150"/>
              </a:spcBef>
            </a:pPr>
            <a:r>
              <a:rPr lang="en-US" sz="1400">
                <a:latin typeface="+mj-lt"/>
              </a:rPr>
              <a:t>p</a:t>
            </a:r>
            <a:r>
              <a:rPr lang="en-US" sz="1400" i="0">
                <a:latin typeface="+mj-lt"/>
              </a:rPr>
              <a:t>&lt;0.001</a:t>
            </a:r>
            <a:endParaRPr lang="en-US" sz="1400">
              <a:latin typeface="+mj-lt"/>
            </a:endParaRPr>
          </a:p>
        </p:txBody>
      </p: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26C92822-2750-69E1-1023-12EE4A99321A}"/>
              </a:ext>
            </a:extLst>
          </p:cNvPr>
          <p:cNvGraphicFramePr>
            <a:graphicFrameLocks noGrp="1"/>
          </p:cNvGraphicFramePr>
          <p:nvPr/>
        </p:nvGraphicFramePr>
        <p:xfrm>
          <a:off x="912114" y="3943350"/>
          <a:ext cx="6854904" cy="74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3474">
                  <a:extLst>
                    <a:ext uri="{9D8B030D-6E8A-4147-A177-3AD203B41FA5}">
                      <a16:colId xmlns:a16="http://schemas.microsoft.com/office/drawing/2014/main" val="449631770"/>
                    </a:ext>
                  </a:extLst>
                </a:gridCol>
                <a:gridCol w="347900">
                  <a:extLst>
                    <a:ext uri="{9D8B030D-6E8A-4147-A177-3AD203B41FA5}">
                      <a16:colId xmlns:a16="http://schemas.microsoft.com/office/drawing/2014/main" val="346718442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502608203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3801712506"/>
                    </a:ext>
                  </a:extLst>
                </a:gridCol>
                <a:gridCol w="603504">
                  <a:extLst>
                    <a:ext uri="{9D8B030D-6E8A-4147-A177-3AD203B41FA5}">
                      <a16:colId xmlns:a16="http://schemas.microsoft.com/office/drawing/2014/main" val="139191404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000800201"/>
                    </a:ext>
                  </a:extLst>
                </a:gridCol>
                <a:gridCol w="1351026">
                  <a:extLst>
                    <a:ext uri="{9D8B030D-6E8A-4147-A177-3AD203B41FA5}">
                      <a16:colId xmlns:a16="http://schemas.microsoft.com/office/drawing/2014/main" val="198561741"/>
                    </a:ext>
                  </a:extLst>
                </a:gridCol>
                <a:gridCol w="1303020">
                  <a:extLst>
                    <a:ext uri="{9D8B030D-6E8A-4147-A177-3AD203B41FA5}">
                      <a16:colId xmlns:a16="http://schemas.microsoft.com/office/drawing/2014/main" val="1018563788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sng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 at Risk</a:t>
                      </a:r>
                      <a:endParaRPr lang="en-US" sz="1200" u="sng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5911689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marL="0" marR="0" lvl="0" indent="0" algn="r" defTabSz="914400" rtl="0" eaLnBrk="0" fontAlgn="auto" latinLnBrk="0" hangingPunct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9C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Auto-HCT</a:t>
                      </a:r>
                    </a:p>
                  </a:txBody>
                  <a:tcPr marL="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79C1"/>
                          </a:solidFill>
                          <a:effectLst/>
                          <a:latin typeface="+mn-lt"/>
                          <a:ea typeface="+mn-ea"/>
                        </a:rPr>
                        <a:t>277</a:t>
                      </a: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rgbClr val="0079C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rgbClr val="0079C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79C1"/>
                          </a:solidFill>
                          <a:effectLst/>
                          <a:latin typeface="+mn-lt"/>
                          <a:ea typeface="+mn-ea"/>
                        </a:rPr>
                        <a:t>229</a:t>
                      </a: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79C1"/>
                          </a:solidFill>
                          <a:effectLst/>
                          <a:latin typeface="+mn-lt"/>
                        </a:rPr>
                        <a:t>195</a:t>
                      </a:r>
                      <a:endParaRPr lang="en-US" sz="1200" b="1">
                        <a:solidFill>
                          <a:srgbClr val="0079C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79C1"/>
                          </a:solidFill>
                          <a:effectLst/>
                          <a:latin typeface="+mn-lt"/>
                          <a:ea typeface="+mn-ea"/>
                        </a:rPr>
                        <a:t>175</a:t>
                      </a: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79C1"/>
                          </a:solidFill>
                          <a:effectLst/>
                          <a:latin typeface="+mn-lt"/>
                        </a:rPr>
                        <a:t>159</a:t>
                      </a:r>
                      <a:endParaRPr lang="en-US" sz="1200" b="1">
                        <a:solidFill>
                          <a:srgbClr val="0079C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5206667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r" eaLnBrk="0" hangingPunct="0">
                        <a:lnSpc>
                          <a:spcPts val="1500"/>
                        </a:lnSpc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3A70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CAR-T</a:t>
                      </a:r>
                      <a:endParaRPr lang="en-US" sz="1200" b="1" i="0" kern="1200">
                        <a:solidFill>
                          <a:srgbClr val="63A70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63A70A"/>
                          </a:solidFill>
                          <a:effectLst/>
                          <a:latin typeface="+mn-lt"/>
                        </a:rPr>
                        <a:t>76</a:t>
                      </a:r>
                      <a:endParaRPr lang="en-US" sz="1200" b="1">
                        <a:solidFill>
                          <a:srgbClr val="63A70A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rgbClr val="63A70A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rgbClr val="63A70A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63A70A"/>
                          </a:solidFill>
                          <a:effectLst/>
                          <a:latin typeface="+mn-lt"/>
                          <a:ea typeface="+mn-ea"/>
                        </a:rPr>
                        <a:t>46</a:t>
                      </a: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63A70A"/>
                          </a:solidFill>
                          <a:effectLst/>
                          <a:latin typeface="+mn-lt"/>
                        </a:rPr>
                        <a:t>40</a:t>
                      </a:r>
                      <a:endParaRPr lang="en-US" sz="1200" b="1">
                        <a:solidFill>
                          <a:srgbClr val="63A70A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63A70A"/>
                          </a:solidFill>
                          <a:effectLst/>
                          <a:latin typeface="+mn-lt"/>
                          <a:ea typeface="+mn-ea"/>
                        </a:rPr>
                        <a:t>34</a:t>
                      </a: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63A70A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en-US" sz="1200" b="1">
                        <a:solidFill>
                          <a:srgbClr val="63A70A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9772925"/>
                  </a:ext>
                </a:extLst>
              </a:tr>
            </a:tbl>
          </a:graphicData>
        </a:graphic>
      </p:graphicFrame>
      <p:grpSp>
        <p:nvGrpSpPr>
          <p:cNvPr id="52" name="Group 51">
            <a:extLst>
              <a:ext uri="{FF2B5EF4-FFF2-40B4-BE49-F238E27FC236}">
                <a16:creationId xmlns:a16="http://schemas.microsoft.com/office/drawing/2014/main" id="{62FF7FC9-598D-8D33-A069-D9922C976D55}"/>
              </a:ext>
            </a:extLst>
          </p:cNvPr>
          <p:cNvGrpSpPr/>
          <p:nvPr/>
        </p:nvGrpSpPr>
        <p:grpSpPr>
          <a:xfrm>
            <a:off x="1348740" y="1028700"/>
            <a:ext cx="6446520" cy="2948940"/>
            <a:chOff x="731520" y="838200"/>
            <a:chExt cx="8211164" cy="4053214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7502498-BCF0-B4B1-DFBE-E4C4945CF65D}"/>
                </a:ext>
              </a:extLst>
            </p:cNvPr>
            <p:cNvGrpSpPr/>
            <p:nvPr/>
          </p:nvGrpSpPr>
          <p:grpSpPr>
            <a:xfrm>
              <a:off x="731520" y="838200"/>
              <a:ext cx="8211164" cy="4053214"/>
              <a:chOff x="463555" y="838200"/>
              <a:chExt cx="8211164" cy="4053214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432C5249-8A10-858F-CCAE-DD630F693E5A}"/>
                  </a:ext>
                </a:extLst>
              </p:cNvPr>
              <p:cNvGrpSpPr/>
              <p:nvPr/>
            </p:nvGrpSpPr>
            <p:grpSpPr>
              <a:xfrm>
                <a:off x="1404804" y="4521440"/>
                <a:ext cx="7269915" cy="369974"/>
                <a:chOff x="1404804" y="4839838"/>
                <a:chExt cx="7269915" cy="369974"/>
              </a:xfrm>
            </p:grpSpPr>
            <p:sp>
              <p:nvSpPr>
                <p:cNvPr id="89" name="Rectangle 39">
                  <a:extLst>
                    <a:ext uri="{FF2B5EF4-FFF2-40B4-BE49-F238E27FC236}">
                      <a16:creationId xmlns:a16="http://schemas.microsoft.com/office/drawing/2014/main" id="{A1FFB90B-6351-E780-6A2D-E4E102A8E5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4804" y="4839838"/>
                  <a:ext cx="314189" cy="3699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69056" tIns="34529" rIns="69056" bIns="34529"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3429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685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0287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r>
                    <a:rPr lang="en-US" i="0">
                      <a:solidFill>
                        <a:srgbClr val="000000"/>
                      </a:solidFill>
                      <a:latin typeface="+mj-lt"/>
                    </a:rPr>
                    <a:t>0</a:t>
                  </a:r>
                </a:p>
              </p:txBody>
            </p:sp>
            <p:sp>
              <p:nvSpPr>
                <p:cNvPr id="90" name="Rectangle 43">
                  <a:extLst>
                    <a:ext uri="{FF2B5EF4-FFF2-40B4-BE49-F238E27FC236}">
                      <a16:creationId xmlns:a16="http://schemas.microsoft.com/office/drawing/2014/main" id="{724114E4-33B4-75B1-9645-0599A2A915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32290" y="4839838"/>
                  <a:ext cx="442429" cy="3699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69056" tIns="34529" rIns="69056" bIns="34529"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3429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685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0287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r>
                    <a:rPr lang="en-US">
                      <a:solidFill>
                        <a:srgbClr val="000000"/>
                      </a:solidFill>
                      <a:latin typeface="+mj-lt"/>
                    </a:rPr>
                    <a:t>24</a:t>
                  </a:r>
                  <a:endParaRPr lang="en-US" i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91" name="Rectangle 43">
                  <a:extLst>
                    <a:ext uri="{FF2B5EF4-FFF2-40B4-BE49-F238E27FC236}">
                      <a16:creationId xmlns:a16="http://schemas.microsoft.com/office/drawing/2014/main" id="{BEF9579A-B654-301B-D331-C4322C8377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89640" y="4839838"/>
                  <a:ext cx="442429" cy="3699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69056" tIns="34529" rIns="69056" bIns="34529"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3429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685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0287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r>
                    <a:rPr lang="en-US" i="0">
                      <a:solidFill>
                        <a:srgbClr val="000000"/>
                      </a:solidFill>
                      <a:latin typeface="+mj-lt"/>
                    </a:rPr>
                    <a:t>12</a:t>
                  </a:r>
                </a:p>
              </p:txBody>
            </p:sp>
            <p:sp>
              <p:nvSpPr>
                <p:cNvPr id="92" name="Rectangle 43">
                  <a:extLst>
                    <a:ext uri="{FF2B5EF4-FFF2-40B4-BE49-F238E27FC236}">
                      <a16:creationId xmlns:a16="http://schemas.microsoft.com/office/drawing/2014/main" id="{9D28D3DE-CD5F-DAB7-7943-1841F1F387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10965" y="4839838"/>
                  <a:ext cx="442429" cy="3699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69056" tIns="34529" rIns="69056" bIns="34529"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3429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685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0287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r>
                    <a:rPr lang="en-US" i="0">
                      <a:solidFill>
                        <a:srgbClr val="000000"/>
                      </a:solidFill>
                      <a:latin typeface="+mj-lt"/>
                    </a:rPr>
                    <a:t>18</a:t>
                  </a:r>
                </a:p>
              </p:txBody>
            </p:sp>
            <p:sp>
              <p:nvSpPr>
                <p:cNvPr id="93" name="Rectangle 43">
                  <a:extLst>
                    <a:ext uri="{FF2B5EF4-FFF2-40B4-BE49-F238E27FC236}">
                      <a16:creationId xmlns:a16="http://schemas.microsoft.com/office/drawing/2014/main" id="{0DFD7548-1E4A-ED77-5D61-B33C81FCFC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0333" y="4839838"/>
                  <a:ext cx="314189" cy="3699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69056" tIns="34529" rIns="69056" bIns="34529"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3429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685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0287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r>
                    <a:rPr lang="en-US" i="0">
                      <a:solidFill>
                        <a:srgbClr val="000000"/>
                      </a:solidFill>
                      <a:latin typeface="+mj-lt"/>
                    </a:rPr>
                    <a:t>6</a:t>
                  </a:r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45048ABF-B1E5-9809-EBEE-2AE440CF0E33}"/>
                  </a:ext>
                </a:extLst>
              </p:cNvPr>
              <p:cNvGrpSpPr/>
              <p:nvPr/>
            </p:nvGrpSpPr>
            <p:grpSpPr>
              <a:xfrm>
                <a:off x="463555" y="838200"/>
                <a:ext cx="8014718" cy="4053214"/>
                <a:chOff x="463555" y="838200"/>
                <a:chExt cx="8014718" cy="4053214"/>
              </a:xfrm>
            </p:grpSpPr>
            <p:sp>
              <p:nvSpPr>
                <p:cNvPr id="58" name="Rectangle 26">
                  <a:extLst>
                    <a:ext uri="{FF2B5EF4-FFF2-40B4-BE49-F238E27FC236}">
                      <a16:creationId xmlns:a16="http://schemas.microsoft.com/office/drawing/2014/main" id="{47D33CBA-8C87-39F0-AE72-577BD93C56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-999665" y="2548585"/>
                  <a:ext cx="3472580" cy="3699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69056" tIns="34529" rIns="69056" bIns="34529"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3429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685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0287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r>
                    <a:rPr lang="en-US" i="0">
                      <a:solidFill>
                        <a:srgbClr val="000000"/>
                      </a:solidFill>
                      <a:latin typeface="+mj-lt"/>
                    </a:rPr>
                    <a:t>Cumulative Incidence, %</a:t>
                  </a:r>
                </a:p>
              </p:txBody>
            </p:sp>
            <p:sp>
              <p:nvSpPr>
                <p:cNvPr id="59" name="Rectangle 2">
                  <a:extLst>
                    <a:ext uri="{FF2B5EF4-FFF2-40B4-BE49-F238E27FC236}">
                      <a16:creationId xmlns:a16="http://schemas.microsoft.com/office/drawing/2014/main" id="{B28DECA0-5D3D-7C3B-1B93-ED89CE7AA8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3555" y="4521440"/>
                  <a:ext cx="942566" cy="3699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69056" tIns="34529" rIns="69056" bIns="34529"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3429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685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0287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r>
                    <a:rPr lang="en-US" i="0">
                      <a:solidFill>
                        <a:srgbClr val="000000"/>
                      </a:solidFill>
                      <a:latin typeface="+mj-lt"/>
                    </a:rPr>
                    <a:t>Months</a:t>
                  </a:r>
                </a:p>
              </p:txBody>
            </p: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EE1A6188-F15E-4FCE-E66F-4A66D5E8A741}"/>
                    </a:ext>
                  </a:extLst>
                </p:cNvPr>
                <p:cNvGrpSpPr/>
                <p:nvPr/>
              </p:nvGrpSpPr>
              <p:grpSpPr>
                <a:xfrm>
                  <a:off x="884344" y="838200"/>
                  <a:ext cx="570669" cy="3787145"/>
                  <a:chOff x="800931" y="1582651"/>
                  <a:chExt cx="570669" cy="4291121"/>
                </a:xfrm>
              </p:grpSpPr>
              <p:sp>
                <p:nvSpPr>
                  <p:cNvPr id="83" name="Rectangle 27">
                    <a:extLst>
                      <a:ext uri="{FF2B5EF4-FFF2-40B4-BE49-F238E27FC236}">
                        <a16:creationId xmlns:a16="http://schemas.microsoft.com/office/drawing/2014/main" id="{C58C85AC-ABAA-A63C-A3FD-769AC72BB4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00931" y="1582651"/>
                    <a:ext cx="570669" cy="4192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69056" tIns="34529" rIns="69056" bIns="34529">
                    <a:spAutoFit/>
                  </a:bodyPr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algn="r" eaLnBrk="0" hangingPunct="0"/>
                    <a:r>
                      <a:rPr lang="en-US" i="0">
                        <a:solidFill>
                          <a:srgbClr val="000000"/>
                        </a:solidFill>
                        <a:latin typeface="+mj-lt"/>
                      </a:rPr>
                      <a:t>100</a:t>
                    </a:r>
                  </a:p>
                </p:txBody>
              </p:sp>
              <p:sp>
                <p:nvSpPr>
                  <p:cNvPr id="84" name="Rectangle 28">
                    <a:extLst>
                      <a:ext uri="{FF2B5EF4-FFF2-40B4-BE49-F238E27FC236}">
                        <a16:creationId xmlns:a16="http://schemas.microsoft.com/office/drawing/2014/main" id="{060F67D7-59B8-E728-2A1E-95FCD0FF8D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57411" y="5454564"/>
                    <a:ext cx="314189" cy="4192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69056" tIns="34529" rIns="69056" bIns="34529">
                    <a:spAutoFit/>
                  </a:bodyPr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algn="r" eaLnBrk="0" hangingPunct="0"/>
                    <a:r>
                      <a:rPr lang="en-US" i="0">
                        <a:solidFill>
                          <a:srgbClr val="000000"/>
                        </a:solidFill>
                        <a:latin typeface="+mj-lt"/>
                      </a:rPr>
                      <a:t>0</a:t>
                    </a:r>
                  </a:p>
                </p:txBody>
              </p:sp>
              <p:sp>
                <p:nvSpPr>
                  <p:cNvPr id="85" name="Rectangle 29">
                    <a:extLst>
                      <a:ext uri="{FF2B5EF4-FFF2-40B4-BE49-F238E27FC236}">
                        <a16:creationId xmlns:a16="http://schemas.microsoft.com/office/drawing/2014/main" id="{AAB37451-CC6E-57E5-FF9F-5E3DA0AD7C9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29171" y="4679864"/>
                    <a:ext cx="442429" cy="4192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69056" tIns="34529" rIns="69056" bIns="34529">
                    <a:spAutoFit/>
                  </a:bodyPr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algn="r" eaLnBrk="0" hangingPunct="0"/>
                    <a:r>
                      <a:rPr lang="en-US" i="0">
                        <a:solidFill>
                          <a:srgbClr val="000000"/>
                        </a:solidFill>
                        <a:latin typeface="+mj-lt"/>
                      </a:rPr>
                      <a:t>20</a:t>
                    </a:r>
                  </a:p>
                </p:txBody>
              </p:sp>
              <p:sp>
                <p:nvSpPr>
                  <p:cNvPr id="86" name="Rectangle 30">
                    <a:extLst>
                      <a:ext uri="{FF2B5EF4-FFF2-40B4-BE49-F238E27FC236}">
                        <a16:creationId xmlns:a16="http://schemas.microsoft.com/office/drawing/2014/main" id="{F3A213A4-4518-4CDE-396C-57B2236450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29171" y="3905163"/>
                    <a:ext cx="442429" cy="4192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69056" tIns="34529" rIns="69056" bIns="34529">
                    <a:spAutoFit/>
                  </a:bodyPr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algn="r" eaLnBrk="0" hangingPunct="0"/>
                    <a:r>
                      <a:rPr lang="en-US" i="0">
                        <a:solidFill>
                          <a:srgbClr val="000000"/>
                        </a:solidFill>
                        <a:latin typeface="+mj-lt"/>
                      </a:rPr>
                      <a:t>40</a:t>
                    </a:r>
                  </a:p>
                </p:txBody>
              </p:sp>
              <p:sp>
                <p:nvSpPr>
                  <p:cNvPr id="87" name="Rectangle 31">
                    <a:extLst>
                      <a:ext uri="{FF2B5EF4-FFF2-40B4-BE49-F238E27FC236}">
                        <a16:creationId xmlns:a16="http://schemas.microsoft.com/office/drawing/2014/main" id="{8A71D24E-EAFA-6DE7-404F-9996D2236E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29171" y="3130464"/>
                    <a:ext cx="442429" cy="4192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69056" tIns="34529" rIns="69056" bIns="34529">
                    <a:spAutoFit/>
                  </a:bodyPr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algn="r" eaLnBrk="0" hangingPunct="0"/>
                    <a:r>
                      <a:rPr lang="en-US" i="0">
                        <a:solidFill>
                          <a:srgbClr val="000000"/>
                        </a:solidFill>
                        <a:latin typeface="+mj-lt"/>
                      </a:rPr>
                      <a:t>60</a:t>
                    </a:r>
                  </a:p>
                </p:txBody>
              </p:sp>
              <p:sp>
                <p:nvSpPr>
                  <p:cNvPr id="88" name="Rectangle 32">
                    <a:extLst>
                      <a:ext uri="{FF2B5EF4-FFF2-40B4-BE49-F238E27FC236}">
                        <a16:creationId xmlns:a16="http://schemas.microsoft.com/office/drawing/2014/main" id="{E4E783DE-FE5F-6B57-81B7-640303519C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29171" y="2355764"/>
                    <a:ext cx="442429" cy="4192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69056" tIns="34529" rIns="69056" bIns="34529">
                    <a:spAutoFit/>
                  </a:bodyPr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algn="r" eaLnBrk="0" hangingPunct="0"/>
                    <a:r>
                      <a:rPr lang="en-US" i="0">
                        <a:solidFill>
                          <a:srgbClr val="000000"/>
                        </a:solidFill>
                        <a:latin typeface="+mj-lt"/>
                      </a:rPr>
                      <a:t>80</a:t>
                    </a:r>
                  </a:p>
                </p:txBody>
              </p:sp>
            </p:grp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122B5C3-0E15-37F8-A059-C930DCBBC22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03781" y="955303"/>
                  <a:ext cx="6974492" cy="3510481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3429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685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0287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B6E0F73F-E25E-A360-5254-B2FD6860BDD4}"/>
                    </a:ext>
                  </a:extLst>
                </p:cNvPr>
                <p:cNvGrpSpPr/>
                <p:nvPr/>
              </p:nvGrpSpPr>
              <p:grpSpPr>
                <a:xfrm>
                  <a:off x="1418390" y="997281"/>
                  <a:ext cx="80963" cy="3421773"/>
                  <a:chOff x="1341416" y="1762902"/>
                  <a:chExt cx="80963" cy="3877127"/>
                </a:xfrm>
              </p:grpSpPr>
              <p:sp>
                <p:nvSpPr>
                  <p:cNvPr id="72" name="Line 15">
                    <a:extLst>
                      <a:ext uri="{FF2B5EF4-FFF2-40B4-BE49-F238E27FC236}">
                        <a16:creationId xmlns:a16="http://schemas.microsoft.com/office/drawing/2014/main" id="{4C19D30E-5BE0-008F-5ADD-8A471F77F2C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1416" y="3316533"/>
                    <a:ext cx="809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73" name="Line 17">
                    <a:extLst>
                      <a:ext uri="{FF2B5EF4-FFF2-40B4-BE49-F238E27FC236}">
                        <a16:creationId xmlns:a16="http://schemas.microsoft.com/office/drawing/2014/main" id="{806ED6A5-3144-D578-19B6-8E9B65F122F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1416" y="5252490"/>
                    <a:ext cx="809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74" name="Line 18">
                    <a:extLst>
                      <a:ext uri="{FF2B5EF4-FFF2-40B4-BE49-F238E27FC236}">
                        <a16:creationId xmlns:a16="http://schemas.microsoft.com/office/drawing/2014/main" id="{C02C623F-30DD-6C7B-0CA5-B738C01BC38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1416" y="4864951"/>
                    <a:ext cx="809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75" name="Line 19">
                    <a:extLst>
                      <a:ext uri="{FF2B5EF4-FFF2-40B4-BE49-F238E27FC236}">
                        <a16:creationId xmlns:a16="http://schemas.microsoft.com/office/drawing/2014/main" id="{739427DB-B37E-AE37-8EA5-D91D10E2686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1416" y="4477412"/>
                    <a:ext cx="809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76" name="Line 20">
                    <a:extLst>
                      <a:ext uri="{FF2B5EF4-FFF2-40B4-BE49-F238E27FC236}">
                        <a16:creationId xmlns:a16="http://schemas.microsoft.com/office/drawing/2014/main" id="{3D0C700D-C100-6782-E01B-6494E07D59C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1416" y="4089873"/>
                    <a:ext cx="809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77" name="Line 22">
                    <a:extLst>
                      <a:ext uri="{FF2B5EF4-FFF2-40B4-BE49-F238E27FC236}">
                        <a16:creationId xmlns:a16="http://schemas.microsoft.com/office/drawing/2014/main" id="{8D2606C6-11CE-7AC4-8BC9-86E66A29012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1416" y="3704072"/>
                    <a:ext cx="809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78" name="Line 23">
                    <a:extLst>
                      <a:ext uri="{FF2B5EF4-FFF2-40B4-BE49-F238E27FC236}">
                        <a16:creationId xmlns:a16="http://schemas.microsoft.com/office/drawing/2014/main" id="{DD07A257-FDA3-A508-90F5-F112A283A59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1416" y="2541456"/>
                    <a:ext cx="809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79" name="Line 24">
                    <a:extLst>
                      <a:ext uri="{FF2B5EF4-FFF2-40B4-BE49-F238E27FC236}">
                        <a16:creationId xmlns:a16="http://schemas.microsoft.com/office/drawing/2014/main" id="{E6B87D61-8D50-31A2-096D-888201E1132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1416" y="2928994"/>
                    <a:ext cx="809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80" name="Line 25">
                    <a:extLst>
                      <a:ext uri="{FF2B5EF4-FFF2-40B4-BE49-F238E27FC236}">
                        <a16:creationId xmlns:a16="http://schemas.microsoft.com/office/drawing/2014/main" id="{0F5632BF-120D-D44E-9B7E-6BD5916991E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1416" y="2153917"/>
                    <a:ext cx="809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81" name="Line 16">
                    <a:extLst>
                      <a:ext uri="{FF2B5EF4-FFF2-40B4-BE49-F238E27FC236}">
                        <a16:creationId xmlns:a16="http://schemas.microsoft.com/office/drawing/2014/main" id="{8978930E-6059-B989-A293-8E6D23A8595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1416" y="5640029"/>
                    <a:ext cx="809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82" name="Line 21">
                    <a:extLst>
                      <a:ext uri="{FF2B5EF4-FFF2-40B4-BE49-F238E27FC236}">
                        <a16:creationId xmlns:a16="http://schemas.microsoft.com/office/drawing/2014/main" id="{EC40AD6E-3802-98E7-E5CB-9D9FD29F92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1416" y="1762902"/>
                    <a:ext cx="809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</p:grpSp>
            <p:sp>
              <p:nvSpPr>
                <p:cNvPr id="63" name="Rectangle 165">
                  <a:extLst>
                    <a:ext uri="{FF2B5EF4-FFF2-40B4-BE49-F238E27FC236}">
                      <a16:creationId xmlns:a16="http://schemas.microsoft.com/office/drawing/2014/main" id="{E695BBCA-77F3-418D-6494-5DD0CB3066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75317" y="3371459"/>
                  <a:ext cx="1214323" cy="2898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69056" tIns="34529" rIns="69056" bIns="34529"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3429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685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0287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0" hangingPunct="0">
                    <a:lnSpc>
                      <a:spcPts val="1125"/>
                    </a:lnSpc>
                  </a:pPr>
                  <a:r>
                    <a:rPr kumimoji="0" lang="en-US" sz="135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79C1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Auto-HCT</a:t>
                  </a:r>
                </a:p>
              </p:txBody>
            </p:sp>
            <p:sp>
              <p:nvSpPr>
                <p:cNvPr id="64" name="Rectangle 165">
                  <a:extLst>
                    <a:ext uri="{FF2B5EF4-FFF2-40B4-BE49-F238E27FC236}">
                      <a16:creationId xmlns:a16="http://schemas.microsoft.com/office/drawing/2014/main" id="{0185BEE7-64D7-08C4-A942-576F1415BE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97540" y="2987632"/>
                  <a:ext cx="1214323" cy="2898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69056" tIns="34529" rIns="69056" bIns="34529"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3429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685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0287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0" hangingPunct="0">
                    <a:lnSpc>
                      <a:spcPts val="1125"/>
                    </a:lnSpc>
                  </a:pPr>
                  <a:r>
                    <a:rPr kumimoji="0" lang="en-US" sz="135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63A70A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CAR-T</a:t>
                  </a:r>
                  <a:endParaRPr lang="en-US" b="1" i="0">
                    <a:solidFill>
                      <a:srgbClr val="63A70A"/>
                    </a:solidFill>
                    <a:latin typeface="+mj-lt"/>
                  </a:endParaRPr>
                </a:p>
              </p:txBody>
            </p: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1D72309E-B30E-0172-A8B1-A85ED68BDFAC}"/>
                    </a:ext>
                  </a:extLst>
                </p:cNvPr>
                <p:cNvGrpSpPr/>
                <p:nvPr/>
              </p:nvGrpSpPr>
              <p:grpSpPr>
                <a:xfrm>
                  <a:off x="1556910" y="4469859"/>
                  <a:ext cx="6886575" cy="72631"/>
                  <a:chOff x="1556910" y="4774659"/>
                  <a:chExt cx="6886575" cy="72631"/>
                </a:xfrm>
              </p:grpSpPr>
              <p:sp>
                <p:nvSpPr>
                  <p:cNvPr id="67" name="Line 36">
                    <a:extLst>
                      <a:ext uri="{FF2B5EF4-FFF2-40B4-BE49-F238E27FC236}">
                        <a16:creationId xmlns:a16="http://schemas.microsoft.com/office/drawing/2014/main" id="{7043A3F4-9EBA-0F36-331C-E7EB7DE0BBB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00198" y="4774659"/>
                    <a:ext cx="0" cy="64449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b="1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68" name="Line 7">
                    <a:extLst>
                      <a:ext uri="{FF2B5EF4-FFF2-40B4-BE49-F238E27FC236}">
                        <a16:creationId xmlns:a16="http://schemas.microsoft.com/office/drawing/2014/main" id="{2E06307D-CDD9-F155-1645-C6660F7C8AD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56910" y="4774659"/>
                    <a:ext cx="0" cy="64449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b="1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69" name="Line 12">
                    <a:extLst>
                      <a:ext uri="{FF2B5EF4-FFF2-40B4-BE49-F238E27FC236}">
                        <a16:creationId xmlns:a16="http://schemas.microsoft.com/office/drawing/2014/main" id="{98744668-1994-5C81-7425-3E241B0CFAD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443485" y="4774659"/>
                    <a:ext cx="0" cy="64449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b="1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70" name="Line 8">
                    <a:extLst>
                      <a:ext uri="{FF2B5EF4-FFF2-40B4-BE49-F238E27FC236}">
                        <a16:creationId xmlns:a16="http://schemas.microsoft.com/office/drawing/2014/main" id="{DCF5EF06-468C-1939-EE67-6A3BA27C8E8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78554" y="4774659"/>
                    <a:ext cx="0" cy="7263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b="1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71" name="Line 12">
                    <a:extLst>
                      <a:ext uri="{FF2B5EF4-FFF2-40B4-BE49-F238E27FC236}">
                        <a16:creationId xmlns:a16="http://schemas.microsoft.com/office/drawing/2014/main" id="{FF5508C8-045D-30A7-E7F0-4E27F656BFC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721842" y="4774659"/>
                    <a:ext cx="0" cy="64449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b="1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</p:grpSp>
          </p:grpSp>
        </p:grpSp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08C9C78A-37AB-005C-7873-6DAD9A53A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1500" y="3468688"/>
              <a:ext cx="6880225" cy="950913"/>
            </a:xfrm>
            <a:custGeom>
              <a:avLst/>
              <a:gdLst>
                <a:gd name="T0" fmla="*/ 252 w 4334"/>
                <a:gd name="T1" fmla="*/ 583 h 599"/>
                <a:gd name="T2" fmla="*/ 329 w 4334"/>
                <a:gd name="T3" fmla="*/ 576 h 599"/>
                <a:gd name="T4" fmla="*/ 334 w 4334"/>
                <a:gd name="T5" fmla="*/ 559 h 599"/>
                <a:gd name="T6" fmla="*/ 359 w 4334"/>
                <a:gd name="T7" fmla="*/ 552 h 599"/>
                <a:gd name="T8" fmla="*/ 381 w 4334"/>
                <a:gd name="T9" fmla="*/ 538 h 599"/>
                <a:gd name="T10" fmla="*/ 452 w 4334"/>
                <a:gd name="T11" fmla="*/ 528 h 599"/>
                <a:gd name="T12" fmla="*/ 466 w 4334"/>
                <a:gd name="T13" fmla="*/ 514 h 599"/>
                <a:gd name="T14" fmla="*/ 507 w 4334"/>
                <a:gd name="T15" fmla="*/ 504 h 599"/>
                <a:gd name="T16" fmla="*/ 523 w 4334"/>
                <a:gd name="T17" fmla="*/ 490 h 599"/>
                <a:gd name="T18" fmla="*/ 537 w 4334"/>
                <a:gd name="T19" fmla="*/ 483 h 599"/>
                <a:gd name="T20" fmla="*/ 559 w 4334"/>
                <a:gd name="T21" fmla="*/ 459 h 599"/>
                <a:gd name="T22" fmla="*/ 578 w 4334"/>
                <a:gd name="T23" fmla="*/ 452 h 599"/>
                <a:gd name="T24" fmla="*/ 594 w 4334"/>
                <a:gd name="T25" fmla="*/ 436 h 599"/>
                <a:gd name="T26" fmla="*/ 624 w 4334"/>
                <a:gd name="T27" fmla="*/ 429 h 599"/>
                <a:gd name="T28" fmla="*/ 660 w 4334"/>
                <a:gd name="T29" fmla="*/ 405 h 599"/>
                <a:gd name="T30" fmla="*/ 709 w 4334"/>
                <a:gd name="T31" fmla="*/ 395 h 599"/>
                <a:gd name="T32" fmla="*/ 756 w 4334"/>
                <a:gd name="T33" fmla="*/ 381 h 599"/>
                <a:gd name="T34" fmla="*/ 868 w 4334"/>
                <a:gd name="T35" fmla="*/ 374 h 599"/>
                <a:gd name="T36" fmla="*/ 874 w 4334"/>
                <a:gd name="T37" fmla="*/ 357 h 599"/>
                <a:gd name="T38" fmla="*/ 1010 w 4334"/>
                <a:gd name="T39" fmla="*/ 350 h 599"/>
                <a:gd name="T40" fmla="*/ 1071 w 4334"/>
                <a:gd name="T41" fmla="*/ 334 h 599"/>
                <a:gd name="T42" fmla="*/ 1087 w 4334"/>
                <a:gd name="T43" fmla="*/ 327 h 599"/>
                <a:gd name="T44" fmla="*/ 1172 w 4334"/>
                <a:gd name="T45" fmla="*/ 310 h 599"/>
                <a:gd name="T46" fmla="*/ 1224 w 4334"/>
                <a:gd name="T47" fmla="*/ 303 h 599"/>
                <a:gd name="T48" fmla="*/ 1284 w 4334"/>
                <a:gd name="T49" fmla="*/ 286 h 599"/>
                <a:gd name="T50" fmla="*/ 1309 w 4334"/>
                <a:gd name="T51" fmla="*/ 279 h 599"/>
                <a:gd name="T52" fmla="*/ 1314 w 4334"/>
                <a:gd name="T53" fmla="*/ 263 h 599"/>
                <a:gd name="T54" fmla="*/ 1372 w 4334"/>
                <a:gd name="T55" fmla="*/ 256 h 599"/>
                <a:gd name="T56" fmla="*/ 1416 w 4334"/>
                <a:gd name="T57" fmla="*/ 239 h 599"/>
                <a:gd name="T58" fmla="*/ 1473 w 4334"/>
                <a:gd name="T59" fmla="*/ 232 h 599"/>
                <a:gd name="T60" fmla="*/ 1481 w 4334"/>
                <a:gd name="T61" fmla="*/ 215 h 599"/>
                <a:gd name="T62" fmla="*/ 1624 w 4334"/>
                <a:gd name="T63" fmla="*/ 208 h 599"/>
                <a:gd name="T64" fmla="*/ 1646 w 4334"/>
                <a:gd name="T65" fmla="*/ 192 h 599"/>
                <a:gd name="T66" fmla="*/ 1722 w 4334"/>
                <a:gd name="T67" fmla="*/ 184 h 599"/>
                <a:gd name="T68" fmla="*/ 1747 w 4334"/>
                <a:gd name="T69" fmla="*/ 168 h 599"/>
                <a:gd name="T70" fmla="*/ 1955 w 4334"/>
                <a:gd name="T71" fmla="*/ 161 h 599"/>
                <a:gd name="T72" fmla="*/ 2015 w 4334"/>
                <a:gd name="T73" fmla="*/ 144 h 599"/>
                <a:gd name="T74" fmla="*/ 2152 w 4334"/>
                <a:gd name="T75" fmla="*/ 135 h 599"/>
                <a:gd name="T76" fmla="*/ 2223 w 4334"/>
                <a:gd name="T77" fmla="*/ 118 h 599"/>
                <a:gd name="T78" fmla="*/ 2264 w 4334"/>
                <a:gd name="T79" fmla="*/ 111 h 599"/>
                <a:gd name="T80" fmla="*/ 2322 w 4334"/>
                <a:gd name="T81" fmla="*/ 94 h 599"/>
                <a:gd name="T82" fmla="*/ 2585 w 4334"/>
                <a:gd name="T83" fmla="*/ 85 h 599"/>
                <a:gd name="T84" fmla="*/ 3058 w 4334"/>
                <a:gd name="T85" fmla="*/ 68 h 599"/>
                <a:gd name="T86" fmla="*/ 3291 w 4334"/>
                <a:gd name="T87" fmla="*/ 61 h 599"/>
                <a:gd name="T88" fmla="*/ 3398 w 4334"/>
                <a:gd name="T89" fmla="*/ 42 h 599"/>
                <a:gd name="T90" fmla="*/ 3713 w 4334"/>
                <a:gd name="T91" fmla="*/ 35 h 599"/>
                <a:gd name="T92" fmla="*/ 3743 w 4334"/>
                <a:gd name="T93" fmla="*/ 19 h 599"/>
                <a:gd name="T94" fmla="*/ 4211 w 4334"/>
                <a:gd name="T95" fmla="*/ 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34" h="599">
                  <a:moveTo>
                    <a:pt x="0" y="599"/>
                  </a:moveTo>
                  <a:lnTo>
                    <a:pt x="252" y="599"/>
                  </a:lnTo>
                  <a:lnTo>
                    <a:pt x="252" y="583"/>
                  </a:lnTo>
                  <a:lnTo>
                    <a:pt x="310" y="583"/>
                  </a:lnTo>
                  <a:lnTo>
                    <a:pt x="310" y="576"/>
                  </a:lnTo>
                  <a:lnTo>
                    <a:pt x="329" y="576"/>
                  </a:lnTo>
                  <a:lnTo>
                    <a:pt x="329" y="568"/>
                  </a:lnTo>
                  <a:lnTo>
                    <a:pt x="334" y="568"/>
                  </a:lnTo>
                  <a:lnTo>
                    <a:pt x="334" y="559"/>
                  </a:lnTo>
                  <a:lnTo>
                    <a:pt x="340" y="559"/>
                  </a:lnTo>
                  <a:lnTo>
                    <a:pt x="340" y="552"/>
                  </a:lnTo>
                  <a:lnTo>
                    <a:pt x="359" y="552"/>
                  </a:lnTo>
                  <a:lnTo>
                    <a:pt x="359" y="545"/>
                  </a:lnTo>
                  <a:lnTo>
                    <a:pt x="381" y="545"/>
                  </a:lnTo>
                  <a:lnTo>
                    <a:pt x="381" y="538"/>
                  </a:lnTo>
                  <a:lnTo>
                    <a:pt x="386" y="538"/>
                  </a:lnTo>
                  <a:lnTo>
                    <a:pt x="386" y="528"/>
                  </a:lnTo>
                  <a:lnTo>
                    <a:pt x="452" y="528"/>
                  </a:lnTo>
                  <a:lnTo>
                    <a:pt x="452" y="521"/>
                  </a:lnTo>
                  <a:lnTo>
                    <a:pt x="466" y="521"/>
                  </a:lnTo>
                  <a:lnTo>
                    <a:pt x="466" y="514"/>
                  </a:lnTo>
                  <a:lnTo>
                    <a:pt x="496" y="514"/>
                  </a:lnTo>
                  <a:lnTo>
                    <a:pt x="496" y="504"/>
                  </a:lnTo>
                  <a:lnTo>
                    <a:pt x="507" y="504"/>
                  </a:lnTo>
                  <a:lnTo>
                    <a:pt x="507" y="497"/>
                  </a:lnTo>
                  <a:lnTo>
                    <a:pt x="523" y="497"/>
                  </a:lnTo>
                  <a:lnTo>
                    <a:pt x="523" y="490"/>
                  </a:lnTo>
                  <a:lnTo>
                    <a:pt x="531" y="490"/>
                  </a:lnTo>
                  <a:lnTo>
                    <a:pt x="531" y="483"/>
                  </a:lnTo>
                  <a:lnTo>
                    <a:pt x="537" y="483"/>
                  </a:lnTo>
                  <a:lnTo>
                    <a:pt x="537" y="467"/>
                  </a:lnTo>
                  <a:lnTo>
                    <a:pt x="559" y="467"/>
                  </a:lnTo>
                  <a:lnTo>
                    <a:pt x="559" y="459"/>
                  </a:lnTo>
                  <a:lnTo>
                    <a:pt x="567" y="459"/>
                  </a:lnTo>
                  <a:lnTo>
                    <a:pt x="567" y="452"/>
                  </a:lnTo>
                  <a:lnTo>
                    <a:pt x="578" y="452"/>
                  </a:lnTo>
                  <a:lnTo>
                    <a:pt x="578" y="443"/>
                  </a:lnTo>
                  <a:lnTo>
                    <a:pt x="594" y="443"/>
                  </a:lnTo>
                  <a:lnTo>
                    <a:pt x="594" y="436"/>
                  </a:lnTo>
                  <a:lnTo>
                    <a:pt x="619" y="436"/>
                  </a:lnTo>
                  <a:lnTo>
                    <a:pt x="619" y="429"/>
                  </a:lnTo>
                  <a:lnTo>
                    <a:pt x="624" y="429"/>
                  </a:lnTo>
                  <a:lnTo>
                    <a:pt x="624" y="412"/>
                  </a:lnTo>
                  <a:lnTo>
                    <a:pt x="660" y="412"/>
                  </a:lnTo>
                  <a:lnTo>
                    <a:pt x="660" y="405"/>
                  </a:lnTo>
                  <a:lnTo>
                    <a:pt x="701" y="405"/>
                  </a:lnTo>
                  <a:lnTo>
                    <a:pt x="701" y="395"/>
                  </a:lnTo>
                  <a:lnTo>
                    <a:pt x="709" y="395"/>
                  </a:lnTo>
                  <a:lnTo>
                    <a:pt x="709" y="388"/>
                  </a:lnTo>
                  <a:lnTo>
                    <a:pt x="756" y="388"/>
                  </a:lnTo>
                  <a:lnTo>
                    <a:pt x="756" y="381"/>
                  </a:lnTo>
                  <a:lnTo>
                    <a:pt x="843" y="381"/>
                  </a:lnTo>
                  <a:lnTo>
                    <a:pt x="843" y="374"/>
                  </a:lnTo>
                  <a:lnTo>
                    <a:pt x="868" y="374"/>
                  </a:lnTo>
                  <a:lnTo>
                    <a:pt x="868" y="365"/>
                  </a:lnTo>
                  <a:lnTo>
                    <a:pt x="874" y="365"/>
                  </a:lnTo>
                  <a:lnTo>
                    <a:pt x="874" y="357"/>
                  </a:lnTo>
                  <a:lnTo>
                    <a:pt x="909" y="357"/>
                  </a:lnTo>
                  <a:lnTo>
                    <a:pt x="909" y="350"/>
                  </a:lnTo>
                  <a:lnTo>
                    <a:pt x="1010" y="350"/>
                  </a:lnTo>
                  <a:lnTo>
                    <a:pt x="1010" y="341"/>
                  </a:lnTo>
                  <a:lnTo>
                    <a:pt x="1071" y="341"/>
                  </a:lnTo>
                  <a:lnTo>
                    <a:pt x="1071" y="334"/>
                  </a:lnTo>
                  <a:lnTo>
                    <a:pt x="1082" y="334"/>
                  </a:lnTo>
                  <a:lnTo>
                    <a:pt x="1082" y="327"/>
                  </a:lnTo>
                  <a:lnTo>
                    <a:pt x="1087" y="327"/>
                  </a:lnTo>
                  <a:lnTo>
                    <a:pt x="1087" y="317"/>
                  </a:lnTo>
                  <a:lnTo>
                    <a:pt x="1172" y="317"/>
                  </a:lnTo>
                  <a:lnTo>
                    <a:pt x="1172" y="310"/>
                  </a:lnTo>
                  <a:lnTo>
                    <a:pt x="1177" y="310"/>
                  </a:lnTo>
                  <a:lnTo>
                    <a:pt x="1177" y="303"/>
                  </a:lnTo>
                  <a:lnTo>
                    <a:pt x="1224" y="303"/>
                  </a:lnTo>
                  <a:lnTo>
                    <a:pt x="1224" y="293"/>
                  </a:lnTo>
                  <a:lnTo>
                    <a:pt x="1284" y="293"/>
                  </a:lnTo>
                  <a:lnTo>
                    <a:pt x="1284" y="286"/>
                  </a:lnTo>
                  <a:lnTo>
                    <a:pt x="1290" y="286"/>
                  </a:lnTo>
                  <a:lnTo>
                    <a:pt x="1290" y="279"/>
                  </a:lnTo>
                  <a:lnTo>
                    <a:pt x="1309" y="279"/>
                  </a:lnTo>
                  <a:lnTo>
                    <a:pt x="1309" y="270"/>
                  </a:lnTo>
                  <a:lnTo>
                    <a:pt x="1314" y="270"/>
                  </a:lnTo>
                  <a:lnTo>
                    <a:pt x="1314" y="263"/>
                  </a:lnTo>
                  <a:lnTo>
                    <a:pt x="1345" y="263"/>
                  </a:lnTo>
                  <a:lnTo>
                    <a:pt x="1345" y="256"/>
                  </a:lnTo>
                  <a:lnTo>
                    <a:pt x="1372" y="256"/>
                  </a:lnTo>
                  <a:lnTo>
                    <a:pt x="1372" y="246"/>
                  </a:lnTo>
                  <a:lnTo>
                    <a:pt x="1416" y="246"/>
                  </a:lnTo>
                  <a:lnTo>
                    <a:pt x="1416" y="239"/>
                  </a:lnTo>
                  <a:lnTo>
                    <a:pt x="1421" y="239"/>
                  </a:lnTo>
                  <a:lnTo>
                    <a:pt x="1421" y="232"/>
                  </a:lnTo>
                  <a:lnTo>
                    <a:pt x="1473" y="232"/>
                  </a:lnTo>
                  <a:lnTo>
                    <a:pt x="1473" y="222"/>
                  </a:lnTo>
                  <a:lnTo>
                    <a:pt x="1481" y="222"/>
                  </a:lnTo>
                  <a:lnTo>
                    <a:pt x="1481" y="215"/>
                  </a:lnTo>
                  <a:lnTo>
                    <a:pt x="1528" y="215"/>
                  </a:lnTo>
                  <a:lnTo>
                    <a:pt x="1528" y="208"/>
                  </a:lnTo>
                  <a:lnTo>
                    <a:pt x="1624" y="208"/>
                  </a:lnTo>
                  <a:lnTo>
                    <a:pt x="1624" y="199"/>
                  </a:lnTo>
                  <a:lnTo>
                    <a:pt x="1646" y="199"/>
                  </a:lnTo>
                  <a:lnTo>
                    <a:pt x="1646" y="192"/>
                  </a:lnTo>
                  <a:lnTo>
                    <a:pt x="1665" y="192"/>
                  </a:lnTo>
                  <a:lnTo>
                    <a:pt x="1665" y="184"/>
                  </a:lnTo>
                  <a:lnTo>
                    <a:pt x="1722" y="184"/>
                  </a:lnTo>
                  <a:lnTo>
                    <a:pt x="1722" y="175"/>
                  </a:lnTo>
                  <a:lnTo>
                    <a:pt x="1747" y="175"/>
                  </a:lnTo>
                  <a:lnTo>
                    <a:pt x="1747" y="168"/>
                  </a:lnTo>
                  <a:lnTo>
                    <a:pt x="1837" y="168"/>
                  </a:lnTo>
                  <a:lnTo>
                    <a:pt x="1837" y="161"/>
                  </a:lnTo>
                  <a:lnTo>
                    <a:pt x="1955" y="161"/>
                  </a:lnTo>
                  <a:lnTo>
                    <a:pt x="1955" y="151"/>
                  </a:lnTo>
                  <a:lnTo>
                    <a:pt x="2015" y="151"/>
                  </a:lnTo>
                  <a:lnTo>
                    <a:pt x="2015" y="144"/>
                  </a:lnTo>
                  <a:lnTo>
                    <a:pt x="2103" y="144"/>
                  </a:lnTo>
                  <a:lnTo>
                    <a:pt x="2103" y="135"/>
                  </a:lnTo>
                  <a:lnTo>
                    <a:pt x="2152" y="135"/>
                  </a:lnTo>
                  <a:lnTo>
                    <a:pt x="2152" y="128"/>
                  </a:lnTo>
                  <a:lnTo>
                    <a:pt x="2223" y="128"/>
                  </a:lnTo>
                  <a:lnTo>
                    <a:pt x="2223" y="118"/>
                  </a:lnTo>
                  <a:lnTo>
                    <a:pt x="2245" y="118"/>
                  </a:lnTo>
                  <a:lnTo>
                    <a:pt x="2245" y="111"/>
                  </a:lnTo>
                  <a:lnTo>
                    <a:pt x="2264" y="111"/>
                  </a:lnTo>
                  <a:lnTo>
                    <a:pt x="2264" y="104"/>
                  </a:lnTo>
                  <a:lnTo>
                    <a:pt x="2322" y="104"/>
                  </a:lnTo>
                  <a:lnTo>
                    <a:pt x="2322" y="94"/>
                  </a:lnTo>
                  <a:lnTo>
                    <a:pt x="2330" y="94"/>
                  </a:lnTo>
                  <a:lnTo>
                    <a:pt x="2330" y="85"/>
                  </a:lnTo>
                  <a:lnTo>
                    <a:pt x="2585" y="85"/>
                  </a:lnTo>
                  <a:lnTo>
                    <a:pt x="2585" y="78"/>
                  </a:lnTo>
                  <a:lnTo>
                    <a:pt x="3058" y="78"/>
                  </a:lnTo>
                  <a:lnTo>
                    <a:pt x="3058" y="68"/>
                  </a:lnTo>
                  <a:lnTo>
                    <a:pt x="3215" y="68"/>
                  </a:lnTo>
                  <a:lnTo>
                    <a:pt x="3215" y="61"/>
                  </a:lnTo>
                  <a:lnTo>
                    <a:pt x="3291" y="61"/>
                  </a:lnTo>
                  <a:lnTo>
                    <a:pt x="3291" y="52"/>
                  </a:lnTo>
                  <a:lnTo>
                    <a:pt x="3398" y="52"/>
                  </a:lnTo>
                  <a:lnTo>
                    <a:pt x="3398" y="42"/>
                  </a:lnTo>
                  <a:lnTo>
                    <a:pt x="3636" y="42"/>
                  </a:lnTo>
                  <a:lnTo>
                    <a:pt x="3636" y="35"/>
                  </a:lnTo>
                  <a:lnTo>
                    <a:pt x="3713" y="35"/>
                  </a:lnTo>
                  <a:lnTo>
                    <a:pt x="3713" y="26"/>
                  </a:lnTo>
                  <a:lnTo>
                    <a:pt x="3743" y="26"/>
                  </a:lnTo>
                  <a:lnTo>
                    <a:pt x="3743" y="19"/>
                  </a:lnTo>
                  <a:lnTo>
                    <a:pt x="3839" y="19"/>
                  </a:lnTo>
                  <a:lnTo>
                    <a:pt x="3839" y="9"/>
                  </a:lnTo>
                  <a:lnTo>
                    <a:pt x="4211" y="9"/>
                  </a:lnTo>
                  <a:lnTo>
                    <a:pt x="4211" y="0"/>
                  </a:lnTo>
                  <a:lnTo>
                    <a:pt x="4334" y="0"/>
                  </a:lnTo>
                </a:path>
              </a:pathLst>
            </a:custGeom>
            <a:noFill/>
            <a:ln w="38100">
              <a:solidFill>
                <a:srgbClr val="0079C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C40C711D-C172-8755-B0EF-86B9A323F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1500" y="2779713"/>
              <a:ext cx="6880225" cy="1639888"/>
            </a:xfrm>
            <a:custGeom>
              <a:avLst/>
              <a:gdLst>
                <a:gd name="T0" fmla="*/ 30 w 4334"/>
                <a:gd name="T1" fmla="*/ 1033 h 1033"/>
                <a:gd name="T2" fmla="*/ 60 w 4334"/>
                <a:gd name="T3" fmla="*/ 1005 h 1033"/>
                <a:gd name="T4" fmla="*/ 126 w 4334"/>
                <a:gd name="T5" fmla="*/ 976 h 1033"/>
                <a:gd name="T6" fmla="*/ 375 w 4334"/>
                <a:gd name="T7" fmla="*/ 948 h 1033"/>
                <a:gd name="T8" fmla="*/ 422 w 4334"/>
                <a:gd name="T9" fmla="*/ 919 h 1033"/>
                <a:gd name="T10" fmla="*/ 430 w 4334"/>
                <a:gd name="T11" fmla="*/ 863 h 1033"/>
                <a:gd name="T12" fmla="*/ 441 w 4334"/>
                <a:gd name="T13" fmla="*/ 834 h 1033"/>
                <a:gd name="T14" fmla="*/ 482 w 4334"/>
                <a:gd name="T15" fmla="*/ 806 h 1033"/>
                <a:gd name="T16" fmla="*/ 507 w 4334"/>
                <a:gd name="T17" fmla="*/ 777 h 1033"/>
                <a:gd name="T18" fmla="*/ 518 w 4334"/>
                <a:gd name="T19" fmla="*/ 749 h 1033"/>
                <a:gd name="T20" fmla="*/ 523 w 4334"/>
                <a:gd name="T21" fmla="*/ 720 h 1033"/>
                <a:gd name="T22" fmla="*/ 548 w 4334"/>
                <a:gd name="T23" fmla="*/ 694 h 1033"/>
                <a:gd name="T24" fmla="*/ 553 w 4334"/>
                <a:gd name="T25" fmla="*/ 637 h 1033"/>
                <a:gd name="T26" fmla="*/ 589 w 4334"/>
                <a:gd name="T27" fmla="*/ 581 h 1033"/>
                <a:gd name="T28" fmla="*/ 603 w 4334"/>
                <a:gd name="T29" fmla="*/ 552 h 1033"/>
                <a:gd name="T30" fmla="*/ 638 w 4334"/>
                <a:gd name="T31" fmla="*/ 524 h 1033"/>
                <a:gd name="T32" fmla="*/ 720 w 4334"/>
                <a:gd name="T33" fmla="*/ 495 h 1033"/>
                <a:gd name="T34" fmla="*/ 756 w 4334"/>
                <a:gd name="T35" fmla="*/ 464 h 1033"/>
                <a:gd name="T36" fmla="*/ 761 w 4334"/>
                <a:gd name="T37" fmla="*/ 436 h 1033"/>
                <a:gd name="T38" fmla="*/ 904 w 4334"/>
                <a:gd name="T39" fmla="*/ 407 h 1033"/>
                <a:gd name="T40" fmla="*/ 1060 w 4334"/>
                <a:gd name="T41" fmla="*/ 377 h 1033"/>
                <a:gd name="T42" fmla="*/ 1076 w 4334"/>
                <a:gd name="T43" fmla="*/ 348 h 1033"/>
                <a:gd name="T44" fmla="*/ 1131 w 4334"/>
                <a:gd name="T45" fmla="*/ 317 h 1033"/>
                <a:gd name="T46" fmla="*/ 1153 w 4334"/>
                <a:gd name="T47" fmla="*/ 287 h 1033"/>
                <a:gd name="T48" fmla="*/ 1202 w 4334"/>
                <a:gd name="T49" fmla="*/ 258 h 1033"/>
                <a:gd name="T50" fmla="*/ 1503 w 4334"/>
                <a:gd name="T51" fmla="*/ 227 h 1033"/>
                <a:gd name="T52" fmla="*/ 1522 w 4334"/>
                <a:gd name="T53" fmla="*/ 197 h 1033"/>
                <a:gd name="T54" fmla="*/ 1985 w 4334"/>
                <a:gd name="T55" fmla="*/ 168 h 1033"/>
                <a:gd name="T56" fmla="*/ 3143 w 4334"/>
                <a:gd name="T57" fmla="*/ 137 h 1033"/>
                <a:gd name="T58" fmla="*/ 3423 w 4334"/>
                <a:gd name="T59" fmla="*/ 104 h 1033"/>
                <a:gd name="T60" fmla="*/ 3987 w 4334"/>
                <a:gd name="T61" fmla="*/ 71 h 1033"/>
                <a:gd name="T62" fmla="*/ 4124 w 4334"/>
                <a:gd name="T63" fmla="*/ 35 h 1033"/>
                <a:gd name="T64" fmla="*/ 4334 w 4334"/>
                <a:gd name="T65" fmla="*/ 0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34" h="1033">
                  <a:moveTo>
                    <a:pt x="0" y="1033"/>
                  </a:moveTo>
                  <a:lnTo>
                    <a:pt x="30" y="1033"/>
                  </a:lnTo>
                  <a:lnTo>
                    <a:pt x="30" y="1005"/>
                  </a:lnTo>
                  <a:lnTo>
                    <a:pt x="60" y="1005"/>
                  </a:lnTo>
                  <a:lnTo>
                    <a:pt x="60" y="976"/>
                  </a:lnTo>
                  <a:lnTo>
                    <a:pt x="126" y="976"/>
                  </a:lnTo>
                  <a:lnTo>
                    <a:pt x="126" y="948"/>
                  </a:lnTo>
                  <a:lnTo>
                    <a:pt x="375" y="948"/>
                  </a:lnTo>
                  <a:lnTo>
                    <a:pt x="375" y="919"/>
                  </a:lnTo>
                  <a:lnTo>
                    <a:pt x="422" y="919"/>
                  </a:lnTo>
                  <a:lnTo>
                    <a:pt x="422" y="863"/>
                  </a:lnTo>
                  <a:lnTo>
                    <a:pt x="430" y="863"/>
                  </a:lnTo>
                  <a:lnTo>
                    <a:pt x="430" y="834"/>
                  </a:lnTo>
                  <a:lnTo>
                    <a:pt x="441" y="834"/>
                  </a:lnTo>
                  <a:lnTo>
                    <a:pt x="441" y="806"/>
                  </a:lnTo>
                  <a:lnTo>
                    <a:pt x="482" y="806"/>
                  </a:lnTo>
                  <a:lnTo>
                    <a:pt x="482" y="777"/>
                  </a:lnTo>
                  <a:lnTo>
                    <a:pt x="507" y="777"/>
                  </a:lnTo>
                  <a:lnTo>
                    <a:pt x="507" y="749"/>
                  </a:lnTo>
                  <a:lnTo>
                    <a:pt x="518" y="749"/>
                  </a:lnTo>
                  <a:lnTo>
                    <a:pt x="518" y="720"/>
                  </a:lnTo>
                  <a:lnTo>
                    <a:pt x="523" y="720"/>
                  </a:lnTo>
                  <a:lnTo>
                    <a:pt x="523" y="694"/>
                  </a:lnTo>
                  <a:lnTo>
                    <a:pt x="548" y="694"/>
                  </a:lnTo>
                  <a:lnTo>
                    <a:pt x="548" y="637"/>
                  </a:lnTo>
                  <a:lnTo>
                    <a:pt x="553" y="637"/>
                  </a:lnTo>
                  <a:lnTo>
                    <a:pt x="553" y="581"/>
                  </a:lnTo>
                  <a:lnTo>
                    <a:pt x="589" y="581"/>
                  </a:lnTo>
                  <a:lnTo>
                    <a:pt x="589" y="552"/>
                  </a:lnTo>
                  <a:lnTo>
                    <a:pt x="603" y="552"/>
                  </a:lnTo>
                  <a:lnTo>
                    <a:pt x="603" y="524"/>
                  </a:lnTo>
                  <a:lnTo>
                    <a:pt x="638" y="524"/>
                  </a:lnTo>
                  <a:lnTo>
                    <a:pt x="638" y="495"/>
                  </a:lnTo>
                  <a:lnTo>
                    <a:pt x="720" y="495"/>
                  </a:lnTo>
                  <a:lnTo>
                    <a:pt x="720" y="464"/>
                  </a:lnTo>
                  <a:lnTo>
                    <a:pt x="756" y="464"/>
                  </a:lnTo>
                  <a:lnTo>
                    <a:pt x="756" y="436"/>
                  </a:lnTo>
                  <a:lnTo>
                    <a:pt x="761" y="436"/>
                  </a:lnTo>
                  <a:lnTo>
                    <a:pt x="761" y="407"/>
                  </a:lnTo>
                  <a:lnTo>
                    <a:pt x="904" y="407"/>
                  </a:lnTo>
                  <a:lnTo>
                    <a:pt x="904" y="377"/>
                  </a:lnTo>
                  <a:lnTo>
                    <a:pt x="1060" y="377"/>
                  </a:lnTo>
                  <a:lnTo>
                    <a:pt x="1060" y="348"/>
                  </a:lnTo>
                  <a:lnTo>
                    <a:pt x="1076" y="348"/>
                  </a:lnTo>
                  <a:lnTo>
                    <a:pt x="1076" y="317"/>
                  </a:lnTo>
                  <a:lnTo>
                    <a:pt x="1131" y="317"/>
                  </a:lnTo>
                  <a:lnTo>
                    <a:pt x="1131" y="287"/>
                  </a:lnTo>
                  <a:lnTo>
                    <a:pt x="1153" y="287"/>
                  </a:lnTo>
                  <a:lnTo>
                    <a:pt x="1153" y="258"/>
                  </a:lnTo>
                  <a:lnTo>
                    <a:pt x="1202" y="258"/>
                  </a:lnTo>
                  <a:lnTo>
                    <a:pt x="1202" y="227"/>
                  </a:lnTo>
                  <a:lnTo>
                    <a:pt x="1503" y="227"/>
                  </a:lnTo>
                  <a:lnTo>
                    <a:pt x="1503" y="197"/>
                  </a:lnTo>
                  <a:lnTo>
                    <a:pt x="1522" y="197"/>
                  </a:lnTo>
                  <a:lnTo>
                    <a:pt x="1522" y="168"/>
                  </a:lnTo>
                  <a:lnTo>
                    <a:pt x="1985" y="168"/>
                  </a:lnTo>
                  <a:lnTo>
                    <a:pt x="1985" y="137"/>
                  </a:lnTo>
                  <a:lnTo>
                    <a:pt x="3143" y="137"/>
                  </a:lnTo>
                  <a:lnTo>
                    <a:pt x="3143" y="104"/>
                  </a:lnTo>
                  <a:lnTo>
                    <a:pt x="3423" y="104"/>
                  </a:lnTo>
                  <a:lnTo>
                    <a:pt x="3423" y="71"/>
                  </a:lnTo>
                  <a:lnTo>
                    <a:pt x="3987" y="71"/>
                  </a:lnTo>
                  <a:lnTo>
                    <a:pt x="3987" y="35"/>
                  </a:lnTo>
                  <a:lnTo>
                    <a:pt x="4124" y="35"/>
                  </a:lnTo>
                  <a:lnTo>
                    <a:pt x="4124" y="0"/>
                  </a:lnTo>
                  <a:lnTo>
                    <a:pt x="4334" y="0"/>
                  </a:lnTo>
                </a:path>
              </a:pathLst>
            </a:custGeom>
            <a:noFill/>
            <a:ln w="38100">
              <a:solidFill>
                <a:srgbClr val="63A70A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3E32070-6CF3-0FB7-72CA-F0808000A67A}"/>
              </a:ext>
            </a:extLst>
          </p:cNvPr>
          <p:cNvSpPr txBox="1"/>
          <p:nvPr/>
        </p:nvSpPr>
        <p:spPr>
          <a:xfrm>
            <a:off x="4439117" y="57150"/>
            <a:ext cx="532956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Arial"/>
                <a:ea typeface="Geneva"/>
              </a:rPr>
              <a:t>Embargoed until Sunday, Dec. 10, 2023, at 7:30 a.m. Pacific time</a:t>
            </a:r>
            <a:endParaRPr lang="en-US" sz="12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894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B96F4F9-FBE8-F23D-B0FD-53DFB7B4F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/>
              <a:t>Results: Overall Survival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C85384-2FF0-5AF1-21AF-5350327EBA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571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14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152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100A5761-1B3C-4150-A85D-55D21464807F}" type="slidenum">
              <a:rPr lang="en-US" altLang="en-US" smtClean="0"/>
              <a:pPr/>
              <a:t>36</a:t>
            </a:fld>
            <a:endParaRPr lang="en-US" alt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3967A54-B245-1480-7A0C-ABE5962E6D55}"/>
              </a:ext>
            </a:extLst>
          </p:cNvPr>
          <p:cNvGraphicFramePr>
            <a:graphicFrameLocks noGrp="1"/>
          </p:cNvGraphicFramePr>
          <p:nvPr/>
        </p:nvGraphicFramePr>
        <p:xfrm>
          <a:off x="914400" y="3943350"/>
          <a:ext cx="6854904" cy="74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3474">
                  <a:extLst>
                    <a:ext uri="{9D8B030D-6E8A-4147-A177-3AD203B41FA5}">
                      <a16:colId xmlns:a16="http://schemas.microsoft.com/office/drawing/2014/main" val="449631770"/>
                    </a:ext>
                  </a:extLst>
                </a:gridCol>
                <a:gridCol w="347900">
                  <a:extLst>
                    <a:ext uri="{9D8B030D-6E8A-4147-A177-3AD203B41FA5}">
                      <a16:colId xmlns:a16="http://schemas.microsoft.com/office/drawing/2014/main" val="346718442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502608203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3801712506"/>
                    </a:ext>
                  </a:extLst>
                </a:gridCol>
                <a:gridCol w="603504">
                  <a:extLst>
                    <a:ext uri="{9D8B030D-6E8A-4147-A177-3AD203B41FA5}">
                      <a16:colId xmlns:a16="http://schemas.microsoft.com/office/drawing/2014/main" val="139191404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000800201"/>
                    </a:ext>
                  </a:extLst>
                </a:gridCol>
                <a:gridCol w="1351026">
                  <a:extLst>
                    <a:ext uri="{9D8B030D-6E8A-4147-A177-3AD203B41FA5}">
                      <a16:colId xmlns:a16="http://schemas.microsoft.com/office/drawing/2014/main" val="198561741"/>
                    </a:ext>
                  </a:extLst>
                </a:gridCol>
                <a:gridCol w="1303020">
                  <a:extLst>
                    <a:ext uri="{9D8B030D-6E8A-4147-A177-3AD203B41FA5}">
                      <a16:colId xmlns:a16="http://schemas.microsoft.com/office/drawing/2014/main" val="1018563788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sng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 at Risk</a:t>
                      </a:r>
                      <a:endParaRPr lang="en-US" sz="1200" u="sng" kern="120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5911689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marL="0" marR="0" lvl="0" indent="0" algn="r" defTabSz="914400" rtl="0" eaLnBrk="0" fontAlgn="auto" latinLnBrk="0" hangingPunct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9C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Auto-HCT</a:t>
                      </a:r>
                    </a:p>
                  </a:txBody>
                  <a:tcPr marL="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79C1"/>
                          </a:solidFill>
                          <a:effectLst/>
                          <a:latin typeface="+mj-lt"/>
                          <a:ea typeface="+mn-ea"/>
                        </a:rPr>
                        <a:t>281</a:t>
                      </a: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rgbClr val="0079C1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rgbClr val="0079C1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79C1"/>
                          </a:solidFill>
                          <a:effectLst/>
                          <a:latin typeface="+mj-lt"/>
                          <a:ea typeface="+mn-ea"/>
                        </a:rPr>
                        <a:t>256</a:t>
                      </a: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79C1"/>
                          </a:solidFill>
                          <a:effectLst/>
                          <a:latin typeface="+mj-lt"/>
                        </a:rPr>
                        <a:t>233</a:t>
                      </a:r>
                      <a:endParaRPr lang="en-US" sz="1200" b="1">
                        <a:solidFill>
                          <a:srgbClr val="0079C1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79C1"/>
                          </a:solidFill>
                          <a:effectLst/>
                          <a:latin typeface="+mj-lt"/>
                          <a:ea typeface="+mn-ea"/>
                        </a:rPr>
                        <a:t>211</a:t>
                      </a: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79C1"/>
                          </a:solidFill>
                          <a:effectLst/>
                          <a:latin typeface="+mj-lt"/>
                        </a:rPr>
                        <a:t>196</a:t>
                      </a:r>
                      <a:endParaRPr lang="en-US" sz="1200" b="1">
                        <a:solidFill>
                          <a:srgbClr val="0079C1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5206667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r" eaLnBrk="0" hangingPunct="0">
                        <a:lnSpc>
                          <a:spcPts val="1500"/>
                        </a:lnSpc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3A70A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CAR-T</a:t>
                      </a:r>
                      <a:endParaRPr lang="en-US" sz="1200" b="1" i="0" kern="1200">
                        <a:solidFill>
                          <a:srgbClr val="63A70A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63A70A"/>
                          </a:solidFill>
                          <a:effectLst/>
                          <a:latin typeface="+mj-lt"/>
                        </a:rPr>
                        <a:t>77</a:t>
                      </a:r>
                      <a:endParaRPr lang="en-US" sz="1200" b="1">
                        <a:solidFill>
                          <a:srgbClr val="63A70A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rgbClr val="63A70A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rgbClr val="63A70A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63A70A"/>
                          </a:solidFill>
                          <a:effectLst/>
                          <a:latin typeface="+mj-lt"/>
                          <a:ea typeface="+mn-ea"/>
                        </a:rPr>
                        <a:t>64</a:t>
                      </a: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63A70A"/>
                          </a:solidFill>
                          <a:effectLst/>
                          <a:latin typeface="+mj-lt"/>
                        </a:rPr>
                        <a:t>54</a:t>
                      </a:r>
                      <a:endParaRPr lang="en-US" sz="1200" b="1">
                        <a:solidFill>
                          <a:srgbClr val="63A70A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63A70A"/>
                          </a:solidFill>
                          <a:effectLst/>
                          <a:latin typeface="+mj-lt"/>
                          <a:ea typeface="+mn-ea"/>
                        </a:rPr>
                        <a:t>43</a:t>
                      </a: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63A70A"/>
                          </a:solidFill>
                          <a:effectLst/>
                          <a:latin typeface="+mj-lt"/>
                        </a:rPr>
                        <a:t>33</a:t>
                      </a:r>
                      <a:endParaRPr lang="en-US" sz="1200" b="1">
                        <a:solidFill>
                          <a:srgbClr val="63A70A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0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9772925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2B9386CB-9A3B-AAF6-D4EA-4F1F61B4C0DE}"/>
              </a:ext>
            </a:extLst>
          </p:cNvPr>
          <p:cNvGrpSpPr/>
          <p:nvPr/>
        </p:nvGrpSpPr>
        <p:grpSpPr>
          <a:xfrm>
            <a:off x="1349939" y="1028700"/>
            <a:ext cx="6446520" cy="2948940"/>
            <a:chOff x="731520" y="838200"/>
            <a:chExt cx="8211164" cy="405321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24346CC-B665-AD85-98AC-335969B9D8A6}"/>
                </a:ext>
              </a:extLst>
            </p:cNvPr>
            <p:cNvGrpSpPr/>
            <p:nvPr/>
          </p:nvGrpSpPr>
          <p:grpSpPr>
            <a:xfrm>
              <a:off x="731520" y="838200"/>
              <a:ext cx="8211164" cy="4053214"/>
              <a:chOff x="463555" y="838200"/>
              <a:chExt cx="8211164" cy="4053214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E273CE10-6C92-0DBE-9D30-B88311847C88}"/>
                  </a:ext>
                </a:extLst>
              </p:cNvPr>
              <p:cNvGrpSpPr/>
              <p:nvPr/>
            </p:nvGrpSpPr>
            <p:grpSpPr>
              <a:xfrm>
                <a:off x="1404804" y="4521440"/>
                <a:ext cx="7269915" cy="369974"/>
                <a:chOff x="1404804" y="4839838"/>
                <a:chExt cx="7269915" cy="369974"/>
              </a:xfrm>
            </p:grpSpPr>
            <p:sp>
              <p:nvSpPr>
                <p:cNvPr id="86" name="Rectangle 39">
                  <a:extLst>
                    <a:ext uri="{FF2B5EF4-FFF2-40B4-BE49-F238E27FC236}">
                      <a16:creationId xmlns:a16="http://schemas.microsoft.com/office/drawing/2014/main" id="{6BE96D6B-8118-A019-EFE8-96DEAE1F75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4804" y="4839838"/>
                  <a:ext cx="314189" cy="3699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69056" tIns="34529" rIns="69056" bIns="34529"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3429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685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0287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r>
                    <a:rPr lang="en-US" i="0">
                      <a:solidFill>
                        <a:srgbClr val="000000"/>
                      </a:solidFill>
                      <a:latin typeface="+mj-lt"/>
                    </a:rPr>
                    <a:t>0</a:t>
                  </a:r>
                </a:p>
              </p:txBody>
            </p:sp>
            <p:sp>
              <p:nvSpPr>
                <p:cNvPr id="87" name="Rectangle 43">
                  <a:extLst>
                    <a:ext uri="{FF2B5EF4-FFF2-40B4-BE49-F238E27FC236}">
                      <a16:creationId xmlns:a16="http://schemas.microsoft.com/office/drawing/2014/main" id="{E986D7A2-6309-6F08-2A85-CBBB25A3EB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32290" y="4839838"/>
                  <a:ext cx="442429" cy="3699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69056" tIns="34529" rIns="69056" bIns="34529"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3429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685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0287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r>
                    <a:rPr lang="en-US">
                      <a:solidFill>
                        <a:srgbClr val="000000"/>
                      </a:solidFill>
                      <a:latin typeface="+mj-lt"/>
                    </a:rPr>
                    <a:t>24</a:t>
                  </a:r>
                  <a:endParaRPr lang="en-US" i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88" name="Rectangle 43">
                  <a:extLst>
                    <a:ext uri="{FF2B5EF4-FFF2-40B4-BE49-F238E27FC236}">
                      <a16:creationId xmlns:a16="http://schemas.microsoft.com/office/drawing/2014/main" id="{8BFA67B4-2623-0A9D-97EF-94D16F3899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89640" y="4839838"/>
                  <a:ext cx="442429" cy="3699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69056" tIns="34529" rIns="69056" bIns="34529"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3429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685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0287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r>
                    <a:rPr lang="en-US" i="0">
                      <a:solidFill>
                        <a:srgbClr val="000000"/>
                      </a:solidFill>
                      <a:latin typeface="+mj-lt"/>
                    </a:rPr>
                    <a:t>12</a:t>
                  </a:r>
                </a:p>
              </p:txBody>
            </p:sp>
            <p:sp>
              <p:nvSpPr>
                <p:cNvPr id="89" name="Rectangle 43">
                  <a:extLst>
                    <a:ext uri="{FF2B5EF4-FFF2-40B4-BE49-F238E27FC236}">
                      <a16:creationId xmlns:a16="http://schemas.microsoft.com/office/drawing/2014/main" id="{DE583BF9-55EB-103A-37B2-F9C05AD18D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10965" y="4839838"/>
                  <a:ext cx="442429" cy="3699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69056" tIns="34529" rIns="69056" bIns="34529"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3429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685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0287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r>
                    <a:rPr lang="en-US" i="0">
                      <a:solidFill>
                        <a:srgbClr val="000000"/>
                      </a:solidFill>
                      <a:latin typeface="+mj-lt"/>
                    </a:rPr>
                    <a:t>18</a:t>
                  </a:r>
                </a:p>
              </p:txBody>
            </p:sp>
            <p:sp>
              <p:nvSpPr>
                <p:cNvPr id="90" name="Rectangle 43">
                  <a:extLst>
                    <a:ext uri="{FF2B5EF4-FFF2-40B4-BE49-F238E27FC236}">
                      <a16:creationId xmlns:a16="http://schemas.microsoft.com/office/drawing/2014/main" id="{F885D948-9DD6-8519-6C51-5F99E5E91A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0333" y="4839838"/>
                  <a:ext cx="314189" cy="3699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69056" tIns="34529" rIns="69056" bIns="34529"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3429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685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0287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r>
                    <a:rPr lang="en-US" i="0">
                      <a:solidFill>
                        <a:srgbClr val="000000"/>
                      </a:solidFill>
                      <a:latin typeface="+mj-lt"/>
                    </a:rPr>
                    <a:t>6</a:t>
                  </a:r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4B77D8ED-194A-7622-08EE-EB07E6362BAF}"/>
                  </a:ext>
                </a:extLst>
              </p:cNvPr>
              <p:cNvGrpSpPr/>
              <p:nvPr/>
            </p:nvGrpSpPr>
            <p:grpSpPr>
              <a:xfrm>
                <a:off x="463555" y="838200"/>
                <a:ext cx="8014718" cy="4053214"/>
                <a:chOff x="463555" y="838200"/>
                <a:chExt cx="8014718" cy="4053214"/>
              </a:xfrm>
            </p:grpSpPr>
            <p:sp>
              <p:nvSpPr>
                <p:cNvPr id="55" name="Rectangle 26">
                  <a:extLst>
                    <a:ext uri="{FF2B5EF4-FFF2-40B4-BE49-F238E27FC236}">
                      <a16:creationId xmlns:a16="http://schemas.microsoft.com/office/drawing/2014/main" id="{6F1DDB53-3136-2905-CCBD-2BD48BCC0E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-999665" y="2548585"/>
                  <a:ext cx="3472580" cy="3699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69056" tIns="34529" rIns="69056" bIns="34529"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3429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685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0287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r>
                    <a:rPr lang="en-US" i="0">
                      <a:solidFill>
                        <a:srgbClr val="000000"/>
                      </a:solidFill>
                      <a:latin typeface="+mj-lt"/>
                    </a:rPr>
                    <a:t>Probability, %</a:t>
                  </a:r>
                </a:p>
              </p:txBody>
            </p:sp>
            <p:sp>
              <p:nvSpPr>
                <p:cNvPr id="56" name="Rectangle 2">
                  <a:extLst>
                    <a:ext uri="{FF2B5EF4-FFF2-40B4-BE49-F238E27FC236}">
                      <a16:creationId xmlns:a16="http://schemas.microsoft.com/office/drawing/2014/main" id="{B387A480-6FA2-AC43-9082-3229D641C8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3555" y="4521440"/>
                  <a:ext cx="942566" cy="3699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69056" tIns="34529" rIns="69056" bIns="34529"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3429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685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0287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0" hangingPunct="0"/>
                  <a:r>
                    <a:rPr lang="en-US" i="0">
                      <a:solidFill>
                        <a:srgbClr val="000000"/>
                      </a:solidFill>
                      <a:latin typeface="+mj-lt"/>
                    </a:rPr>
                    <a:t>Months</a:t>
                  </a:r>
                </a:p>
              </p:txBody>
            </p: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8E7F7542-E402-B229-F2B3-2F138AEFF6CD}"/>
                    </a:ext>
                  </a:extLst>
                </p:cNvPr>
                <p:cNvGrpSpPr/>
                <p:nvPr/>
              </p:nvGrpSpPr>
              <p:grpSpPr>
                <a:xfrm>
                  <a:off x="884344" y="838200"/>
                  <a:ext cx="570669" cy="3787145"/>
                  <a:chOff x="800931" y="1582651"/>
                  <a:chExt cx="570669" cy="4291121"/>
                </a:xfrm>
              </p:grpSpPr>
              <p:sp>
                <p:nvSpPr>
                  <p:cNvPr id="80" name="Rectangle 27">
                    <a:extLst>
                      <a:ext uri="{FF2B5EF4-FFF2-40B4-BE49-F238E27FC236}">
                        <a16:creationId xmlns:a16="http://schemas.microsoft.com/office/drawing/2014/main" id="{13D04B3A-7867-6314-704A-197CC8E969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00931" y="1582651"/>
                    <a:ext cx="570669" cy="4192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69056" tIns="34529" rIns="69056" bIns="34529">
                    <a:spAutoFit/>
                  </a:bodyPr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algn="r" eaLnBrk="0" hangingPunct="0"/>
                    <a:r>
                      <a:rPr lang="en-US" i="0">
                        <a:solidFill>
                          <a:srgbClr val="000000"/>
                        </a:solidFill>
                        <a:latin typeface="+mj-lt"/>
                      </a:rPr>
                      <a:t>100</a:t>
                    </a:r>
                  </a:p>
                </p:txBody>
              </p:sp>
              <p:sp>
                <p:nvSpPr>
                  <p:cNvPr id="81" name="Rectangle 28">
                    <a:extLst>
                      <a:ext uri="{FF2B5EF4-FFF2-40B4-BE49-F238E27FC236}">
                        <a16:creationId xmlns:a16="http://schemas.microsoft.com/office/drawing/2014/main" id="{ADC9A19D-08CD-8212-DA08-3752479997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57411" y="5454564"/>
                    <a:ext cx="314189" cy="4192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69056" tIns="34529" rIns="69056" bIns="34529">
                    <a:spAutoFit/>
                  </a:bodyPr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algn="r" eaLnBrk="0" hangingPunct="0"/>
                    <a:r>
                      <a:rPr lang="en-US" i="0">
                        <a:solidFill>
                          <a:srgbClr val="000000"/>
                        </a:solidFill>
                        <a:latin typeface="+mj-lt"/>
                      </a:rPr>
                      <a:t>0</a:t>
                    </a:r>
                  </a:p>
                </p:txBody>
              </p:sp>
              <p:sp>
                <p:nvSpPr>
                  <p:cNvPr id="82" name="Rectangle 29">
                    <a:extLst>
                      <a:ext uri="{FF2B5EF4-FFF2-40B4-BE49-F238E27FC236}">
                        <a16:creationId xmlns:a16="http://schemas.microsoft.com/office/drawing/2014/main" id="{2C0FE6F9-FD16-9771-FCB5-028BE5FBFD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29171" y="4679864"/>
                    <a:ext cx="442429" cy="4192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69056" tIns="34529" rIns="69056" bIns="34529">
                    <a:spAutoFit/>
                  </a:bodyPr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algn="r" eaLnBrk="0" hangingPunct="0"/>
                    <a:r>
                      <a:rPr lang="en-US" i="0">
                        <a:solidFill>
                          <a:srgbClr val="000000"/>
                        </a:solidFill>
                        <a:latin typeface="+mj-lt"/>
                      </a:rPr>
                      <a:t>20</a:t>
                    </a:r>
                  </a:p>
                </p:txBody>
              </p:sp>
              <p:sp>
                <p:nvSpPr>
                  <p:cNvPr id="83" name="Rectangle 30">
                    <a:extLst>
                      <a:ext uri="{FF2B5EF4-FFF2-40B4-BE49-F238E27FC236}">
                        <a16:creationId xmlns:a16="http://schemas.microsoft.com/office/drawing/2014/main" id="{D862EFA2-D832-9916-BDE9-88ADF13725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29171" y="3905163"/>
                    <a:ext cx="442429" cy="4192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69056" tIns="34529" rIns="69056" bIns="34529">
                    <a:spAutoFit/>
                  </a:bodyPr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algn="r" eaLnBrk="0" hangingPunct="0"/>
                    <a:r>
                      <a:rPr lang="en-US" i="0">
                        <a:solidFill>
                          <a:srgbClr val="000000"/>
                        </a:solidFill>
                        <a:latin typeface="+mj-lt"/>
                      </a:rPr>
                      <a:t>40</a:t>
                    </a:r>
                  </a:p>
                </p:txBody>
              </p:sp>
              <p:sp>
                <p:nvSpPr>
                  <p:cNvPr id="84" name="Rectangle 31">
                    <a:extLst>
                      <a:ext uri="{FF2B5EF4-FFF2-40B4-BE49-F238E27FC236}">
                        <a16:creationId xmlns:a16="http://schemas.microsoft.com/office/drawing/2014/main" id="{21829A7D-E587-2429-FF23-D401CB6580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29171" y="3130464"/>
                    <a:ext cx="442429" cy="4192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69056" tIns="34529" rIns="69056" bIns="34529">
                    <a:spAutoFit/>
                  </a:bodyPr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algn="r" eaLnBrk="0" hangingPunct="0"/>
                    <a:r>
                      <a:rPr lang="en-US" i="0">
                        <a:solidFill>
                          <a:srgbClr val="000000"/>
                        </a:solidFill>
                        <a:latin typeface="+mj-lt"/>
                      </a:rPr>
                      <a:t>60</a:t>
                    </a:r>
                  </a:p>
                </p:txBody>
              </p:sp>
              <p:sp>
                <p:nvSpPr>
                  <p:cNvPr id="85" name="Rectangle 32">
                    <a:extLst>
                      <a:ext uri="{FF2B5EF4-FFF2-40B4-BE49-F238E27FC236}">
                        <a16:creationId xmlns:a16="http://schemas.microsoft.com/office/drawing/2014/main" id="{ABCC1E91-E7C5-7CAF-10D8-F140EB3139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29171" y="2355764"/>
                    <a:ext cx="442429" cy="4192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69056" tIns="34529" rIns="69056" bIns="34529">
                    <a:spAutoFit/>
                  </a:bodyPr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algn="r" eaLnBrk="0" hangingPunct="0"/>
                    <a:r>
                      <a:rPr lang="en-US" i="0">
                        <a:solidFill>
                          <a:srgbClr val="000000"/>
                        </a:solidFill>
                        <a:latin typeface="+mj-lt"/>
                      </a:rPr>
                      <a:t>80</a:t>
                    </a:r>
                  </a:p>
                </p:txBody>
              </p:sp>
            </p:grp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5235F52E-41AD-49D4-2B46-A768B20DAD2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03781" y="955303"/>
                  <a:ext cx="6974492" cy="3510481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3429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685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0287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250DC926-843A-E3F0-A04A-037106C5F0E7}"/>
                    </a:ext>
                  </a:extLst>
                </p:cNvPr>
                <p:cNvGrpSpPr/>
                <p:nvPr/>
              </p:nvGrpSpPr>
              <p:grpSpPr>
                <a:xfrm>
                  <a:off x="1418390" y="997281"/>
                  <a:ext cx="80963" cy="3421773"/>
                  <a:chOff x="1341416" y="1762902"/>
                  <a:chExt cx="80963" cy="3877127"/>
                </a:xfrm>
              </p:grpSpPr>
              <p:sp>
                <p:nvSpPr>
                  <p:cNvPr id="69" name="Line 15">
                    <a:extLst>
                      <a:ext uri="{FF2B5EF4-FFF2-40B4-BE49-F238E27FC236}">
                        <a16:creationId xmlns:a16="http://schemas.microsoft.com/office/drawing/2014/main" id="{E96C993A-2372-36F2-9B56-44478E9260F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1416" y="3316533"/>
                    <a:ext cx="809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70" name="Line 17">
                    <a:extLst>
                      <a:ext uri="{FF2B5EF4-FFF2-40B4-BE49-F238E27FC236}">
                        <a16:creationId xmlns:a16="http://schemas.microsoft.com/office/drawing/2014/main" id="{DAF4AA78-FB40-4F7C-E665-93B2A0F7BDD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1416" y="5252490"/>
                    <a:ext cx="809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71" name="Line 18">
                    <a:extLst>
                      <a:ext uri="{FF2B5EF4-FFF2-40B4-BE49-F238E27FC236}">
                        <a16:creationId xmlns:a16="http://schemas.microsoft.com/office/drawing/2014/main" id="{BC33B604-98D2-0573-8F84-7CF69060799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1416" y="4864951"/>
                    <a:ext cx="809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72" name="Line 19">
                    <a:extLst>
                      <a:ext uri="{FF2B5EF4-FFF2-40B4-BE49-F238E27FC236}">
                        <a16:creationId xmlns:a16="http://schemas.microsoft.com/office/drawing/2014/main" id="{0BE1E32A-3707-E0B3-3C76-7F67976BF56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1416" y="4477412"/>
                    <a:ext cx="809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73" name="Line 20">
                    <a:extLst>
                      <a:ext uri="{FF2B5EF4-FFF2-40B4-BE49-F238E27FC236}">
                        <a16:creationId xmlns:a16="http://schemas.microsoft.com/office/drawing/2014/main" id="{93821727-A0CD-95A0-7BA7-C43B3DF640B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1416" y="4089873"/>
                    <a:ext cx="809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74" name="Line 22">
                    <a:extLst>
                      <a:ext uri="{FF2B5EF4-FFF2-40B4-BE49-F238E27FC236}">
                        <a16:creationId xmlns:a16="http://schemas.microsoft.com/office/drawing/2014/main" id="{62FC0FDF-E9E6-D17F-EC2A-4894A46F436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1416" y="3704072"/>
                    <a:ext cx="809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75" name="Line 23">
                    <a:extLst>
                      <a:ext uri="{FF2B5EF4-FFF2-40B4-BE49-F238E27FC236}">
                        <a16:creationId xmlns:a16="http://schemas.microsoft.com/office/drawing/2014/main" id="{18D60133-68D1-71E0-4126-F68E6A84C88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1416" y="2541456"/>
                    <a:ext cx="809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76" name="Line 24">
                    <a:extLst>
                      <a:ext uri="{FF2B5EF4-FFF2-40B4-BE49-F238E27FC236}">
                        <a16:creationId xmlns:a16="http://schemas.microsoft.com/office/drawing/2014/main" id="{8229B0B8-FFEB-98A6-B6EF-B0DD26EDEEA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1416" y="2928994"/>
                    <a:ext cx="809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77" name="Line 25">
                    <a:extLst>
                      <a:ext uri="{FF2B5EF4-FFF2-40B4-BE49-F238E27FC236}">
                        <a16:creationId xmlns:a16="http://schemas.microsoft.com/office/drawing/2014/main" id="{F7B91995-B36F-4E21-6C4D-B7B1D338617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1416" y="2153917"/>
                    <a:ext cx="809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78" name="Line 16">
                    <a:extLst>
                      <a:ext uri="{FF2B5EF4-FFF2-40B4-BE49-F238E27FC236}">
                        <a16:creationId xmlns:a16="http://schemas.microsoft.com/office/drawing/2014/main" id="{45441FE8-8306-8681-0BB1-8F561C76157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1416" y="5640029"/>
                    <a:ext cx="809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79" name="Line 21">
                    <a:extLst>
                      <a:ext uri="{FF2B5EF4-FFF2-40B4-BE49-F238E27FC236}">
                        <a16:creationId xmlns:a16="http://schemas.microsoft.com/office/drawing/2014/main" id="{A474AFC0-C926-249A-D831-DF6A400EC4B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1416" y="1762902"/>
                    <a:ext cx="809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</p:grpSp>
            <p:sp>
              <p:nvSpPr>
                <p:cNvPr id="60" name="Rectangle 165">
                  <a:extLst>
                    <a:ext uri="{FF2B5EF4-FFF2-40B4-BE49-F238E27FC236}">
                      <a16:creationId xmlns:a16="http://schemas.microsoft.com/office/drawing/2014/main" id="{2DA547CC-5A8F-21FE-1C56-67767762FE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47112" y="1166112"/>
                  <a:ext cx="1214323" cy="2898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69056" tIns="34529" rIns="69056" bIns="34529"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3429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685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0287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0" hangingPunct="0">
                    <a:lnSpc>
                      <a:spcPts val="1125"/>
                    </a:lnSpc>
                  </a:pPr>
                  <a:r>
                    <a:rPr kumimoji="0" lang="en-US" sz="135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79C1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Auto-HCT</a:t>
                  </a:r>
                </a:p>
              </p:txBody>
            </p:sp>
            <p:sp>
              <p:nvSpPr>
                <p:cNvPr id="61" name="Rectangle 165">
                  <a:extLst>
                    <a:ext uri="{FF2B5EF4-FFF2-40B4-BE49-F238E27FC236}">
                      <a16:creationId xmlns:a16="http://schemas.microsoft.com/office/drawing/2014/main" id="{DBC49CA7-85C2-47CD-79CE-7DD88596D1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91027" y="1946585"/>
                  <a:ext cx="1214323" cy="2898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69056" tIns="34529" rIns="69056" bIns="34529"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3429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685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0287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0" hangingPunct="0">
                    <a:lnSpc>
                      <a:spcPts val="1125"/>
                    </a:lnSpc>
                  </a:pPr>
                  <a:r>
                    <a:rPr kumimoji="0" lang="en-US" sz="135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63A70A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CAR-T</a:t>
                  </a:r>
                  <a:endParaRPr lang="en-US" b="1" i="0">
                    <a:solidFill>
                      <a:srgbClr val="63A70A"/>
                    </a:solidFill>
                    <a:latin typeface="+mj-lt"/>
                  </a:endParaRPr>
                </a:p>
              </p:txBody>
            </p: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14CB206B-13AC-CB3D-FBCD-CA4C39A0AB6B}"/>
                    </a:ext>
                  </a:extLst>
                </p:cNvPr>
                <p:cNvGrpSpPr/>
                <p:nvPr/>
              </p:nvGrpSpPr>
              <p:grpSpPr>
                <a:xfrm>
                  <a:off x="1556910" y="4469859"/>
                  <a:ext cx="6886575" cy="72631"/>
                  <a:chOff x="1556910" y="4774659"/>
                  <a:chExt cx="6886575" cy="72631"/>
                </a:xfrm>
              </p:grpSpPr>
              <p:sp>
                <p:nvSpPr>
                  <p:cNvPr id="64" name="Line 36">
                    <a:extLst>
                      <a:ext uri="{FF2B5EF4-FFF2-40B4-BE49-F238E27FC236}">
                        <a16:creationId xmlns:a16="http://schemas.microsoft.com/office/drawing/2014/main" id="{982F7740-1610-F0C0-692D-B359D922834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00198" y="4774659"/>
                    <a:ext cx="0" cy="64449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b="1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65" name="Line 7">
                    <a:extLst>
                      <a:ext uri="{FF2B5EF4-FFF2-40B4-BE49-F238E27FC236}">
                        <a16:creationId xmlns:a16="http://schemas.microsoft.com/office/drawing/2014/main" id="{97307621-04A9-9332-81B9-4A229017F7D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56910" y="4774659"/>
                    <a:ext cx="0" cy="64449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b="1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66" name="Line 12">
                    <a:extLst>
                      <a:ext uri="{FF2B5EF4-FFF2-40B4-BE49-F238E27FC236}">
                        <a16:creationId xmlns:a16="http://schemas.microsoft.com/office/drawing/2014/main" id="{B89F9BFF-CC6D-772E-8ED7-17EFAC262EB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443485" y="4774659"/>
                    <a:ext cx="0" cy="64449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b="1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67" name="Line 8">
                    <a:extLst>
                      <a:ext uri="{FF2B5EF4-FFF2-40B4-BE49-F238E27FC236}">
                        <a16:creationId xmlns:a16="http://schemas.microsoft.com/office/drawing/2014/main" id="{9AB0AE0C-CB5A-A627-1BDE-209790AC049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78554" y="4774659"/>
                    <a:ext cx="0" cy="7263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b="1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68" name="Line 12">
                    <a:extLst>
                      <a:ext uri="{FF2B5EF4-FFF2-40B4-BE49-F238E27FC236}">
                        <a16:creationId xmlns:a16="http://schemas.microsoft.com/office/drawing/2014/main" id="{9FB0F107-A3A7-50F0-3234-DB1DBDFD3F7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721842" y="4774659"/>
                    <a:ext cx="0" cy="64449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3429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685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0287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b="1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</p:grpSp>
          </p:grpSp>
        </p:grpSp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83EB0C06-801E-F12C-9B48-9916C315F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975" y="1006003"/>
              <a:ext cx="6880225" cy="719138"/>
            </a:xfrm>
            <a:custGeom>
              <a:avLst/>
              <a:gdLst>
                <a:gd name="T0" fmla="*/ 44 w 4334"/>
                <a:gd name="T1" fmla="*/ 0 h 453"/>
                <a:gd name="T2" fmla="*/ 60 w 4334"/>
                <a:gd name="T3" fmla="*/ 15 h 453"/>
                <a:gd name="T4" fmla="*/ 80 w 4334"/>
                <a:gd name="T5" fmla="*/ 24 h 453"/>
                <a:gd name="T6" fmla="*/ 238 w 4334"/>
                <a:gd name="T7" fmla="*/ 31 h 453"/>
                <a:gd name="T8" fmla="*/ 274 w 4334"/>
                <a:gd name="T9" fmla="*/ 38 h 453"/>
                <a:gd name="T10" fmla="*/ 293 w 4334"/>
                <a:gd name="T11" fmla="*/ 45 h 453"/>
                <a:gd name="T12" fmla="*/ 323 w 4334"/>
                <a:gd name="T13" fmla="*/ 52 h 453"/>
                <a:gd name="T14" fmla="*/ 405 w 4334"/>
                <a:gd name="T15" fmla="*/ 62 h 453"/>
                <a:gd name="T16" fmla="*/ 477 w 4334"/>
                <a:gd name="T17" fmla="*/ 69 h 453"/>
                <a:gd name="T18" fmla="*/ 512 w 4334"/>
                <a:gd name="T19" fmla="*/ 76 h 453"/>
                <a:gd name="T20" fmla="*/ 572 w 4334"/>
                <a:gd name="T21" fmla="*/ 83 h 453"/>
                <a:gd name="T22" fmla="*/ 608 w 4334"/>
                <a:gd name="T23" fmla="*/ 93 h 453"/>
                <a:gd name="T24" fmla="*/ 644 w 4334"/>
                <a:gd name="T25" fmla="*/ 100 h 453"/>
                <a:gd name="T26" fmla="*/ 737 w 4334"/>
                <a:gd name="T27" fmla="*/ 107 h 453"/>
                <a:gd name="T28" fmla="*/ 827 w 4334"/>
                <a:gd name="T29" fmla="*/ 114 h 453"/>
                <a:gd name="T30" fmla="*/ 904 w 4334"/>
                <a:gd name="T31" fmla="*/ 124 h 453"/>
                <a:gd name="T32" fmla="*/ 915 w 4334"/>
                <a:gd name="T33" fmla="*/ 131 h 453"/>
                <a:gd name="T34" fmla="*/ 923 w 4334"/>
                <a:gd name="T35" fmla="*/ 138 h 453"/>
                <a:gd name="T36" fmla="*/ 1010 w 4334"/>
                <a:gd name="T37" fmla="*/ 145 h 453"/>
                <a:gd name="T38" fmla="*/ 1188 w 4334"/>
                <a:gd name="T39" fmla="*/ 154 h 453"/>
                <a:gd name="T40" fmla="*/ 1290 w 4334"/>
                <a:gd name="T41" fmla="*/ 161 h 453"/>
                <a:gd name="T42" fmla="*/ 1355 w 4334"/>
                <a:gd name="T43" fmla="*/ 169 h 453"/>
                <a:gd name="T44" fmla="*/ 1366 w 4334"/>
                <a:gd name="T45" fmla="*/ 176 h 453"/>
                <a:gd name="T46" fmla="*/ 1372 w 4334"/>
                <a:gd name="T47" fmla="*/ 185 h 453"/>
                <a:gd name="T48" fmla="*/ 1386 w 4334"/>
                <a:gd name="T49" fmla="*/ 192 h 453"/>
                <a:gd name="T50" fmla="*/ 1402 w 4334"/>
                <a:gd name="T51" fmla="*/ 199 h 453"/>
                <a:gd name="T52" fmla="*/ 1539 w 4334"/>
                <a:gd name="T53" fmla="*/ 209 h 453"/>
                <a:gd name="T54" fmla="*/ 1558 w 4334"/>
                <a:gd name="T55" fmla="*/ 216 h 453"/>
                <a:gd name="T56" fmla="*/ 1569 w 4334"/>
                <a:gd name="T57" fmla="*/ 223 h 453"/>
                <a:gd name="T58" fmla="*/ 1594 w 4334"/>
                <a:gd name="T59" fmla="*/ 233 h 453"/>
                <a:gd name="T60" fmla="*/ 1736 w 4334"/>
                <a:gd name="T61" fmla="*/ 240 h 453"/>
                <a:gd name="T62" fmla="*/ 1777 w 4334"/>
                <a:gd name="T63" fmla="*/ 247 h 453"/>
                <a:gd name="T64" fmla="*/ 1873 w 4334"/>
                <a:gd name="T65" fmla="*/ 256 h 453"/>
                <a:gd name="T66" fmla="*/ 1884 w 4334"/>
                <a:gd name="T67" fmla="*/ 263 h 453"/>
                <a:gd name="T68" fmla="*/ 1980 w 4334"/>
                <a:gd name="T69" fmla="*/ 271 h 453"/>
                <a:gd name="T70" fmla="*/ 1996 w 4334"/>
                <a:gd name="T71" fmla="*/ 280 h 453"/>
                <a:gd name="T72" fmla="*/ 2174 w 4334"/>
                <a:gd name="T73" fmla="*/ 287 h 453"/>
                <a:gd name="T74" fmla="*/ 2188 w 4334"/>
                <a:gd name="T75" fmla="*/ 304 h 453"/>
                <a:gd name="T76" fmla="*/ 2223 w 4334"/>
                <a:gd name="T77" fmla="*/ 311 h 453"/>
                <a:gd name="T78" fmla="*/ 2459 w 4334"/>
                <a:gd name="T79" fmla="*/ 318 h 453"/>
                <a:gd name="T80" fmla="*/ 2530 w 4334"/>
                <a:gd name="T81" fmla="*/ 327 h 453"/>
                <a:gd name="T82" fmla="*/ 2870 w 4334"/>
                <a:gd name="T83" fmla="*/ 335 h 453"/>
                <a:gd name="T84" fmla="*/ 2881 w 4334"/>
                <a:gd name="T85" fmla="*/ 344 h 453"/>
                <a:gd name="T86" fmla="*/ 2996 w 4334"/>
                <a:gd name="T87" fmla="*/ 351 h 453"/>
                <a:gd name="T88" fmla="*/ 3124 w 4334"/>
                <a:gd name="T89" fmla="*/ 361 h 453"/>
                <a:gd name="T90" fmla="*/ 3190 w 4334"/>
                <a:gd name="T91" fmla="*/ 368 h 453"/>
                <a:gd name="T92" fmla="*/ 3209 w 4334"/>
                <a:gd name="T93" fmla="*/ 377 h 453"/>
                <a:gd name="T94" fmla="*/ 3327 w 4334"/>
                <a:gd name="T95" fmla="*/ 384 h 453"/>
                <a:gd name="T96" fmla="*/ 3373 w 4334"/>
                <a:gd name="T97" fmla="*/ 394 h 453"/>
                <a:gd name="T98" fmla="*/ 3434 w 4334"/>
                <a:gd name="T99" fmla="*/ 401 h 453"/>
                <a:gd name="T100" fmla="*/ 3560 w 4334"/>
                <a:gd name="T101" fmla="*/ 410 h 453"/>
                <a:gd name="T102" fmla="*/ 3683 w 4334"/>
                <a:gd name="T103" fmla="*/ 420 h 453"/>
                <a:gd name="T104" fmla="*/ 3946 w 4334"/>
                <a:gd name="T105" fmla="*/ 427 h 453"/>
                <a:gd name="T106" fmla="*/ 4181 w 4334"/>
                <a:gd name="T107" fmla="*/ 436 h 453"/>
                <a:gd name="T108" fmla="*/ 4217 w 4334"/>
                <a:gd name="T109" fmla="*/ 444 h 453"/>
                <a:gd name="T110" fmla="*/ 4334 w 4334"/>
                <a:gd name="T111" fmla="*/ 45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34" h="453">
                  <a:moveTo>
                    <a:pt x="0" y="0"/>
                  </a:moveTo>
                  <a:lnTo>
                    <a:pt x="44" y="0"/>
                  </a:lnTo>
                  <a:lnTo>
                    <a:pt x="44" y="15"/>
                  </a:lnTo>
                  <a:lnTo>
                    <a:pt x="60" y="15"/>
                  </a:lnTo>
                  <a:lnTo>
                    <a:pt x="60" y="24"/>
                  </a:lnTo>
                  <a:lnTo>
                    <a:pt x="80" y="24"/>
                  </a:lnTo>
                  <a:lnTo>
                    <a:pt x="80" y="31"/>
                  </a:lnTo>
                  <a:lnTo>
                    <a:pt x="238" y="31"/>
                  </a:lnTo>
                  <a:lnTo>
                    <a:pt x="238" y="38"/>
                  </a:lnTo>
                  <a:lnTo>
                    <a:pt x="274" y="38"/>
                  </a:lnTo>
                  <a:lnTo>
                    <a:pt x="274" y="45"/>
                  </a:lnTo>
                  <a:lnTo>
                    <a:pt x="293" y="45"/>
                  </a:lnTo>
                  <a:lnTo>
                    <a:pt x="293" y="52"/>
                  </a:lnTo>
                  <a:lnTo>
                    <a:pt x="323" y="52"/>
                  </a:lnTo>
                  <a:lnTo>
                    <a:pt x="323" y="62"/>
                  </a:lnTo>
                  <a:lnTo>
                    <a:pt x="405" y="62"/>
                  </a:lnTo>
                  <a:lnTo>
                    <a:pt x="405" y="69"/>
                  </a:lnTo>
                  <a:lnTo>
                    <a:pt x="477" y="69"/>
                  </a:lnTo>
                  <a:lnTo>
                    <a:pt x="477" y="76"/>
                  </a:lnTo>
                  <a:lnTo>
                    <a:pt x="512" y="76"/>
                  </a:lnTo>
                  <a:lnTo>
                    <a:pt x="512" y="83"/>
                  </a:lnTo>
                  <a:lnTo>
                    <a:pt x="572" y="83"/>
                  </a:lnTo>
                  <a:lnTo>
                    <a:pt x="572" y="93"/>
                  </a:lnTo>
                  <a:lnTo>
                    <a:pt x="608" y="93"/>
                  </a:lnTo>
                  <a:lnTo>
                    <a:pt x="608" y="100"/>
                  </a:lnTo>
                  <a:lnTo>
                    <a:pt x="644" y="100"/>
                  </a:lnTo>
                  <a:lnTo>
                    <a:pt x="644" y="107"/>
                  </a:lnTo>
                  <a:lnTo>
                    <a:pt x="737" y="107"/>
                  </a:lnTo>
                  <a:lnTo>
                    <a:pt x="737" y="114"/>
                  </a:lnTo>
                  <a:lnTo>
                    <a:pt x="827" y="114"/>
                  </a:lnTo>
                  <a:lnTo>
                    <a:pt x="827" y="124"/>
                  </a:lnTo>
                  <a:lnTo>
                    <a:pt x="904" y="124"/>
                  </a:lnTo>
                  <a:lnTo>
                    <a:pt x="904" y="131"/>
                  </a:lnTo>
                  <a:lnTo>
                    <a:pt x="915" y="131"/>
                  </a:lnTo>
                  <a:lnTo>
                    <a:pt x="915" y="138"/>
                  </a:lnTo>
                  <a:lnTo>
                    <a:pt x="923" y="138"/>
                  </a:lnTo>
                  <a:lnTo>
                    <a:pt x="923" y="145"/>
                  </a:lnTo>
                  <a:lnTo>
                    <a:pt x="1010" y="145"/>
                  </a:lnTo>
                  <a:lnTo>
                    <a:pt x="1010" y="154"/>
                  </a:lnTo>
                  <a:lnTo>
                    <a:pt x="1188" y="154"/>
                  </a:lnTo>
                  <a:lnTo>
                    <a:pt x="1188" y="161"/>
                  </a:lnTo>
                  <a:lnTo>
                    <a:pt x="1290" y="161"/>
                  </a:lnTo>
                  <a:lnTo>
                    <a:pt x="1290" y="169"/>
                  </a:lnTo>
                  <a:lnTo>
                    <a:pt x="1355" y="169"/>
                  </a:lnTo>
                  <a:lnTo>
                    <a:pt x="1355" y="176"/>
                  </a:lnTo>
                  <a:lnTo>
                    <a:pt x="1366" y="176"/>
                  </a:lnTo>
                  <a:lnTo>
                    <a:pt x="1366" y="185"/>
                  </a:lnTo>
                  <a:lnTo>
                    <a:pt x="1372" y="185"/>
                  </a:lnTo>
                  <a:lnTo>
                    <a:pt x="1372" y="192"/>
                  </a:lnTo>
                  <a:lnTo>
                    <a:pt x="1386" y="192"/>
                  </a:lnTo>
                  <a:lnTo>
                    <a:pt x="1386" y="199"/>
                  </a:lnTo>
                  <a:lnTo>
                    <a:pt x="1402" y="199"/>
                  </a:lnTo>
                  <a:lnTo>
                    <a:pt x="1402" y="209"/>
                  </a:lnTo>
                  <a:lnTo>
                    <a:pt x="1539" y="209"/>
                  </a:lnTo>
                  <a:lnTo>
                    <a:pt x="1539" y="216"/>
                  </a:lnTo>
                  <a:lnTo>
                    <a:pt x="1558" y="216"/>
                  </a:lnTo>
                  <a:lnTo>
                    <a:pt x="1558" y="223"/>
                  </a:lnTo>
                  <a:lnTo>
                    <a:pt x="1569" y="223"/>
                  </a:lnTo>
                  <a:lnTo>
                    <a:pt x="1569" y="233"/>
                  </a:lnTo>
                  <a:lnTo>
                    <a:pt x="1594" y="233"/>
                  </a:lnTo>
                  <a:lnTo>
                    <a:pt x="1594" y="240"/>
                  </a:lnTo>
                  <a:lnTo>
                    <a:pt x="1736" y="240"/>
                  </a:lnTo>
                  <a:lnTo>
                    <a:pt x="1736" y="247"/>
                  </a:lnTo>
                  <a:lnTo>
                    <a:pt x="1777" y="247"/>
                  </a:lnTo>
                  <a:lnTo>
                    <a:pt x="1777" y="256"/>
                  </a:lnTo>
                  <a:lnTo>
                    <a:pt x="1873" y="256"/>
                  </a:lnTo>
                  <a:lnTo>
                    <a:pt x="1873" y="263"/>
                  </a:lnTo>
                  <a:lnTo>
                    <a:pt x="1884" y="263"/>
                  </a:lnTo>
                  <a:lnTo>
                    <a:pt x="1884" y="271"/>
                  </a:lnTo>
                  <a:lnTo>
                    <a:pt x="1980" y="271"/>
                  </a:lnTo>
                  <a:lnTo>
                    <a:pt x="1980" y="280"/>
                  </a:lnTo>
                  <a:lnTo>
                    <a:pt x="1996" y="280"/>
                  </a:lnTo>
                  <a:lnTo>
                    <a:pt x="1996" y="287"/>
                  </a:lnTo>
                  <a:lnTo>
                    <a:pt x="2174" y="287"/>
                  </a:lnTo>
                  <a:lnTo>
                    <a:pt x="2174" y="304"/>
                  </a:lnTo>
                  <a:lnTo>
                    <a:pt x="2188" y="304"/>
                  </a:lnTo>
                  <a:lnTo>
                    <a:pt x="2188" y="311"/>
                  </a:lnTo>
                  <a:lnTo>
                    <a:pt x="2223" y="311"/>
                  </a:lnTo>
                  <a:lnTo>
                    <a:pt x="2223" y="318"/>
                  </a:lnTo>
                  <a:lnTo>
                    <a:pt x="2459" y="318"/>
                  </a:lnTo>
                  <a:lnTo>
                    <a:pt x="2459" y="327"/>
                  </a:lnTo>
                  <a:lnTo>
                    <a:pt x="2530" y="327"/>
                  </a:lnTo>
                  <a:lnTo>
                    <a:pt x="2530" y="335"/>
                  </a:lnTo>
                  <a:lnTo>
                    <a:pt x="2870" y="335"/>
                  </a:lnTo>
                  <a:lnTo>
                    <a:pt x="2870" y="344"/>
                  </a:lnTo>
                  <a:lnTo>
                    <a:pt x="2881" y="344"/>
                  </a:lnTo>
                  <a:lnTo>
                    <a:pt x="2881" y="351"/>
                  </a:lnTo>
                  <a:lnTo>
                    <a:pt x="2996" y="351"/>
                  </a:lnTo>
                  <a:lnTo>
                    <a:pt x="2996" y="361"/>
                  </a:lnTo>
                  <a:lnTo>
                    <a:pt x="3124" y="361"/>
                  </a:lnTo>
                  <a:lnTo>
                    <a:pt x="3124" y="368"/>
                  </a:lnTo>
                  <a:lnTo>
                    <a:pt x="3190" y="368"/>
                  </a:lnTo>
                  <a:lnTo>
                    <a:pt x="3190" y="377"/>
                  </a:lnTo>
                  <a:lnTo>
                    <a:pt x="3209" y="377"/>
                  </a:lnTo>
                  <a:lnTo>
                    <a:pt x="3209" y="384"/>
                  </a:lnTo>
                  <a:lnTo>
                    <a:pt x="3327" y="384"/>
                  </a:lnTo>
                  <a:lnTo>
                    <a:pt x="3327" y="394"/>
                  </a:lnTo>
                  <a:lnTo>
                    <a:pt x="3373" y="394"/>
                  </a:lnTo>
                  <a:lnTo>
                    <a:pt x="3373" y="401"/>
                  </a:lnTo>
                  <a:lnTo>
                    <a:pt x="3434" y="401"/>
                  </a:lnTo>
                  <a:lnTo>
                    <a:pt x="3434" y="410"/>
                  </a:lnTo>
                  <a:lnTo>
                    <a:pt x="3560" y="410"/>
                  </a:lnTo>
                  <a:lnTo>
                    <a:pt x="3560" y="420"/>
                  </a:lnTo>
                  <a:lnTo>
                    <a:pt x="3683" y="420"/>
                  </a:lnTo>
                  <a:lnTo>
                    <a:pt x="3683" y="427"/>
                  </a:lnTo>
                  <a:lnTo>
                    <a:pt x="3946" y="427"/>
                  </a:lnTo>
                  <a:lnTo>
                    <a:pt x="3946" y="436"/>
                  </a:lnTo>
                  <a:lnTo>
                    <a:pt x="4181" y="436"/>
                  </a:lnTo>
                  <a:lnTo>
                    <a:pt x="4181" y="444"/>
                  </a:lnTo>
                  <a:lnTo>
                    <a:pt x="4217" y="444"/>
                  </a:lnTo>
                  <a:lnTo>
                    <a:pt x="4217" y="453"/>
                  </a:lnTo>
                  <a:lnTo>
                    <a:pt x="4334" y="453"/>
                  </a:lnTo>
                </a:path>
              </a:pathLst>
            </a:custGeom>
            <a:noFill/>
            <a:ln w="38100">
              <a:solidFill>
                <a:srgbClr val="0079C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2572B08C-3225-5F7A-D73C-84D0E277B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975" y="1006003"/>
              <a:ext cx="6880225" cy="1174750"/>
            </a:xfrm>
            <a:custGeom>
              <a:avLst/>
              <a:gdLst>
                <a:gd name="T0" fmla="*/ 0 w 4334"/>
                <a:gd name="T1" fmla="*/ 0 h 740"/>
                <a:gd name="T2" fmla="*/ 60 w 4334"/>
                <a:gd name="T3" fmla="*/ 0 h 740"/>
                <a:gd name="T4" fmla="*/ 60 w 4334"/>
                <a:gd name="T5" fmla="*/ 29 h 740"/>
                <a:gd name="T6" fmla="*/ 156 w 4334"/>
                <a:gd name="T7" fmla="*/ 29 h 740"/>
                <a:gd name="T8" fmla="*/ 156 w 4334"/>
                <a:gd name="T9" fmla="*/ 55 h 740"/>
                <a:gd name="T10" fmla="*/ 227 w 4334"/>
                <a:gd name="T11" fmla="*/ 55 h 740"/>
                <a:gd name="T12" fmla="*/ 227 w 4334"/>
                <a:gd name="T13" fmla="*/ 83 h 740"/>
                <a:gd name="T14" fmla="*/ 457 w 4334"/>
                <a:gd name="T15" fmla="*/ 83 h 740"/>
                <a:gd name="T16" fmla="*/ 457 w 4334"/>
                <a:gd name="T17" fmla="*/ 112 h 740"/>
                <a:gd name="T18" fmla="*/ 608 w 4334"/>
                <a:gd name="T19" fmla="*/ 112 h 740"/>
                <a:gd name="T20" fmla="*/ 608 w 4334"/>
                <a:gd name="T21" fmla="*/ 140 h 740"/>
                <a:gd name="T22" fmla="*/ 624 w 4334"/>
                <a:gd name="T23" fmla="*/ 140 h 740"/>
                <a:gd name="T24" fmla="*/ 624 w 4334"/>
                <a:gd name="T25" fmla="*/ 169 h 740"/>
                <a:gd name="T26" fmla="*/ 1117 w 4334"/>
                <a:gd name="T27" fmla="*/ 169 h 740"/>
                <a:gd name="T28" fmla="*/ 1117 w 4334"/>
                <a:gd name="T29" fmla="*/ 199 h 740"/>
                <a:gd name="T30" fmla="*/ 1314 w 4334"/>
                <a:gd name="T31" fmla="*/ 199 h 740"/>
                <a:gd name="T32" fmla="*/ 1314 w 4334"/>
                <a:gd name="T33" fmla="*/ 230 h 740"/>
                <a:gd name="T34" fmla="*/ 1731 w 4334"/>
                <a:gd name="T35" fmla="*/ 230 h 740"/>
                <a:gd name="T36" fmla="*/ 1731 w 4334"/>
                <a:gd name="T37" fmla="*/ 263 h 740"/>
                <a:gd name="T38" fmla="*/ 1843 w 4334"/>
                <a:gd name="T39" fmla="*/ 263 h 740"/>
                <a:gd name="T40" fmla="*/ 1843 w 4334"/>
                <a:gd name="T41" fmla="*/ 294 h 740"/>
                <a:gd name="T42" fmla="*/ 1865 w 4334"/>
                <a:gd name="T43" fmla="*/ 294 h 740"/>
                <a:gd name="T44" fmla="*/ 1865 w 4334"/>
                <a:gd name="T45" fmla="*/ 325 h 740"/>
                <a:gd name="T46" fmla="*/ 1914 w 4334"/>
                <a:gd name="T47" fmla="*/ 325 h 740"/>
                <a:gd name="T48" fmla="*/ 1914 w 4334"/>
                <a:gd name="T49" fmla="*/ 356 h 740"/>
                <a:gd name="T50" fmla="*/ 2002 w 4334"/>
                <a:gd name="T51" fmla="*/ 356 h 740"/>
                <a:gd name="T52" fmla="*/ 2002 w 4334"/>
                <a:gd name="T53" fmla="*/ 387 h 740"/>
                <a:gd name="T54" fmla="*/ 2097 w 4334"/>
                <a:gd name="T55" fmla="*/ 387 h 740"/>
                <a:gd name="T56" fmla="*/ 2097 w 4334"/>
                <a:gd name="T57" fmla="*/ 417 h 740"/>
                <a:gd name="T58" fmla="*/ 2158 w 4334"/>
                <a:gd name="T59" fmla="*/ 417 h 740"/>
                <a:gd name="T60" fmla="*/ 2158 w 4334"/>
                <a:gd name="T61" fmla="*/ 448 h 740"/>
                <a:gd name="T62" fmla="*/ 2286 w 4334"/>
                <a:gd name="T63" fmla="*/ 448 h 740"/>
                <a:gd name="T64" fmla="*/ 2286 w 4334"/>
                <a:gd name="T65" fmla="*/ 481 h 740"/>
                <a:gd name="T66" fmla="*/ 2322 w 4334"/>
                <a:gd name="T67" fmla="*/ 481 h 740"/>
                <a:gd name="T68" fmla="*/ 2322 w 4334"/>
                <a:gd name="T69" fmla="*/ 515 h 740"/>
                <a:gd name="T70" fmla="*/ 2681 w 4334"/>
                <a:gd name="T71" fmla="*/ 515 h 740"/>
                <a:gd name="T72" fmla="*/ 2681 w 4334"/>
                <a:gd name="T73" fmla="*/ 550 h 740"/>
                <a:gd name="T74" fmla="*/ 3173 w 4334"/>
                <a:gd name="T75" fmla="*/ 550 h 740"/>
                <a:gd name="T76" fmla="*/ 3173 w 4334"/>
                <a:gd name="T77" fmla="*/ 586 h 740"/>
                <a:gd name="T78" fmla="*/ 3570 w 4334"/>
                <a:gd name="T79" fmla="*/ 586 h 740"/>
                <a:gd name="T80" fmla="*/ 3570 w 4334"/>
                <a:gd name="T81" fmla="*/ 621 h 740"/>
                <a:gd name="T82" fmla="*/ 3612 w 4334"/>
                <a:gd name="T83" fmla="*/ 621 h 740"/>
                <a:gd name="T84" fmla="*/ 3612 w 4334"/>
                <a:gd name="T85" fmla="*/ 659 h 740"/>
                <a:gd name="T86" fmla="*/ 3784 w 4334"/>
                <a:gd name="T87" fmla="*/ 659 h 740"/>
                <a:gd name="T88" fmla="*/ 3784 w 4334"/>
                <a:gd name="T89" fmla="*/ 697 h 740"/>
                <a:gd name="T90" fmla="*/ 4323 w 4334"/>
                <a:gd name="T91" fmla="*/ 697 h 740"/>
                <a:gd name="T92" fmla="*/ 4323 w 4334"/>
                <a:gd name="T93" fmla="*/ 740 h 740"/>
                <a:gd name="T94" fmla="*/ 4334 w 4334"/>
                <a:gd name="T95" fmla="*/ 74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34" h="740">
                  <a:moveTo>
                    <a:pt x="0" y="0"/>
                  </a:moveTo>
                  <a:lnTo>
                    <a:pt x="60" y="0"/>
                  </a:lnTo>
                  <a:lnTo>
                    <a:pt x="60" y="29"/>
                  </a:lnTo>
                  <a:lnTo>
                    <a:pt x="156" y="29"/>
                  </a:lnTo>
                  <a:lnTo>
                    <a:pt x="156" y="55"/>
                  </a:lnTo>
                  <a:lnTo>
                    <a:pt x="227" y="55"/>
                  </a:lnTo>
                  <a:lnTo>
                    <a:pt x="227" y="83"/>
                  </a:lnTo>
                  <a:lnTo>
                    <a:pt x="457" y="83"/>
                  </a:lnTo>
                  <a:lnTo>
                    <a:pt x="457" y="112"/>
                  </a:lnTo>
                  <a:lnTo>
                    <a:pt x="608" y="112"/>
                  </a:lnTo>
                  <a:lnTo>
                    <a:pt x="608" y="140"/>
                  </a:lnTo>
                  <a:lnTo>
                    <a:pt x="624" y="140"/>
                  </a:lnTo>
                  <a:lnTo>
                    <a:pt x="624" y="169"/>
                  </a:lnTo>
                  <a:lnTo>
                    <a:pt x="1117" y="169"/>
                  </a:lnTo>
                  <a:lnTo>
                    <a:pt x="1117" y="199"/>
                  </a:lnTo>
                  <a:lnTo>
                    <a:pt x="1314" y="199"/>
                  </a:lnTo>
                  <a:lnTo>
                    <a:pt x="1314" y="230"/>
                  </a:lnTo>
                  <a:lnTo>
                    <a:pt x="1731" y="230"/>
                  </a:lnTo>
                  <a:lnTo>
                    <a:pt x="1731" y="263"/>
                  </a:lnTo>
                  <a:lnTo>
                    <a:pt x="1843" y="263"/>
                  </a:lnTo>
                  <a:lnTo>
                    <a:pt x="1843" y="294"/>
                  </a:lnTo>
                  <a:lnTo>
                    <a:pt x="1865" y="294"/>
                  </a:lnTo>
                  <a:lnTo>
                    <a:pt x="1865" y="325"/>
                  </a:lnTo>
                  <a:lnTo>
                    <a:pt x="1914" y="325"/>
                  </a:lnTo>
                  <a:lnTo>
                    <a:pt x="1914" y="356"/>
                  </a:lnTo>
                  <a:lnTo>
                    <a:pt x="2002" y="356"/>
                  </a:lnTo>
                  <a:lnTo>
                    <a:pt x="2002" y="387"/>
                  </a:lnTo>
                  <a:lnTo>
                    <a:pt x="2097" y="387"/>
                  </a:lnTo>
                  <a:lnTo>
                    <a:pt x="2097" y="417"/>
                  </a:lnTo>
                  <a:lnTo>
                    <a:pt x="2158" y="417"/>
                  </a:lnTo>
                  <a:lnTo>
                    <a:pt x="2158" y="448"/>
                  </a:lnTo>
                  <a:lnTo>
                    <a:pt x="2286" y="448"/>
                  </a:lnTo>
                  <a:lnTo>
                    <a:pt x="2286" y="481"/>
                  </a:lnTo>
                  <a:lnTo>
                    <a:pt x="2322" y="481"/>
                  </a:lnTo>
                  <a:lnTo>
                    <a:pt x="2322" y="515"/>
                  </a:lnTo>
                  <a:lnTo>
                    <a:pt x="2681" y="515"/>
                  </a:lnTo>
                  <a:lnTo>
                    <a:pt x="2681" y="550"/>
                  </a:lnTo>
                  <a:lnTo>
                    <a:pt x="3173" y="550"/>
                  </a:lnTo>
                  <a:lnTo>
                    <a:pt x="3173" y="586"/>
                  </a:lnTo>
                  <a:lnTo>
                    <a:pt x="3570" y="586"/>
                  </a:lnTo>
                  <a:lnTo>
                    <a:pt x="3570" y="621"/>
                  </a:lnTo>
                  <a:lnTo>
                    <a:pt x="3612" y="621"/>
                  </a:lnTo>
                  <a:lnTo>
                    <a:pt x="3612" y="659"/>
                  </a:lnTo>
                  <a:lnTo>
                    <a:pt x="3784" y="659"/>
                  </a:lnTo>
                  <a:lnTo>
                    <a:pt x="3784" y="697"/>
                  </a:lnTo>
                  <a:lnTo>
                    <a:pt x="4323" y="697"/>
                  </a:lnTo>
                  <a:lnTo>
                    <a:pt x="4323" y="740"/>
                  </a:lnTo>
                  <a:lnTo>
                    <a:pt x="4334" y="740"/>
                  </a:lnTo>
                </a:path>
              </a:pathLst>
            </a:custGeom>
            <a:noFill/>
            <a:ln w="38100">
              <a:solidFill>
                <a:srgbClr val="63A70A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3429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F08E8E3B-02DB-F337-8610-90AA92CFACB7}"/>
              </a:ext>
            </a:extLst>
          </p:cNvPr>
          <p:cNvSpPr txBox="1"/>
          <p:nvPr/>
        </p:nvSpPr>
        <p:spPr>
          <a:xfrm>
            <a:off x="3690272" y="2188324"/>
            <a:ext cx="305342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150"/>
              </a:spcBef>
            </a:pPr>
            <a:r>
              <a:rPr lang="en-US" sz="1400" b="1" u="sng">
                <a:latin typeface="+mj-lt"/>
              </a:rPr>
              <a:t>2-year OS:</a:t>
            </a:r>
          </a:p>
          <a:p>
            <a:pPr>
              <a:spcBef>
                <a:spcPts val="150"/>
              </a:spcBef>
            </a:pPr>
            <a:r>
              <a:rPr lang="en-US" sz="1400" b="1">
                <a:solidFill>
                  <a:srgbClr val="0079C1"/>
                </a:solidFill>
                <a:latin typeface="+mj-lt"/>
              </a:rPr>
              <a:t>Auto-HCT:</a:t>
            </a:r>
            <a:r>
              <a:rPr lang="en-US" sz="140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b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78.9% </a:t>
            </a:r>
            <a:r>
              <a:rPr lang="en-US" sz="14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(73.9-83.6)</a:t>
            </a:r>
          </a:p>
          <a:p>
            <a:pPr>
              <a:spcBef>
                <a:spcPts val="150"/>
              </a:spcBef>
            </a:pPr>
            <a:r>
              <a:rPr lang="en-US" sz="1400" b="1">
                <a:solidFill>
                  <a:srgbClr val="63A70A"/>
                </a:solidFill>
                <a:latin typeface="+mj-lt"/>
              </a:rPr>
              <a:t>CAR-T:</a:t>
            </a:r>
            <a:r>
              <a:rPr lang="en-US" sz="1400">
                <a:latin typeface="+mj-lt"/>
              </a:rPr>
              <a:t> </a:t>
            </a:r>
            <a:r>
              <a:rPr lang="en-US" sz="1400" b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65.6% </a:t>
            </a:r>
            <a:r>
              <a:rPr lang="en-US" sz="14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(53.6-76.6)</a:t>
            </a:r>
          </a:p>
          <a:p>
            <a:pPr>
              <a:spcBef>
                <a:spcPts val="150"/>
              </a:spcBef>
            </a:pPr>
            <a:r>
              <a:rPr lang="en-US" sz="1400" i="0">
                <a:latin typeface="+mj-lt"/>
              </a:rPr>
              <a:t>p=0.037</a:t>
            </a:r>
            <a:endParaRPr lang="en-US" sz="140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6A9BD3-9F03-2331-6289-F5BAA9FC21D7}"/>
              </a:ext>
            </a:extLst>
          </p:cNvPr>
          <p:cNvSpPr txBox="1"/>
          <p:nvPr/>
        </p:nvSpPr>
        <p:spPr>
          <a:xfrm>
            <a:off x="4454107" y="0"/>
            <a:ext cx="532956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Arial"/>
                <a:ea typeface="Geneva"/>
              </a:rPr>
              <a:t>Embargoed until Sunday, Dec. 10, 2023, at 7:30 a.m. Pacific time</a:t>
            </a:r>
            <a:endParaRPr lang="en-US" sz="12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2343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6F3D330-1F00-A543-D142-7911B8283766}"/>
              </a:ext>
            </a:extLst>
          </p:cNvPr>
          <p:cNvSpPr txBox="1"/>
          <p:nvPr/>
        </p:nvSpPr>
        <p:spPr>
          <a:xfrm>
            <a:off x="0" y="4572000"/>
            <a:ext cx="1943100" cy="5715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A5E1F91-F8B3-B6EE-3E91-F03251AA7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6549"/>
            <a:ext cx="8229600" cy="411480"/>
          </a:xfr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2400"/>
              <a:t>Univariable Analyses for 2-year Outcomes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EA6B6F8-937D-0CE1-2296-157CE5C2D0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797211"/>
              </p:ext>
            </p:extLst>
          </p:nvPr>
        </p:nvGraphicFramePr>
        <p:xfrm>
          <a:off x="897399" y="640567"/>
          <a:ext cx="7349396" cy="21054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44780">
                  <a:extLst>
                    <a:ext uri="{9D8B030D-6E8A-4147-A177-3AD203B41FA5}">
                      <a16:colId xmlns:a16="http://schemas.microsoft.com/office/drawing/2014/main" val="3628614723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1526408284"/>
                    </a:ext>
                  </a:extLst>
                </a:gridCol>
                <a:gridCol w="1584198">
                  <a:extLst>
                    <a:ext uri="{9D8B030D-6E8A-4147-A177-3AD203B41FA5}">
                      <a16:colId xmlns:a16="http://schemas.microsoft.com/office/drawing/2014/main" val="2519610602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3778546743"/>
                    </a:ext>
                  </a:extLst>
                </a:gridCol>
                <a:gridCol w="1584198">
                  <a:extLst>
                    <a:ext uri="{9D8B030D-6E8A-4147-A177-3AD203B41FA5}">
                      <a16:colId xmlns:a16="http://schemas.microsoft.com/office/drawing/2014/main" val="2798453095"/>
                    </a:ext>
                  </a:extLst>
                </a:gridCol>
                <a:gridCol w="901780">
                  <a:extLst>
                    <a:ext uri="{9D8B030D-6E8A-4147-A177-3AD203B41FA5}">
                      <a16:colId xmlns:a16="http://schemas.microsoft.com/office/drawing/2014/main" val="3836015394"/>
                    </a:ext>
                  </a:extLst>
                </a:gridCol>
              </a:tblGrid>
              <a:tr h="294894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Entire Cohort 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267385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</a:rPr>
                        <a:t>Auto-HCT</a:t>
                      </a:r>
                      <a:endParaRPr lang="en-US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</a:rPr>
                        <a:t>CAR-T</a:t>
                      </a:r>
                      <a:endParaRPr lang="en-US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</a:rPr>
                        <a:t>P-value </a:t>
                      </a:r>
                      <a:endParaRPr lang="en-US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extLst>
                  <a:ext uri="{0D108BD9-81ED-4DB2-BD59-A6C34878D82A}">
                    <a16:rowId xmlns:a16="http://schemas.microsoft.com/office/drawing/2014/main" val="2868435554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N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Prob (95%CI)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N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Prob (95%CI)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extLst>
                  <a:ext uri="{0D108BD9-81ED-4DB2-BD59-A6C34878D82A}">
                    <a16:rowId xmlns:a16="http://schemas.microsoft.com/office/drawing/2014/main" val="1933228350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Non-relapse mortality 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277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5.9% (3.4-9.1)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76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4.1 % (0.8-10)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0.673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extLst>
                  <a:ext uri="{0D108BD9-81ED-4DB2-BD59-A6C34878D82A}">
                    <a16:rowId xmlns:a16="http://schemas.microsoft.com/office/drawing/2014/main" val="2069700965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Relapse/progression 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277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27.8%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(22.6-33.4)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76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48%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(36.4-59.7)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&lt;0.001</a:t>
                      </a:r>
                      <a:endParaRPr lang="en-US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extLst>
                  <a:ext uri="{0D108BD9-81ED-4DB2-BD59-A6C34878D82A}">
                    <a16:rowId xmlns:a16="http://schemas.microsoft.com/office/drawing/2014/main" val="1447263453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Progression-free survival 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277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66.2%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(60.4-71.8)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76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47.8%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(36.4-59.4)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&lt;0.001</a:t>
                      </a:r>
                      <a:endParaRPr lang="en-US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extLst>
                  <a:ext uri="{0D108BD9-81ED-4DB2-BD59-A6C34878D82A}">
                    <a16:rowId xmlns:a16="http://schemas.microsoft.com/office/drawing/2014/main" val="2241190375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Overall survival 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281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78.9%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(73.9-83.6)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77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65.6%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(53.6-76.6)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0.037</a:t>
                      </a:r>
                      <a:endParaRPr lang="en-US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extLst>
                  <a:ext uri="{0D108BD9-81ED-4DB2-BD59-A6C34878D82A}">
                    <a16:rowId xmlns:a16="http://schemas.microsoft.com/office/drawing/2014/main" val="2774417147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D10C3-526A-867E-E179-688319370F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571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14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152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00A5761-1B3C-4150-A85D-55D21464807F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7C81400E-F2C9-3FD4-D169-32E3254790FA}"/>
              </a:ext>
            </a:extLst>
          </p:cNvPr>
          <p:cNvGraphicFramePr>
            <a:graphicFrameLocks/>
          </p:cNvGraphicFramePr>
          <p:nvPr/>
        </p:nvGraphicFramePr>
        <p:xfrm>
          <a:off x="897399" y="2907792"/>
          <a:ext cx="7349204" cy="2064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3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1308304081"/>
                    </a:ext>
                  </a:extLst>
                </a:gridCol>
                <a:gridCol w="1581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1264887298"/>
                    </a:ext>
                  </a:extLst>
                </a:gridCol>
                <a:gridCol w="1584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5256">
                  <a:extLst>
                    <a:ext uri="{9D8B030D-6E8A-4147-A177-3AD203B41FA5}">
                      <a16:colId xmlns:a16="http://schemas.microsoft.com/office/drawing/2014/main" val="2399024023"/>
                    </a:ext>
                  </a:extLst>
                </a:gridCol>
              </a:tblGrid>
              <a:tr h="294894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Patients with Early (12 month) Relapse After First Line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8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lnT w="127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</a:rPr>
                        <a:t>Auto-HCT</a:t>
                      </a:r>
                      <a:endParaRPr lang="en-US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</a:rPr>
                        <a:t>CAR-T</a:t>
                      </a:r>
                      <a:endParaRPr lang="en-US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</a:rPr>
                        <a:t>P-value </a:t>
                      </a:r>
                      <a:endParaRPr lang="en-US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80663138"/>
                  </a:ext>
                </a:extLst>
              </a:tr>
              <a:tr h="2948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N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Prob (95%CI)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N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Prob (95%CI)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extLst>
                  <a:ext uri="{0D108BD9-81ED-4DB2-BD59-A6C34878D82A}">
                    <a16:rowId xmlns:a16="http://schemas.microsoft.com/office/drawing/2014/main" val="3133451675"/>
                  </a:ext>
                </a:extLst>
              </a:tr>
              <a:tr h="2948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Non-relapse mortality 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179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6.8% (3.6-11)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60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5.3% (1-12.7)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0.771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extLst>
                  <a:ext uri="{0D108BD9-81ED-4DB2-BD59-A6C34878D82A}">
                    <a16:rowId xmlns:a16="http://schemas.microsoft.com/office/drawing/2014/main" val="773185532"/>
                  </a:ext>
                </a:extLst>
              </a:tr>
              <a:tr h="2948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Relapse/progression 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179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(18.8-31.7)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60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46.3%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(33.5-59.3)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&lt;0.001</a:t>
                      </a:r>
                      <a:endParaRPr lang="en-US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extLst>
                  <a:ext uri="{0D108BD9-81ED-4DB2-BD59-A6C34878D82A}">
                    <a16:rowId xmlns:a16="http://schemas.microsoft.com/office/drawing/2014/main" val="1858743794"/>
                  </a:ext>
                </a:extLst>
              </a:tr>
              <a:tr h="2948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Progression-free survival 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179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68.2%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(61.1-74.9)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60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48.4%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(35.7-61.3)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0.001</a:t>
                      </a:r>
                      <a:endParaRPr lang="en-US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extLst>
                  <a:ext uri="{0D108BD9-81ED-4DB2-BD59-A6C34878D82A}">
                    <a16:rowId xmlns:a16="http://schemas.microsoft.com/office/drawing/2014/main" val="2597805173"/>
                  </a:ext>
                </a:extLst>
              </a:tr>
              <a:tr h="2948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Overall survival 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181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79.6 % (73.3-85.2)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61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66.3% (53-78.4)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0.131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extLst>
                  <a:ext uri="{0D108BD9-81ED-4DB2-BD59-A6C34878D82A}">
                    <a16:rowId xmlns:a16="http://schemas.microsoft.com/office/drawing/2014/main" val="278081774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4828980-8869-E240-D132-50EBC98CF29C}"/>
              </a:ext>
            </a:extLst>
          </p:cNvPr>
          <p:cNvSpPr txBox="1"/>
          <p:nvPr/>
        </p:nvSpPr>
        <p:spPr>
          <a:xfrm>
            <a:off x="4409136" y="18992"/>
            <a:ext cx="532956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Arial"/>
                <a:ea typeface="Geneva"/>
              </a:rPr>
              <a:t>Embargoed until Sunday, Dec. 10, 2023, at 7:30 a.m. Pacific time</a:t>
            </a:r>
            <a:endParaRPr lang="en-US" sz="12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5450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38811-80A6-5F19-FF2D-F033E795F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/>
              <a:t>Multivariable Analysis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9A42E6-095F-891E-49F2-DEAC464AF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1650"/>
              </a:spcBef>
            </a:pPr>
            <a:r>
              <a:rPr lang="en-US" sz="2100"/>
              <a:t>In multivariable analysis, treatment was auto-HCT vs. CAR-T was associated with:</a:t>
            </a:r>
          </a:p>
          <a:p>
            <a:pPr lvl="1">
              <a:spcBef>
                <a:spcPts val="1650"/>
              </a:spcBef>
            </a:pPr>
            <a:r>
              <a:rPr lang="en-US" sz="1800" b="1"/>
              <a:t>Lower risk of relapse/progression: HR 2.18 (95% CI: 1.48-3.20); p&lt;0.0001</a:t>
            </a:r>
          </a:p>
          <a:p>
            <a:pPr lvl="1">
              <a:spcBef>
                <a:spcPts val="1650"/>
              </a:spcBef>
            </a:pPr>
            <a:r>
              <a:rPr lang="en-US" sz="1800" b="1"/>
              <a:t>Improved PFS: HR 1.83 (95% CI: 1.27-2.63); p=0.0011</a:t>
            </a:r>
          </a:p>
          <a:p>
            <a:pPr>
              <a:spcBef>
                <a:spcPts val="1650"/>
              </a:spcBef>
            </a:pPr>
            <a:r>
              <a:rPr lang="en-US" sz="2100"/>
              <a:t> There was no difference in:</a:t>
            </a:r>
          </a:p>
          <a:p>
            <a:pPr lvl="1">
              <a:spcBef>
                <a:spcPts val="1650"/>
              </a:spcBef>
            </a:pPr>
            <a:r>
              <a:rPr lang="en-US" sz="1800"/>
              <a:t>No difference in TRM: HR 0.59 (95% CI: 0.19-1.83); p=0.3632</a:t>
            </a:r>
          </a:p>
          <a:p>
            <a:pPr lvl="1">
              <a:spcBef>
                <a:spcPts val="1650"/>
              </a:spcBef>
            </a:pPr>
            <a:r>
              <a:rPr lang="en-US" sz="1800"/>
              <a:t>No difference in OS: HR 1.44 (95% CI: 0.91-2.28); p=0.123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E35A79-D423-4314-F49E-9C8E5374E5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571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14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152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100A5761-1B3C-4150-A85D-55D21464807F}" type="slidenum">
              <a:rPr lang="en-US" altLang="en-US" smtClean="0"/>
              <a:pPr/>
              <a:t>38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80D7CC-6071-1B33-B5DA-47D56C7F41E0}"/>
              </a:ext>
            </a:extLst>
          </p:cNvPr>
          <p:cNvSpPr txBox="1"/>
          <p:nvPr/>
        </p:nvSpPr>
        <p:spPr>
          <a:xfrm>
            <a:off x="4572000" y="42159"/>
            <a:ext cx="532956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Arial"/>
                <a:ea typeface="Geneva"/>
              </a:rPr>
              <a:t>Embargoed until Sunday, Dec. 10, 2023, at 7:30 a.m. Pacific time</a:t>
            </a:r>
            <a:endParaRPr lang="en-US" sz="12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8311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38811-80A6-5F19-FF2D-F033E795F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/>
              <a:t>Most Common Causes of Death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8CE7AB1-08F9-91A9-E89D-5592B789B7E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4351" y="1771650"/>
          <a:ext cx="3848576" cy="16664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286729822"/>
                    </a:ext>
                  </a:extLst>
                </a:gridCol>
                <a:gridCol w="1791176">
                  <a:extLst>
                    <a:ext uri="{9D8B030D-6E8A-4147-A177-3AD203B41FA5}">
                      <a16:colId xmlns:a16="http://schemas.microsoft.com/office/drawing/2014/main" val="4013115799"/>
                    </a:ext>
                  </a:extLst>
                </a:gridCol>
              </a:tblGrid>
              <a:tr h="294894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N of deaths = 85</a:t>
                      </a:r>
                    </a:p>
                  </a:txBody>
                  <a:tcPr marL="137160" marR="137160" marT="0" marB="0" anchor="ctr"/>
                </a:tc>
                <a:extLst>
                  <a:ext uri="{0D108BD9-81ED-4DB2-BD59-A6C34878D82A}">
                    <a16:rowId xmlns:a16="http://schemas.microsoft.com/office/drawing/2014/main" val="38353234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500"/>
                        <a:t>Lymphoma </a:t>
                      </a: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51 (60%)</a:t>
                      </a:r>
                    </a:p>
                  </a:txBody>
                  <a:tcPr marL="137160" marR="137160" marT="0" marB="0" anchor="ctr"/>
                </a:tc>
                <a:extLst>
                  <a:ext uri="{0D108BD9-81ED-4DB2-BD59-A6C34878D82A}">
                    <a16:rowId xmlns:a16="http://schemas.microsoft.com/office/drawing/2014/main" val="363350541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500"/>
                        <a:t>Infections </a:t>
                      </a: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14 (16.5%)</a:t>
                      </a:r>
                    </a:p>
                  </a:txBody>
                  <a:tcPr marL="137160" marR="137160" marT="0" marB="0" anchor="ctr"/>
                </a:tc>
                <a:extLst>
                  <a:ext uri="{0D108BD9-81ED-4DB2-BD59-A6C34878D82A}">
                    <a16:rowId xmlns:a16="http://schemas.microsoft.com/office/drawing/2014/main" val="233270185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500"/>
                        <a:t>Second malignancy </a:t>
                      </a: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3 (3.5%)</a:t>
                      </a:r>
                    </a:p>
                  </a:txBody>
                  <a:tcPr marL="137160" marR="137160" marT="0" marB="0" anchor="ctr"/>
                </a:tc>
                <a:extLst>
                  <a:ext uri="{0D108BD9-81ED-4DB2-BD59-A6C34878D82A}">
                    <a16:rowId xmlns:a16="http://schemas.microsoft.com/office/drawing/2014/main" val="231558205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500"/>
                        <a:t>Cardiac failure </a:t>
                      </a: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3 (3.5%)</a:t>
                      </a:r>
                    </a:p>
                  </a:txBody>
                  <a:tcPr marL="137160" marR="137160" marT="0" marB="0" anchor="ctr"/>
                </a:tc>
                <a:extLst>
                  <a:ext uri="{0D108BD9-81ED-4DB2-BD59-A6C34878D82A}">
                    <a16:rowId xmlns:a16="http://schemas.microsoft.com/office/drawing/2014/main" val="1345450774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615037-8743-0134-9018-0320426B74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571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14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152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E35A79-D423-4314-F49E-9C8E5374E5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571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14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152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100A5761-1B3C-4150-A85D-55D21464807F}" type="slidenum">
              <a:rPr lang="en-US" altLang="en-US" smtClean="0"/>
              <a:pPr/>
              <a:t>39</a:t>
            </a:fld>
            <a:endParaRPr lang="en-US" alt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009BCF4-90E0-A56D-5078-7C819FAF0D3B}"/>
              </a:ext>
            </a:extLst>
          </p:cNvPr>
          <p:cNvGraphicFramePr>
            <a:graphicFrameLocks/>
          </p:cNvGraphicFramePr>
          <p:nvPr/>
        </p:nvGraphicFramePr>
        <p:xfrm>
          <a:off x="4781074" y="1771650"/>
          <a:ext cx="3848576" cy="13235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286729822"/>
                    </a:ext>
                  </a:extLst>
                </a:gridCol>
                <a:gridCol w="1791176">
                  <a:extLst>
                    <a:ext uri="{9D8B030D-6E8A-4147-A177-3AD203B41FA5}">
                      <a16:colId xmlns:a16="http://schemas.microsoft.com/office/drawing/2014/main" val="4013115799"/>
                    </a:ext>
                  </a:extLst>
                </a:gridCol>
              </a:tblGrid>
              <a:tr h="294894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N of deaths = 25</a:t>
                      </a:r>
                    </a:p>
                  </a:txBody>
                  <a:tcPr marL="137160" marR="137160" marT="0" marB="0" anchor="ctr"/>
                </a:tc>
                <a:extLst>
                  <a:ext uri="{0D108BD9-81ED-4DB2-BD59-A6C34878D82A}">
                    <a16:rowId xmlns:a16="http://schemas.microsoft.com/office/drawing/2014/main" val="38353234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500"/>
                        <a:t>Lymphoma </a:t>
                      </a: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17 (68%)</a:t>
                      </a:r>
                    </a:p>
                  </a:txBody>
                  <a:tcPr marL="137160" marR="137160" marT="0" marB="0" anchor="ctr"/>
                </a:tc>
                <a:extLst>
                  <a:ext uri="{0D108BD9-81ED-4DB2-BD59-A6C34878D82A}">
                    <a16:rowId xmlns:a16="http://schemas.microsoft.com/office/drawing/2014/main" val="363350541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/>
                        <a:t>Infections </a:t>
                      </a: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3 (12%)</a:t>
                      </a:r>
                    </a:p>
                  </a:txBody>
                  <a:tcPr marL="137160" marR="137160" marT="0" marB="0" anchor="ctr"/>
                </a:tc>
                <a:extLst>
                  <a:ext uri="{0D108BD9-81ED-4DB2-BD59-A6C34878D82A}">
                    <a16:rowId xmlns:a16="http://schemas.microsoft.com/office/drawing/2014/main" val="55178332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/>
                        <a:t>Pulmonary failure </a:t>
                      </a: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2 (8%)</a:t>
                      </a:r>
                    </a:p>
                  </a:txBody>
                  <a:tcPr marL="137160" marR="137160" marT="0" marB="0" anchor="ctr"/>
                </a:tc>
                <a:extLst>
                  <a:ext uri="{0D108BD9-81ED-4DB2-BD59-A6C34878D82A}">
                    <a16:rowId xmlns:a16="http://schemas.microsoft.com/office/drawing/2014/main" val="39166680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92FF7E1-C02A-2C57-2589-1E9598D8D5A0}"/>
              </a:ext>
            </a:extLst>
          </p:cNvPr>
          <p:cNvSpPr txBox="1"/>
          <p:nvPr/>
        </p:nvSpPr>
        <p:spPr>
          <a:xfrm>
            <a:off x="1067038" y="1371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800" b="1"/>
              <a:t>Auto-HCT Cohort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EB53BC-A05E-162B-AF5C-7F5C81CE43F7}"/>
              </a:ext>
            </a:extLst>
          </p:cNvPr>
          <p:cNvSpPr txBox="1"/>
          <p:nvPr/>
        </p:nvSpPr>
        <p:spPr>
          <a:xfrm>
            <a:off x="5333762" y="1371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800" b="1"/>
              <a:t>CAR-T Cohort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003A61-05C3-C770-53FF-2D5E71948C09}"/>
              </a:ext>
            </a:extLst>
          </p:cNvPr>
          <p:cNvSpPr txBox="1"/>
          <p:nvPr/>
        </p:nvSpPr>
        <p:spPr>
          <a:xfrm>
            <a:off x="4461603" y="12452"/>
            <a:ext cx="532956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Arial"/>
                <a:ea typeface="Geneva"/>
              </a:rPr>
              <a:t>Embargoed until Sunday, Dec. 10, 2023, at 7:30 a.m. Pacific time</a:t>
            </a:r>
            <a:endParaRPr lang="en-US" sz="12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563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105150BB-1970-4AB8-9C7C-16CEF5F96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756" y="1016000"/>
            <a:ext cx="8477250" cy="2464224"/>
          </a:xfrm>
        </p:spPr>
        <p:txBody>
          <a:bodyPr>
            <a:normAutofit/>
          </a:bodyPr>
          <a:lstStyle>
            <a:defPPr>
              <a:defRPr lang="en-US"/>
            </a:defPPr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GB" altLang="en-US">
                <a:latin typeface="+mn-lt"/>
              </a:rPr>
              <a:t>There is a substantial unmet need for therapies that alter disease trajectory, improve outcomes, and enhance survival in patients with MF</a:t>
            </a:r>
            <a:r>
              <a:rPr lang="en-GB" altLang="en-US" baseline="30000">
                <a:latin typeface="+mn-lt"/>
              </a:rPr>
              <a:t>1</a:t>
            </a:r>
            <a:endParaRPr lang="en-US" altLang="en-US">
              <a:latin typeface="+mn-lt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altLang="en-US" err="1">
                <a:latin typeface="+mn-lt"/>
              </a:rPr>
              <a:t>JAKis</a:t>
            </a:r>
            <a:r>
              <a:rPr lang="en-US" altLang="en-US">
                <a:latin typeface="+mn-lt"/>
              </a:rPr>
              <a:t>, like ruxolitinib, are standard-of-care in MF, and have rates of SVR</a:t>
            </a:r>
            <a:r>
              <a:rPr lang="en-US" altLang="en-US" baseline="-25000">
                <a:latin typeface="+mn-lt"/>
              </a:rPr>
              <a:t>35W24</a:t>
            </a:r>
            <a:r>
              <a:rPr lang="en-US" altLang="en-US">
                <a:latin typeface="+mn-lt"/>
              </a:rPr>
              <a:t> and SVR</a:t>
            </a:r>
            <a:r>
              <a:rPr lang="en-US" altLang="en-US" baseline="-25000">
                <a:latin typeface="+mn-lt"/>
              </a:rPr>
              <a:t>35W48</a:t>
            </a:r>
            <a:r>
              <a:rPr lang="en-US" altLang="en-US">
                <a:latin typeface="+mn-lt"/>
              </a:rPr>
              <a:t> of 29–42% and 29%, respectively</a:t>
            </a:r>
            <a:r>
              <a:rPr lang="en-US" altLang="en-US" baseline="30000">
                <a:latin typeface="+mn-lt"/>
              </a:rPr>
              <a:t>2,3</a:t>
            </a:r>
            <a:r>
              <a:rPr lang="en-US" altLang="en-US">
                <a:latin typeface="+mn-lt"/>
              </a:rPr>
              <a:t> 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altLang="en-US">
                <a:latin typeface="+mn-lt"/>
              </a:rPr>
              <a:t>Although JAKis have demonstrated symptom improvement and spleen volume reduction in patients with MF, they provide limited benefit to the key outcomes mentioned above</a:t>
            </a:r>
            <a:r>
              <a:rPr lang="en-US" altLang="en-US" baseline="30000">
                <a:latin typeface="+mn-lt"/>
              </a:rPr>
              <a:t>1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04E4C0B-FC1E-4FA6-9D26-C4B65A13AAB9}"/>
              </a:ext>
            </a:extLst>
          </p:cNvPr>
          <p:cNvCxnSpPr>
            <a:cxnSpLocks/>
          </p:cNvCxnSpPr>
          <p:nvPr/>
        </p:nvCxnSpPr>
        <p:spPr>
          <a:xfrm>
            <a:off x="335756" y="4568788"/>
            <a:ext cx="8557955" cy="0"/>
          </a:xfrm>
          <a:prstGeom prst="line">
            <a:avLst/>
          </a:prstGeom>
          <a:ln>
            <a:solidFill>
              <a:srgbClr val="071D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B372B3F4-6E13-4FB3-948F-2E3654F5845D}"/>
              </a:ext>
            </a:extLst>
          </p:cNvPr>
          <p:cNvSpPr txBox="1"/>
          <p:nvPr/>
        </p:nvSpPr>
        <p:spPr>
          <a:xfrm>
            <a:off x="370491" y="4616145"/>
            <a:ext cx="8557955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GB" sz="675" b="0">
                <a:effectLst/>
                <a:latin typeface="+mn-lt"/>
              </a:rPr>
              <a:t>1. Pemmaraju N, et al. </a:t>
            </a:r>
            <a:r>
              <a:rPr lang="en-GB" sz="675" b="0" i="1">
                <a:effectLst/>
                <a:latin typeface="+mn-lt"/>
              </a:rPr>
              <a:t>Cancer</a:t>
            </a:r>
            <a:r>
              <a:rPr lang="en-GB" sz="675" b="0">
                <a:effectLst/>
                <a:latin typeface="+mn-lt"/>
              </a:rPr>
              <a:t>. 2022, 128; 2420</a:t>
            </a:r>
            <a:r>
              <a:rPr lang="en-GB" sz="675" b="0">
                <a:effectLst/>
                <a:latin typeface="+mn-lt"/>
                <a:cs typeface="Arial" panose="020B0604020202020204" pitchFamily="34" charset="0"/>
              </a:rPr>
              <a:t>–24</a:t>
            </a:r>
            <a:r>
              <a:rPr lang="en-GB" sz="675" b="0">
                <a:effectLst/>
                <a:latin typeface="+mn-lt"/>
              </a:rPr>
              <a:t>32</a:t>
            </a:r>
            <a:r>
              <a:rPr lang="en-GB" sz="675">
                <a:latin typeface="+mn-lt"/>
              </a:rPr>
              <a:t>;</a:t>
            </a:r>
            <a:r>
              <a:rPr lang="en-GB" sz="675" b="0">
                <a:effectLst/>
                <a:latin typeface="+mn-lt"/>
              </a:rPr>
              <a:t> </a:t>
            </a:r>
            <a:r>
              <a:rPr lang="en-GB" sz="675">
                <a:latin typeface="+mn-lt"/>
              </a:rPr>
              <a:t>2</a:t>
            </a:r>
            <a:r>
              <a:rPr lang="en-GB" sz="675" b="0">
                <a:effectLst/>
                <a:latin typeface="+mn-lt"/>
              </a:rPr>
              <a:t>. Verstovsek S, </a:t>
            </a:r>
            <a:r>
              <a:rPr lang="en-GB" sz="675">
                <a:latin typeface="+mn-lt"/>
              </a:rPr>
              <a:t>et al. </a:t>
            </a:r>
            <a:r>
              <a:rPr lang="en-US" sz="675" b="0" i="1">
                <a:effectLst/>
                <a:latin typeface="+mn-lt"/>
              </a:rPr>
              <a:t>N Engl J Med</a:t>
            </a:r>
            <a:r>
              <a:rPr lang="en-US" sz="675" b="0" i="0">
                <a:effectLst/>
                <a:latin typeface="+mn-lt"/>
              </a:rPr>
              <a:t>. 2012;366(9):799–807.</a:t>
            </a:r>
            <a:r>
              <a:rPr lang="en-GB" sz="675" i="0">
                <a:latin typeface="+mn-lt"/>
              </a:rPr>
              <a:t> </a:t>
            </a:r>
            <a:r>
              <a:rPr lang="en-GB" sz="675" b="0">
                <a:effectLst/>
                <a:latin typeface="+mn-lt"/>
              </a:rPr>
              <a:t>3. Mesa RA, et al. </a:t>
            </a:r>
            <a:r>
              <a:rPr lang="en-GB" sz="675" b="0" i="1">
                <a:effectLst/>
                <a:latin typeface="+mn-lt"/>
              </a:rPr>
              <a:t>J Clin Oncol</a:t>
            </a:r>
            <a:r>
              <a:rPr lang="en-GB" sz="675" b="0">
                <a:effectLst/>
                <a:latin typeface="+mn-lt"/>
              </a:rPr>
              <a:t>. 2017;35(34):3844–3850.</a:t>
            </a:r>
            <a:br>
              <a:rPr lang="en-US" sz="675">
                <a:latin typeface="+mn-lt"/>
                <a:ea typeface="Malgun Gothic"/>
                <a:cs typeface="Arial" panose="020B0604020202020204" pitchFamily="34" charset="0"/>
              </a:rPr>
            </a:br>
            <a:r>
              <a:rPr lang="en-US" sz="675">
                <a:latin typeface="+mn-lt"/>
                <a:ea typeface="Calibri" panose="020F0502020204030204" pitchFamily="34" charset="0"/>
              </a:rPr>
              <a:t>JAKi, Janus </a:t>
            </a:r>
            <a:r>
              <a:rPr lang="en-US" sz="675">
                <a:effectLst/>
                <a:latin typeface="+mn-lt"/>
                <a:ea typeface="Calibri" panose="020F0502020204030204" pitchFamily="34" charset="0"/>
              </a:rPr>
              <a:t>kinase inhibitor; MF, myelofibrosis; NAV, navitoclax; PBO, placebo; RUX, ruxolitinib; SVR</a:t>
            </a:r>
            <a:r>
              <a:rPr lang="en-US" sz="675" baseline="-25000">
                <a:effectLst/>
                <a:latin typeface="+mn-lt"/>
                <a:ea typeface="Calibri" panose="020F0502020204030204" pitchFamily="34" charset="0"/>
              </a:rPr>
              <a:t>35W24</a:t>
            </a:r>
            <a:r>
              <a:rPr lang="en-US" sz="675">
                <a:latin typeface="+mn-lt"/>
                <a:ea typeface="Calibri" panose="020F0502020204030204" pitchFamily="34" charset="0"/>
              </a:rPr>
              <a:t>,</a:t>
            </a:r>
            <a:r>
              <a:rPr lang="en-US" sz="675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675">
                <a:latin typeface="+mn-lt"/>
                <a:ea typeface="Calibri" panose="020F0502020204030204" pitchFamily="34" charset="0"/>
              </a:rPr>
              <a:t>spleen volume reduction </a:t>
            </a:r>
            <a:r>
              <a:rPr lang="en-US" sz="675">
                <a:effectLst/>
                <a:latin typeface="+mn-lt"/>
                <a:ea typeface="Calibri" panose="020F0502020204030204" pitchFamily="34" charset="0"/>
              </a:rPr>
              <a:t>of ≥35% at Week 24; SVR</a:t>
            </a:r>
            <a:r>
              <a:rPr lang="en-US" sz="675" baseline="-25000">
                <a:effectLst/>
                <a:latin typeface="+mn-lt"/>
                <a:ea typeface="Calibri" panose="020F0502020204030204" pitchFamily="34" charset="0"/>
              </a:rPr>
              <a:t>35W48</a:t>
            </a:r>
            <a:r>
              <a:rPr lang="en-US" sz="675">
                <a:latin typeface="+mn-lt"/>
                <a:ea typeface="Calibri" panose="020F0502020204030204" pitchFamily="34" charset="0"/>
              </a:rPr>
              <a:t>,</a:t>
            </a:r>
            <a:r>
              <a:rPr lang="en-US" sz="675">
                <a:effectLst/>
                <a:latin typeface="+mn-lt"/>
                <a:ea typeface="Calibri" panose="020F0502020204030204" pitchFamily="34" charset="0"/>
              </a:rPr>
              <a:t> spleen volume reduction of ≥35% at Week 48.</a:t>
            </a:r>
            <a:endParaRPr lang="en-US" sz="675">
              <a:latin typeface="+mn-lt"/>
              <a:ea typeface="Malgun Gothic"/>
              <a:cs typeface="Arial" panose="020B06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FD4FBF5-1729-4265-E2B7-43D8519B479C}"/>
              </a:ext>
            </a:extLst>
          </p:cNvPr>
          <p:cNvGraphicFramePr>
            <a:graphicFrameLocks noGrp="1"/>
          </p:cNvGraphicFramePr>
          <p:nvPr/>
        </p:nvGraphicFramePr>
        <p:xfrm>
          <a:off x="370491" y="216845"/>
          <a:ext cx="8773510" cy="372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3510">
                  <a:extLst>
                    <a:ext uri="{9D8B030D-6E8A-4147-A177-3AD203B41FA5}">
                      <a16:colId xmlns:a16="http://schemas.microsoft.com/office/drawing/2014/main" val="433152939"/>
                    </a:ext>
                  </a:extLst>
                </a:gridCol>
              </a:tblGrid>
              <a:tr h="372935">
                <a:tc>
                  <a:txBody>
                    <a:bodyPr/>
                    <a:lstStyle/>
                    <a:p>
                      <a:pPr marL="115888" indent="0"/>
                      <a:r>
                        <a:rPr lang="en-US" sz="1700">
                          <a:solidFill>
                            <a:srgbClr val="071D49"/>
                          </a:solidFill>
                        </a:rPr>
                        <a:t>Introduction</a:t>
                      </a:r>
                    </a:p>
                  </a:txBody>
                  <a:tcPr marL="68580" marR="68580" marT="34290" marB="34290" anchor="ctr">
                    <a:lnL w="762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32674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92E19D-D384-8E28-B856-5AAB7353EC0D}"/>
              </a:ext>
            </a:extLst>
          </p:cNvPr>
          <p:cNvSpPr/>
          <p:nvPr/>
        </p:nvSpPr>
        <p:spPr>
          <a:xfrm>
            <a:off x="330994" y="3151567"/>
            <a:ext cx="8477250" cy="946020"/>
          </a:xfrm>
          <a:prstGeom prst="roundRect">
            <a:avLst/>
          </a:prstGeom>
          <a:solidFill>
            <a:srgbClr val="071D4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800" b="1">
                <a:solidFill>
                  <a:srgbClr val="FFFFFF"/>
                </a:solidFill>
              </a:rPr>
              <a:t>Study objective: </a:t>
            </a:r>
            <a:r>
              <a:rPr lang="en-GB" sz="1800">
                <a:solidFill>
                  <a:srgbClr val="FFFFFF"/>
                </a:solidFill>
              </a:rPr>
              <a:t>To evaluate the safety and efficacy </a:t>
            </a:r>
            <a:r>
              <a:rPr lang="en-US" sz="180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 navitoclax plus ruxolitinib (NAV + RUX) compared with placebo plus ruxolitinib (PBO + RUX) </a:t>
            </a:r>
            <a:br>
              <a:rPr lang="en-US" sz="180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JAK2i-naïve adults with MF</a:t>
            </a:r>
            <a:r>
              <a:rPr lang="en-GB" sz="1800">
                <a:solidFill>
                  <a:schemeClr val="bg1"/>
                </a:solidFill>
              </a:rPr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800" b="1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8CE802-0314-113A-03C8-F73AC72BD238}"/>
              </a:ext>
            </a:extLst>
          </p:cNvPr>
          <p:cNvSpPr txBox="1"/>
          <p:nvPr/>
        </p:nvSpPr>
        <p:spPr>
          <a:xfrm>
            <a:off x="3814432" y="4840279"/>
            <a:ext cx="532956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C00000"/>
                </a:solidFill>
                <a:latin typeface="Arial"/>
                <a:ea typeface="Geneva"/>
              </a:rPr>
              <a:t>Embargoed until Sunday, Dec. 10, 2023, at 7:30 a.m. Pacific time</a:t>
            </a:r>
            <a:endParaRPr lang="en-US" sz="140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03966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38811-80A6-5F19-FF2D-F033E795F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/>
              <a:t>Limitations 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EE26A57-B5C3-2335-9256-F9DF9F1948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1875"/>
              <a:t>As a retrospective analysis, investigators were limited in eliminating potential confounders that may influence the association between the treatment modality and outcomes. </a:t>
            </a:r>
          </a:p>
          <a:p>
            <a:pPr>
              <a:spcBef>
                <a:spcPts val="1800"/>
              </a:spcBef>
            </a:pPr>
            <a:r>
              <a:rPr lang="en-US" sz="1875"/>
              <a:t>Ideally, a randomized clinical trial comparing auto-HCT with CAR-T for patients in a CR would inform the practice in this setting</a:t>
            </a:r>
          </a:p>
          <a:p>
            <a:pPr>
              <a:spcBef>
                <a:spcPts val="1800"/>
              </a:spcBef>
            </a:pPr>
            <a:r>
              <a:rPr lang="en-US" sz="1875"/>
              <a:t>More than half of the patients in the CAR-T cohort received </a:t>
            </a:r>
            <a:r>
              <a:rPr lang="en-US" sz="1875" err="1"/>
              <a:t>tisa-cel</a:t>
            </a:r>
            <a:r>
              <a:rPr lang="en-US" sz="1875"/>
              <a:t>, which may have a lower efficacy than other approved CAR-T products and can underestimate the efficacy of CAR-T in this analysis. A repeat analysis by including more patients treated with </a:t>
            </a:r>
            <a:r>
              <a:rPr lang="en-US" sz="1875" err="1"/>
              <a:t>axi-cel</a:t>
            </a:r>
            <a:r>
              <a:rPr lang="en-US" sz="1875"/>
              <a:t> or </a:t>
            </a:r>
            <a:r>
              <a:rPr lang="en-US" sz="1875" err="1"/>
              <a:t>liso-cel</a:t>
            </a:r>
            <a:r>
              <a:rPr lang="en-US" sz="1875"/>
              <a:t> may address this issue in the future </a:t>
            </a:r>
            <a:endParaRPr lang="en-US" altLang="en-US" sz="1875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615037-8743-0134-9018-0320426B74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571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14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152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E35A79-D423-4314-F49E-9C8E5374E5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571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14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152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100A5761-1B3C-4150-A85D-55D21464807F}" type="slidenum">
              <a:rPr lang="en-US" altLang="en-US" smtClean="0"/>
              <a:pPr/>
              <a:t>40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44317F-9DC4-A6C2-B26D-DC7BBC4ED1AF}"/>
              </a:ext>
            </a:extLst>
          </p:cNvPr>
          <p:cNvSpPr txBox="1"/>
          <p:nvPr/>
        </p:nvSpPr>
        <p:spPr>
          <a:xfrm>
            <a:off x="4572000" y="34937"/>
            <a:ext cx="532956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Arial"/>
                <a:ea typeface="Geneva"/>
              </a:rPr>
              <a:t>Embargoed until Sunday, Dec. 10, 2023, at 7:30 a.m. Pacific time</a:t>
            </a:r>
            <a:endParaRPr lang="en-US" sz="12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898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150BB-9CAD-0EE0-D541-523FDEFCA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/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FD2A3-2F82-1330-5CDF-D8978D2CB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900"/>
              </a:spcBef>
            </a:pPr>
            <a:r>
              <a:rPr lang="en-US" sz="1650"/>
              <a:t>In patients with relapsed DLBCL in a CR treatment auto-HCT is associated with a lower rate of relapse/progression, a longer PFS, and a superior OS</a:t>
            </a:r>
          </a:p>
          <a:p>
            <a:pPr>
              <a:spcBef>
                <a:spcPts val="900"/>
              </a:spcBef>
            </a:pPr>
            <a:r>
              <a:rPr lang="en-US" sz="1650"/>
              <a:t>These findings are consistent with our previous findings, indicating higher efficacy of auto-HCT compared to CAR-T in patients in partial remission</a:t>
            </a:r>
          </a:p>
          <a:p>
            <a:pPr>
              <a:spcBef>
                <a:spcPts val="900"/>
              </a:spcBef>
            </a:pPr>
            <a:r>
              <a:rPr lang="en-US" sz="1650"/>
              <a:t>These results may inform or confirm clinical practices in select settings: </a:t>
            </a:r>
          </a:p>
          <a:p>
            <a:pPr lvl="1">
              <a:spcBef>
                <a:spcPts val="900"/>
              </a:spcBef>
            </a:pPr>
            <a:r>
              <a:rPr lang="en-US" sz="1500"/>
              <a:t>In patients with late relapses (after 12 months), auto-HCT should remain SOC</a:t>
            </a:r>
          </a:p>
          <a:p>
            <a:pPr lvl="1">
              <a:spcBef>
                <a:spcPts val="900"/>
              </a:spcBef>
            </a:pPr>
            <a:r>
              <a:rPr lang="en-US" sz="1500"/>
              <a:t>In patients with primary refractory disease or early relapse, CAR-T should be the goal of therapy and  improving access to CAR-T should remain a priority </a:t>
            </a:r>
          </a:p>
          <a:p>
            <a:pPr lvl="1">
              <a:spcBef>
                <a:spcPts val="900"/>
              </a:spcBef>
            </a:pPr>
            <a:r>
              <a:rPr lang="en-US" sz="1500"/>
              <a:t>In the subset of patients who achieve a CR with interim treatment, a discussion about the possibility of utilizing auto-HCT seems reasonable and can provide another curative option for some patients while keeping CAR-T as a backup treatment plan in case of auto-HCT failure.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615037-8743-0134-9018-0320426B74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571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14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152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E35A79-D423-4314-F49E-9C8E5374E5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571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14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152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100A5761-1B3C-4150-A85D-55D21464807F}" type="slidenum">
              <a:rPr lang="en-US" altLang="en-US" smtClean="0"/>
              <a:pPr/>
              <a:t>41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689748-A69F-8152-940D-05DC9DAA7A39}"/>
              </a:ext>
            </a:extLst>
          </p:cNvPr>
          <p:cNvSpPr txBox="1"/>
          <p:nvPr/>
        </p:nvSpPr>
        <p:spPr>
          <a:xfrm>
            <a:off x="4572000" y="102393"/>
            <a:ext cx="532956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Arial"/>
                <a:ea typeface="Geneva"/>
              </a:rPr>
              <a:t>Embargoed until Sunday, Dec. 10, 2023, at 7:30 a.m. Pacific time</a:t>
            </a:r>
            <a:endParaRPr lang="en-US" sz="12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571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38811-80A6-5F19-FF2D-F033E795F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/>
              <a:t>Acknowledgment  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EE26A57-B5C3-2335-9256-F9DF9F1948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1350"/>
              </a:spcBef>
            </a:pPr>
            <a:r>
              <a:rPr lang="en-US"/>
              <a:t>CIBMTR Lymphoma Committee </a:t>
            </a:r>
          </a:p>
          <a:p>
            <a:pPr lvl="1">
              <a:spcBef>
                <a:spcPts val="1350"/>
              </a:spcBef>
            </a:pPr>
            <a:r>
              <a:rPr lang="en-US"/>
              <a:t>Scientific Director: Dr. Mehdi Hamadani  </a:t>
            </a:r>
          </a:p>
          <a:p>
            <a:pPr lvl="1">
              <a:spcBef>
                <a:spcPts val="1350"/>
              </a:spcBef>
            </a:pPr>
            <a:r>
              <a:rPr lang="en-US"/>
              <a:t>Co-chairs: Dr. Craig Sauter, Dr. Alex Herrera </a:t>
            </a:r>
          </a:p>
          <a:p>
            <a:pPr lvl="1">
              <a:spcBef>
                <a:spcPts val="1350"/>
              </a:spcBef>
            </a:pPr>
            <a:r>
              <a:rPr lang="en-US"/>
              <a:t>Writing committee members </a:t>
            </a:r>
          </a:p>
          <a:p>
            <a:pPr>
              <a:spcBef>
                <a:spcPts val="1350"/>
              </a:spcBef>
            </a:pPr>
            <a:r>
              <a:rPr lang="en-US"/>
              <a:t>Patients and investigators  </a:t>
            </a: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615037-8743-0134-9018-0320426B74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571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14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152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E35A79-D423-4314-F49E-9C8E5374E5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571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14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7152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100A5761-1B3C-4150-A85D-55D21464807F}" type="slidenum">
              <a:rPr lang="en-US" altLang="en-US" smtClean="0"/>
              <a:pPr/>
              <a:t>42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5E66E3-FFB1-0B2C-177A-F7FE288A0E48}"/>
              </a:ext>
            </a:extLst>
          </p:cNvPr>
          <p:cNvSpPr txBox="1"/>
          <p:nvPr/>
        </p:nvSpPr>
        <p:spPr>
          <a:xfrm>
            <a:off x="4244244" y="19947"/>
            <a:ext cx="532956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Arial"/>
                <a:ea typeface="Geneva"/>
              </a:rPr>
              <a:t>Embargoed until Sunday, Dec. 10, 2023, at 7:30 a.m. Pacific time</a:t>
            </a:r>
            <a:endParaRPr lang="en-US" sz="12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0974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42371DFB-C373-3A47-B6D8-C5DB0412C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989" y="639557"/>
            <a:ext cx="6870023" cy="386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12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04E4C0B-FC1E-4FA6-9D26-C4B65A13AAB9}"/>
              </a:ext>
            </a:extLst>
          </p:cNvPr>
          <p:cNvCxnSpPr>
            <a:cxnSpLocks/>
          </p:cNvCxnSpPr>
          <p:nvPr/>
        </p:nvCxnSpPr>
        <p:spPr>
          <a:xfrm>
            <a:off x="293022" y="4456361"/>
            <a:ext cx="8557955" cy="0"/>
          </a:xfrm>
          <a:prstGeom prst="line">
            <a:avLst/>
          </a:prstGeom>
          <a:ln>
            <a:solidFill>
              <a:srgbClr val="071D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FD4FBF5-1729-4265-E2B7-43D8519B479C}"/>
              </a:ext>
            </a:extLst>
          </p:cNvPr>
          <p:cNvGraphicFramePr>
            <a:graphicFrameLocks noGrp="1"/>
          </p:cNvGraphicFramePr>
          <p:nvPr/>
        </p:nvGraphicFramePr>
        <p:xfrm>
          <a:off x="370491" y="216845"/>
          <a:ext cx="8773510" cy="372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3510">
                  <a:extLst>
                    <a:ext uri="{9D8B030D-6E8A-4147-A177-3AD203B41FA5}">
                      <a16:colId xmlns:a16="http://schemas.microsoft.com/office/drawing/2014/main" val="433152939"/>
                    </a:ext>
                  </a:extLst>
                </a:gridCol>
              </a:tblGrid>
              <a:tr h="372935">
                <a:tc>
                  <a:txBody>
                    <a:bodyPr/>
                    <a:lstStyle/>
                    <a:p>
                      <a:pPr marL="115888" indent="0"/>
                      <a:r>
                        <a:rPr lang="en-US" sz="1700">
                          <a:solidFill>
                            <a:srgbClr val="071D49"/>
                          </a:solidFill>
                        </a:rPr>
                        <a:t>TRANSFORM-1 Is a Phase 3, Double-Blind, Multicenter Study (NCT04472598)</a:t>
                      </a:r>
                    </a:p>
                  </a:txBody>
                  <a:tcPr marL="68580" marR="68580" marT="34290" marB="34290" anchor="ctr">
                    <a:lnL w="762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32674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5E1AAF-B253-E1BE-733D-21EEBF905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811" y="2803890"/>
            <a:ext cx="8553166" cy="1778921"/>
          </a:xfrm>
        </p:spPr>
        <p:txBody>
          <a:bodyPr>
            <a:normAutofit/>
          </a:bodyPr>
          <a:lstStyle>
            <a:defPPr>
              <a:defRPr lang="en-US"/>
            </a:defPPr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600" b="0">
                <a:solidFill>
                  <a:schemeClr val="tx1"/>
                </a:solidFill>
              </a:rPr>
              <a:t>Endpoints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en-US" sz="1400" b="0">
                <a:solidFill>
                  <a:schemeClr val="tx1"/>
                </a:solidFill>
              </a:rPr>
              <a:t>Primary endpoint: SVR</a:t>
            </a:r>
            <a:r>
              <a:rPr lang="en-US" altLang="en-US" sz="1400" b="0" baseline="-25000">
                <a:solidFill>
                  <a:schemeClr val="tx1"/>
                </a:solidFill>
              </a:rPr>
              <a:t>35W24 </a:t>
            </a:r>
            <a:r>
              <a:rPr lang="en-US" altLang="en-US" sz="1400" b="0">
                <a:solidFill>
                  <a:schemeClr val="tx1"/>
                </a:solidFill>
              </a:rPr>
              <a:t>(assessed for superiority) as measured by MRI or CT scan, per IWG criteria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en-US" sz="1400" b="0">
                <a:solidFill>
                  <a:schemeClr val="tx1"/>
                </a:solidFill>
              </a:rPr>
              <a:t>Secondary endpoints: </a:t>
            </a:r>
          </a:p>
          <a:p>
            <a:pPr marL="600075" lvl="2" indent="-214313">
              <a:buFont typeface="Courier New" panose="02070309020205020404" pitchFamily="49" charset="0"/>
              <a:buChar char="o"/>
            </a:pPr>
            <a:r>
              <a:rPr lang="en-US" altLang="en-US" sz="1400" b="0"/>
              <a:t>Change in </a:t>
            </a:r>
            <a:r>
              <a:rPr lang="en-US" altLang="en-US" sz="1400" b="0" err="1"/>
              <a:t>TSS</a:t>
            </a:r>
            <a:r>
              <a:rPr lang="en-US" altLang="en-US" sz="1400" b="0" baseline="30000" err="1"/>
              <a:t>c</a:t>
            </a:r>
            <a:r>
              <a:rPr lang="en-US" altLang="en-US" sz="1400" b="0"/>
              <a:t> from baseline at Week 24 as measured by MFSAF</a:t>
            </a:r>
            <a:r>
              <a:rPr lang="en-US" altLang="en-US" sz="1400" b="0" baseline="30000"/>
              <a:t> </a:t>
            </a:r>
            <a:r>
              <a:rPr lang="en-US" altLang="en-US" sz="1400" b="0"/>
              <a:t>v4.0</a:t>
            </a:r>
          </a:p>
          <a:p>
            <a:pPr marL="600075" lvl="2" indent="-214313">
              <a:buFont typeface="Courier New" panose="02070309020205020404" pitchFamily="49" charset="0"/>
              <a:buChar char="o"/>
            </a:pPr>
            <a:r>
              <a:rPr lang="en-US" altLang="en-US" sz="1400" b="0"/>
              <a:t>SVR</a:t>
            </a:r>
            <a:r>
              <a:rPr lang="en-US" altLang="en-US" sz="1400" b="0" baseline="-25000"/>
              <a:t>35</a:t>
            </a:r>
            <a:r>
              <a:rPr lang="en-US" altLang="en-US" sz="1400" b="0"/>
              <a:t> at any time</a:t>
            </a:r>
          </a:p>
          <a:p>
            <a:pPr marL="600075" lvl="2" indent="-214313">
              <a:buFont typeface="Courier New" panose="02070309020205020404" pitchFamily="49" charset="0"/>
              <a:buChar char="o"/>
            </a:pPr>
            <a:r>
              <a:rPr lang="en-US" altLang="en-US" sz="1400"/>
              <a:t>D</a:t>
            </a:r>
            <a:r>
              <a:rPr lang="en-US" altLang="en-US" sz="1400" b="0"/>
              <a:t>uration of SVR</a:t>
            </a:r>
            <a:r>
              <a:rPr lang="en-US" altLang="en-US" sz="1400" b="0" baseline="-25000"/>
              <a:t>35</a:t>
            </a:r>
          </a:p>
          <a:p>
            <a:pPr marL="600075" lvl="2" indent="-214313">
              <a:buFont typeface="Courier New" panose="02070309020205020404" pitchFamily="49" charset="0"/>
              <a:buChar char="o"/>
            </a:pPr>
            <a:r>
              <a:rPr lang="en-US" altLang="en-US" sz="1400" b="0"/>
              <a:t>Anemia response per IWG criteria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altLang="en-US" sz="1400" b="0">
                <a:solidFill>
                  <a:schemeClr val="tx1"/>
                </a:solidFill>
              </a:rPr>
              <a:t>Safety endpoints: AEs</a:t>
            </a:r>
          </a:p>
          <a:p>
            <a:endParaRPr lang="en-US" altLang="en-US" sz="1050" b="0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374CD80-D660-241A-90DF-7DEC4D5DCCE7}"/>
              </a:ext>
            </a:extLst>
          </p:cNvPr>
          <p:cNvGrpSpPr/>
          <p:nvPr/>
        </p:nvGrpSpPr>
        <p:grpSpPr>
          <a:xfrm>
            <a:off x="829436" y="935926"/>
            <a:ext cx="7413998" cy="1809683"/>
            <a:chOff x="1155219" y="1824845"/>
            <a:chExt cx="9885331" cy="241291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2543F33-D194-E281-5F4D-1F31F8C1B284}"/>
                </a:ext>
              </a:extLst>
            </p:cNvPr>
            <p:cNvSpPr/>
            <p:nvPr/>
          </p:nvSpPr>
          <p:spPr>
            <a:xfrm>
              <a:off x="1155219" y="1824845"/>
              <a:ext cx="3885362" cy="2412910"/>
            </a:xfrm>
            <a:prstGeom prst="roundRect">
              <a:avLst/>
            </a:prstGeom>
            <a:solidFill>
              <a:srgbClr val="071D4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en-US"/>
              </a:defPPr>
              <a:lvl1pPr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3429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6858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0287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3716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050" b="1">
                  <a:solidFill>
                    <a:schemeClr val="bg1"/>
                  </a:solidFill>
                </a:rPr>
                <a:t>Inclusion criteria (N~230)</a:t>
              </a:r>
            </a:p>
            <a:p>
              <a:pPr marL="123444" indent="-123444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050">
                  <a:solidFill>
                    <a:schemeClr val="bg1"/>
                  </a:solidFill>
                </a:rPr>
                <a:t>Aged ≥18 years with ECOG ≤2</a:t>
              </a:r>
            </a:p>
            <a:p>
              <a:pPr marL="123444" indent="-123444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050">
                  <a:solidFill>
                    <a:schemeClr val="bg1"/>
                  </a:solidFill>
                </a:rPr>
                <a:t>Intermediate-2 or high-risk MF with measurable splenomegaly (as defined by the DIPSS+)</a:t>
              </a:r>
            </a:p>
            <a:p>
              <a:pPr marL="123444" indent="-123444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050">
                  <a:solidFill>
                    <a:schemeClr val="bg1"/>
                  </a:solidFill>
                </a:rPr>
                <a:t>Evidence of MF-related symptoms</a:t>
              </a:r>
            </a:p>
            <a:p>
              <a:pPr marL="123444" indent="-123444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050">
                  <a:solidFill>
                    <a:schemeClr val="bg1"/>
                  </a:solidFill>
                </a:rPr>
                <a:t>No prior JAKi treatment</a:t>
              </a:r>
              <a:endParaRPr lang="en-GB" sz="1050">
                <a:solidFill>
                  <a:schemeClr val="bg1"/>
                </a:solidFill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FC3B1DE-706F-A5E4-79E6-4238E7CAD50C}"/>
                </a:ext>
              </a:extLst>
            </p:cNvPr>
            <p:cNvSpPr/>
            <p:nvPr/>
          </p:nvSpPr>
          <p:spPr>
            <a:xfrm>
              <a:off x="7851500" y="3382884"/>
              <a:ext cx="3189050" cy="854871"/>
            </a:xfrm>
            <a:prstGeom prst="roundRect">
              <a:avLst/>
            </a:prstGeom>
            <a:solidFill>
              <a:srgbClr val="4B4C4E"/>
            </a:solidFill>
            <a:ln>
              <a:solidFill>
                <a:srgbClr val="9CA4B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en-US"/>
              </a:defPPr>
              <a:lvl1pPr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3429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6858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0287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3716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050" b="1">
                  <a:solidFill>
                    <a:schemeClr val="bg1"/>
                  </a:solidFill>
                </a:rPr>
                <a:t>Control arm</a:t>
              </a:r>
            </a:p>
            <a:p>
              <a:pPr marL="123444" indent="-123444">
                <a:buFont typeface="Arial" panose="020B0604020202020204" pitchFamily="34" charset="0"/>
                <a:buChar char="•"/>
              </a:pPr>
              <a:r>
                <a:rPr lang="en-US" sz="1050">
                  <a:solidFill>
                    <a:schemeClr val="bg1"/>
                  </a:solidFill>
                </a:rPr>
                <a:t>Ruxolitinib 15/20 mg twice daily</a:t>
              </a:r>
              <a:r>
                <a:rPr lang="en-US" sz="1050" baseline="30000">
                  <a:solidFill>
                    <a:schemeClr val="bg1"/>
                  </a:solidFill>
                </a:rPr>
                <a:t>a</a:t>
              </a:r>
            </a:p>
            <a:p>
              <a:pPr marL="123444" indent="-123444">
                <a:buFont typeface="Arial" panose="020B0604020202020204" pitchFamily="34" charset="0"/>
                <a:buChar char="•"/>
              </a:pPr>
              <a:r>
                <a:rPr lang="en-US" sz="1050">
                  <a:solidFill>
                    <a:schemeClr val="bg1"/>
                  </a:solidFill>
                </a:rPr>
                <a:t>Placebo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09DD298-4020-8249-2751-B120941234A9}"/>
                </a:ext>
              </a:extLst>
            </p:cNvPr>
            <p:cNvSpPr/>
            <p:nvPr/>
          </p:nvSpPr>
          <p:spPr>
            <a:xfrm>
              <a:off x="7851500" y="1824845"/>
              <a:ext cx="3189050" cy="781788"/>
            </a:xfrm>
            <a:prstGeom prst="roundRect">
              <a:avLst/>
            </a:prstGeom>
            <a:solidFill>
              <a:srgbClr val="8A2ECC"/>
            </a:solidFill>
            <a:ln>
              <a:solidFill>
                <a:srgbClr val="9200E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en-US"/>
              </a:defPPr>
              <a:lvl1pPr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3429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6858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0287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3716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050" b="1">
                  <a:solidFill>
                    <a:schemeClr val="bg2"/>
                  </a:solidFill>
                </a:rPr>
                <a:t>Experimental arm</a:t>
              </a:r>
              <a:endParaRPr lang="en-GB" sz="1050" b="1" baseline="30000">
                <a:solidFill>
                  <a:schemeClr val="bg2"/>
                </a:solidFill>
              </a:endParaRPr>
            </a:p>
            <a:p>
              <a:pPr marL="123444" indent="-123444">
                <a:buFont typeface="Arial" panose="020B0604020202020204" pitchFamily="34" charset="0"/>
                <a:buChar char="•"/>
              </a:pPr>
              <a:r>
                <a:rPr lang="en-US" sz="1050">
                  <a:solidFill>
                    <a:schemeClr val="bg2"/>
                  </a:solidFill>
                </a:rPr>
                <a:t>Ruxolitinib 15/20 mg BID</a:t>
              </a:r>
              <a:r>
                <a:rPr lang="en-GB" sz="1050" b="1" baseline="30000">
                  <a:solidFill>
                    <a:schemeClr val="bg2"/>
                  </a:solidFill>
                </a:rPr>
                <a:t>a</a:t>
              </a:r>
              <a:endParaRPr lang="en-US" sz="1050">
                <a:solidFill>
                  <a:schemeClr val="bg2"/>
                </a:solidFill>
              </a:endParaRPr>
            </a:p>
            <a:p>
              <a:pPr marL="123444" indent="-123444">
                <a:buFont typeface="Arial" panose="020B0604020202020204" pitchFamily="34" charset="0"/>
                <a:buChar char="•"/>
              </a:pPr>
              <a:r>
                <a:rPr lang="en-US" sz="1050">
                  <a:solidFill>
                    <a:schemeClr val="bg2"/>
                  </a:solidFill>
                </a:rPr>
                <a:t>Navitoclax 100/200 mg QD</a:t>
              </a:r>
              <a:r>
                <a:rPr lang="en-US" sz="1050" baseline="30000">
                  <a:solidFill>
                    <a:schemeClr val="bg2"/>
                  </a:solidFill>
                </a:rPr>
                <a:t>b</a:t>
              </a:r>
              <a:r>
                <a:rPr lang="en-US" sz="1050">
                  <a:solidFill>
                    <a:schemeClr val="bg2"/>
                  </a:solidFill>
                </a:rPr>
                <a:t> </a:t>
              </a:r>
              <a:br>
                <a:rPr lang="en-US" sz="1050">
                  <a:solidFill>
                    <a:schemeClr val="bg2"/>
                  </a:solidFill>
                </a:rPr>
              </a:br>
              <a:endParaRPr lang="en-US" sz="1050">
                <a:solidFill>
                  <a:schemeClr val="bg2"/>
                </a:solidFill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45FBFB9-26D8-7D80-0691-D6FAC52A04CE}"/>
                </a:ext>
              </a:extLst>
            </p:cNvPr>
            <p:cNvCxnSpPr>
              <a:cxnSpLocks/>
              <a:stCxn id="15" idx="3"/>
              <a:endCxn id="8" idx="1"/>
            </p:cNvCxnSpPr>
            <p:nvPr/>
          </p:nvCxnSpPr>
          <p:spPr>
            <a:xfrm flipV="1">
              <a:off x="7255510" y="2215739"/>
              <a:ext cx="595990" cy="8177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2FD6759-FDE1-FF65-3AFF-35155ACC881E}"/>
                </a:ext>
              </a:extLst>
            </p:cNvPr>
            <p:cNvCxnSpPr>
              <a:cxnSpLocks/>
              <a:stCxn id="15" idx="3"/>
              <a:endCxn id="6" idx="1"/>
            </p:cNvCxnSpPr>
            <p:nvPr/>
          </p:nvCxnSpPr>
          <p:spPr>
            <a:xfrm>
              <a:off x="7255510" y="3033470"/>
              <a:ext cx="595990" cy="7768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0F72F4E-B8D2-E5CE-4722-69E43AF4931F}"/>
                </a:ext>
              </a:extLst>
            </p:cNvPr>
            <p:cNvSpPr txBox="1"/>
            <p:nvPr/>
          </p:nvSpPr>
          <p:spPr>
            <a:xfrm>
              <a:off x="5499186" y="2564110"/>
              <a:ext cx="1756324" cy="938719"/>
            </a:xfrm>
            <a:prstGeom prst="rect">
              <a:avLst/>
            </a:prstGeom>
            <a:solidFill>
              <a:srgbClr val="A6B5E0"/>
            </a:solidFill>
            <a:ln>
              <a:solidFill>
                <a:schemeClr val="tx2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3429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6858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0287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3716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825" b="1">
                  <a:solidFill>
                    <a:schemeClr val="tx1"/>
                  </a:solidFill>
                  <a:latin typeface="+mn-lt"/>
                </a:rPr>
                <a:t>1:1 Randomization</a:t>
              </a:r>
            </a:p>
            <a:p>
              <a:pPr algn="l"/>
              <a:r>
                <a:rPr lang="en-GB" sz="825">
                  <a:solidFill>
                    <a:schemeClr val="tx1"/>
                  </a:solidFill>
                  <a:latin typeface="+mn-lt"/>
                </a:rPr>
                <a:t>Stratification factors:</a:t>
              </a:r>
            </a:p>
            <a:p>
              <a:pPr marL="257175" indent="-257175" algn="l">
                <a:buFont typeface="Arial" panose="020B0604020202020204" pitchFamily="34" charset="0"/>
                <a:buChar char="•"/>
              </a:pPr>
              <a:r>
                <a:rPr lang="en-GB" sz="825">
                  <a:solidFill>
                    <a:schemeClr val="tx1"/>
                  </a:solidFill>
                  <a:latin typeface="+mn-lt"/>
                </a:rPr>
                <a:t>Int-2 vs high-risk </a:t>
              </a:r>
            </a:p>
            <a:p>
              <a:pPr marL="257175" indent="-257175" algn="l">
                <a:buFont typeface="Arial" panose="020B0604020202020204" pitchFamily="34" charset="0"/>
                <a:buChar char="•"/>
              </a:pPr>
              <a:r>
                <a:rPr lang="en-GB" sz="825">
                  <a:solidFill>
                    <a:schemeClr val="tx1"/>
                  </a:solidFill>
                  <a:latin typeface="+mn-lt"/>
                </a:rPr>
                <a:t>PLT ≤200 × 10</a:t>
              </a:r>
              <a:r>
                <a:rPr lang="en-GB" sz="825" baseline="30000">
                  <a:solidFill>
                    <a:schemeClr val="tx1"/>
                  </a:solidFill>
                  <a:latin typeface="+mn-lt"/>
                </a:rPr>
                <a:t>9</a:t>
              </a:r>
              <a:r>
                <a:rPr lang="en-GB" sz="825">
                  <a:solidFill>
                    <a:schemeClr val="tx1"/>
                  </a:solidFill>
                  <a:latin typeface="+mn-lt"/>
                </a:rPr>
                <a:t>/L vs &gt;200 × 10</a:t>
              </a:r>
              <a:r>
                <a:rPr lang="en-GB" sz="825" baseline="30000">
                  <a:solidFill>
                    <a:schemeClr val="tx1"/>
                  </a:solidFill>
                  <a:latin typeface="+mn-lt"/>
                </a:rPr>
                <a:t>9</a:t>
              </a:r>
              <a:r>
                <a:rPr lang="en-GB" sz="825">
                  <a:solidFill>
                    <a:schemeClr val="tx1"/>
                  </a:solidFill>
                  <a:latin typeface="+mn-lt"/>
                </a:rPr>
                <a:t>/L 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995D3C8-9AFA-E30A-3734-16E3F0196BC1}"/>
                </a:ext>
              </a:extLst>
            </p:cNvPr>
            <p:cNvCxnSpPr>
              <a:cxnSpLocks/>
              <a:stCxn id="2" idx="3"/>
              <a:endCxn id="15" idx="1"/>
            </p:cNvCxnSpPr>
            <p:nvPr/>
          </p:nvCxnSpPr>
          <p:spPr>
            <a:xfrm>
              <a:off x="5040581" y="3031300"/>
              <a:ext cx="458605" cy="21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F6DEA7C-8601-DB44-CCB2-ED5AE04FB0F3}"/>
              </a:ext>
            </a:extLst>
          </p:cNvPr>
          <p:cNvSpPr txBox="1"/>
          <p:nvPr/>
        </p:nvSpPr>
        <p:spPr>
          <a:xfrm>
            <a:off x="293022" y="4532105"/>
            <a:ext cx="8557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sz="600" baseline="30000">
                <a:latin typeface="+mn-lt"/>
                <a:ea typeface="Calibri" panose="020F0502020204030204" pitchFamily="34" charset="0"/>
              </a:rPr>
              <a:t>a</a:t>
            </a:r>
            <a:r>
              <a:rPr lang="en-US" sz="600">
                <a:effectLst/>
                <a:latin typeface="+mn-lt"/>
                <a:ea typeface="Calibri" panose="020F0502020204030204" pitchFamily="34" charset="0"/>
              </a:rPr>
              <a:t>PLT &gt;200×10</a:t>
            </a:r>
            <a:r>
              <a:rPr lang="en-US" sz="600" baseline="30000">
                <a:effectLst/>
                <a:latin typeface="+mn-lt"/>
                <a:ea typeface="Calibri" panose="020F0502020204030204" pitchFamily="34" charset="0"/>
              </a:rPr>
              <a:t>9</a:t>
            </a:r>
            <a:r>
              <a:rPr lang="en-US" sz="600">
                <a:effectLst/>
                <a:latin typeface="+mn-lt"/>
                <a:ea typeface="Calibri" panose="020F0502020204030204" pitchFamily="34" charset="0"/>
              </a:rPr>
              <a:t>/L: 20 mg BID, PLT 100 × 10</a:t>
            </a:r>
            <a:r>
              <a:rPr lang="en-US" sz="600" baseline="30000">
                <a:effectLst/>
                <a:latin typeface="+mn-lt"/>
                <a:ea typeface="Calibri" panose="020F0502020204030204" pitchFamily="34" charset="0"/>
              </a:rPr>
              <a:t>9</a:t>
            </a:r>
            <a:r>
              <a:rPr lang="en-US" sz="600">
                <a:effectLst/>
                <a:latin typeface="+mn-lt"/>
                <a:ea typeface="Calibri" panose="020F0502020204030204" pitchFamily="34" charset="0"/>
              </a:rPr>
              <a:t>/L to 200 × 10</a:t>
            </a:r>
            <a:r>
              <a:rPr lang="en-US" sz="600" baseline="30000">
                <a:effectLst/>
                <a:latin typeface="+mn-lt"/>
                <a:ea typeface="Calibri" panose="020F0502020204030204" pitchFamily="34" charset="0"/>
              </a:rPr>
              <a:t>9</a:t>
            </a:r>
            <a:r>
              <a:rPr lang="en-US" sz="600">
                <a:effectLst/>
                <a:latin typeface="+mn-lt"/>
                <a:ea typeface="Calibri" panose="020F0502020204030204" pitchFamily="34" charset="0"/>
              </a:rPr>
              <a:t>/L: 15 mg BID; </a:t>
            </a:r>
            <a:r>
              <a:rPr lang="en-US" sz="600" baseline="30000">
                <a:effectLst/>
                <a:latin typeface="+mn-lt"/>
                <a:ea typeface="Calibri" panose="020F0502020204030204" pitchFamily="34" charset="0"/>
              </a:rPr>
              <a:t>b</a:t>
            </a:r>
            <a:r>
              <a:rPr lang="en-US" sz="600">
                <a:effectLst/>
                <a:latin typeface="+mn-lt"/>
                <a:ea typeface="Calibri" panose="020F0502020204030204" pitchFamily="34" charset="0"/>
              </a:rPr>
              <a:t>PLT &gt;150 × 10</a:t>
            </a:r>
            <a:r>
              <a:rPr lang="en-US" sz="600" baseline="30000">
                <a:effectLst/>
                <a:latin typeface="+mn-lt"/>
                <a:ea typeface="Calibri" panose="020F0502020204030204" pitchFamily="34" charset="0"/>
              </a:rPr>
              <a:t>9</a:t>
            </a:r>
            <a:r>
              <a:rPr lang="en-US" sz="600">
                <a:effectLst/>
                <a:latin typeface="+mn-lt"/>
                <a:ea typeface="Calibri" panose="020F0502020204030204" pitchFamily="34" charset="0"/>
              </a:rPr>
              <a:t>/L: 200 mg QD, PLT ≤150 × 10</a:t>
            </a:r>
            <a:r>
              <a:rPr lang="en-US" sz="600" baseline="30000">
                <a:effectLst/>
                <a:latin typeface="+mn-lt"/>
                <a:ea typeface="Calibri" panose="020F0502020204030204" pitchFamily="34" charset="0"/>
              </a:rPr>
              <a:t>9</a:t>
            </a:r>
            <a:r>
              <a:rPr lang="en-US" sz="600">
                <a:effectLst/>
                <a:latin typeface="+mn-lt"/>
                <a:ea typeface="Calibri" panose="020F0502020204030204" pitchFamily="34" charset="0"/>
              </a:rPr>
              <a:t>/L: 100 mg QD and escalate to 200 </a:t>
            </a:r>
            <a:r>
              <a:rPr lang="en-US" sz="600">
                <a:latin typeface="+mn-lt"/>
                <a:ea typeface="Calibri" panose="020F0502020204030204" pitchFamily="34" charset="0"/>
              </a:rPr>
              <a:t>mg after ≥7 days, </a:t>
            </a:r>
            <a:r>
              <a:rPr lang="en-US" sz="600">
                <a:effectLst/>
                <a:latin typeface="+mn-lt"/>
                <a:ea typeface="Calibri" panose="020F0502020204030204" pitchFamily="34" charset="0"/>
              </a:rPr>
              <a:t>if tolerable (platelets ≥75 x 10</a:t>
            </a:r>
            <a:r>
              <a:rPr lang="en-US" sz="600" baseline="30000">
                <a:effectLst/>
                <a:latin typeface="+mn-lt"/>
                <a:ea typeface="Calibri" panose="020F0502020204030204" pitchFamily="34" charset="0"/>
              </a:rPr>
              <a:t>9</a:t>
            </a:r>
            <a:r>
              <a:rPr lang="en-US" sz="600">
                <a:effectLst/>
                <a:latin typeface="+mn-lt"/>
                <a:ea typeface="Calibri" panose="020F0502020204030204" pitchFamily="34" charset="0"/>
              </a:rPr>
              <a:t>/L). </a:t>
            </a:r>
            <a:r>
              <a:rPr lang="en-US" sz="600" baseline="30000" err="1">
                <a:effectLst/>
                <a:latin typeface="+mn-lt"/>
                <a:ea typeface="Calibri" panose="020F0502020204030204" pitchFamily="34" charset="0"/>
              </a:rPr>
              <a:t>c</a:t>
            </a:r>
            <a:r>
              <a:rPr lang="en-US" sz="600" err="1">
                <a:effectLst/>
                <a:latin typeface="+mn-lt"/>
                <a:ea typeface="Calibri" panose="020F0502020204030204" pitchFamily="34" charset="0"/>
              </a:rPr>
              <a:t>TSS</a:t>
            </a:r>
            <a:r>
              <a:rPr lang="en-US" sz="600">
                <a:effectLst/>
                <a:latin typeface="+mn-lt"/>
                <a:ea typeface="Calibri" panose="020F0502020204030204" pitchFamily="34" charset="0"/>
              </a:rPr>
              <a:t> includes patient assessed fatigue, concentration, early satiety, inactivity, night sweats, itching, bone pain, abdominal discomfort, weight loss, and fevers. AEs, adverse events; BID, twice daily; CT, computed tomography; DIPSS+, Dynamic International Prognostic Scoring System Plus; ECOG, Eastern Cooperative Oncology Group; Int-2, intermediate-2; IWG, International Working Group, </a:t>
            </a:r>
            <a:r>
              <a:rPr lang="en-US" sz="600" err="1">
                <a:latin typeface="+mn-lt"/>
                <a:ea typeface="Calibri" panose="020F0502020204030204" pitchFamily="34" charset="0"/>
              </a:rPr>
              <a:t>JAKi</a:t>
            </a:r>
            <a:r>
              <a:rPr lang="en-US" sz="600">
                <a:latin typeface="+mn-lt"/>
                <a:ea typeface="Calibri" panose="020F0502020204030204" pitchFamily="34" charset="0"/>
              </a:rPr>
              <a:t>, Janus </a:t>
            </a:r>
            <a:r>
              <a:rPr lang="en-US" sz="600">
                <a:effectLst/>
                <a:latin typeface="+mn-lt"/>
                <a:ea typeface="Calibri" panose="020F0502020204030204" pitchFamily="34" charset="0"/>
              </a:rPr>
              <a:t>kinase inhibitor; MF, myelofibrosis; </a:t>
            </a:r>
            <a:r>
              <a:rPr lang="en-US" sz="600">
                <a:latin typeface="+mn-lt"/>
                <a:ea typeface="Calibri" panose="020F0502020204030204" pitchFamily="34" charset="0"/>
              </a:rPr>
              <a:t>MFSAF, Myelofibrosis Symptom Assessment Form; </a:t>
            </a:r>
            <a:r>
              <a:rPr lang="en-US" sz="600">
                <a:effectLst/>
                <a:latin typeface="+mn-lt"/>
                <a:ea typeface="Calibri" panose="020F0502020204030204" pitchFamily="34" charset="0"/>
              </a:rPr>
              <a:t>MRI, magnetic resonance imaging; PLT, platelet; QD, once daily; SVR</a:t>
            </a:r>
            <a:r>
              <a:rPr lang="en-US" sz="600" baseline="-25000">
                <a:effectLst/>
                <a:latin typeface="+mn-lt"/>
                <a:ea typeface="Calibri" panose="020F0502020204030204" pitchFamily="34" charset="0"/>
              </a:rPr>
              <a:t>35</a:t>
            </a:r>
            <a:r>
              <a:rPr lang="en-US" sz="600">
                <a:effectLst/>
                <a:latin typeface="+mn-lt"/>
                <a:ea typeface="Calibri" panose="020F0502020204030204" pitchFamily="34" charset="0"/>
              </a:rPr>
              <a:t>, spleen volume reduction of ≥35%; SVR</a:t>
            </a:r>
            <a:r>
              <a:rPr lang="en-US" sz="600" baseline="-25000">
                <a:effectLst/>
                <a:latin typeface="+mn-lt"/>
                <a:ea typeface="Calibri" panose="020F0502020204030204" pitchFamily="34" charset="0"/>
              </a:rPr>
              <a:t>35W24</a:t>
            </a:r>
            <a:r>
              <a:rPr lang="en-US" sz="600">
                <a:latin typeface="+mn-lt"/>
                <a:ea typeface="Calibri" panose="020F0502020204030204" pitchFamily="34" charset="0"/>
              </a:rPr>
              <a:t>,</a:t>
            </a:r>
            <a:r>
              <a:rPr lang="en-US" sz="600">
                <a:effectLst/>
                <a:latin typeface="+mn-lt"/>
                <a:ea typeface="Calibri" panose="020F0502020204030204" pitchFamily="34" charset="0"/>
              </a:rPr>
              <a:t> SVR of ≥35% at Week 24; TSS, total symptom score.</a:t>
            </a:r>
            <a:endParaRPr lang="en-US" sz="600">
              <a:latin typeface="+mn-lt"/>
              <a:ea typeface="Malgun Gothic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99C784-56D1-A259-09B1-51420B9D652A}"/>
              </a:ext>
            </a:extLst>
          </p:cNvPr>
          <p:cNvSpPr txBox="1"/>
          <p:nvPr/>
        </p:nvSpPr>
        <p:spPr>
          <a:xfrm>
            <a:off x="4462984" y="4838680"/>
            <a:ext cx="532956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Arial"/>
                <a:ea typeface="Geneva"/>
              </a:rPr>
              <a:t>Embargoed until Sunday, Dec. 10, 2023, at 7:30 a.m. Pacific time</a:t>
            </a:r>
            <a:endParaRPr lang="en-US" sz="120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4841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04E4C0B-FC1E-4FA6-9D26-C4B65A13AAB9}"/>
              </a:ext>
            </a:extLst>
          </p:cNvPr>
          <p:cNvCxnSpPr>
            <a:cxnSpLocks/>
          </p:cNvCxnSpPr>
          <p:nvPr/>
        </p:nvCxnSpPr>
        <p:spPr>
          <a:xfrm>
            <a:off x="297811" y="4763660"/>
            <a:ext cx="8557955" cy="0"/>
          </a:xfrm>
          <a:prstGeom prst="line">
            <a:avLst/>
          </a:prstGeom>
          <a:ln>
            <a:solidFill>
              <a:srgbClr val="071D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Placeholder 38">
            <a:extLst>
              <a:ext uri="{FF2B5EF4-FFF2-40B4-BE49-F238E27FC236}">
                <a16:creationId xmlns:a16="http://schemas.microsoft.com/office/drawing/2014/main" id="{A134C8D4-EA75-46F3-A85B-7FEFD9D535F1}"/>
              </a:ext>
            </a:extLst>
          </p:cNvPr>
          <p:cNvGraphicFramePr>
            <a:graphicFrameLocks/>
          </p:cNvGraphicFramePr>
          <p:nvPr/>
        </p:nvGraphicFramePr>
        <p:xfrm>
          <a:off x="370490" y="643363"/>
          <a:ext cx="8284306" cy="388128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3702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1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1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sz="9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1D4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chemeClr val="bg1"/>
                          </a:solidFill>
                          <a:effectLst/>
                          <a:latin typeface="Arial" panose="020B0604020202020204"/>
                          <a:ea typeface="+mn-ea"/>
                          <a:cs typeface="+mn-cs"/>
                        </a:rPr>
                        <a:t>NAV + RUX</a:t>
                      </a:r>
                      <a:br>
                        <a:rPr lang="en-US" sz="900" b="1" kern="1200">
                          <a:solidFill>
                            <a:schemeClr val="bg1"/>
                          </a:solidFill>
                          <a:effectLst/>
                          <a:latin typeface="Arial" panose="020B0604020202020204"/>
                          <a:ea typeface="+mn-ea"/>
                          <a:cs typeface="+mn-cs"/>
                        </a:rPr>
                      </a:br>
                      <a:r>
                        <a:rPr lang="en-US" sz="900" b="1" kern="1200">
                          <a:solidFill>
                            <a:schemeClr val="bg1"/>
                          </a:solidFill>
                          <a:effectLst/>
                          <a:latin typeface="Arial" panose="020B0604020202020204"/>
                          <a:ea typeface="+mn-ea"/>
                          <a:cs typeface="+mn-cs"/>
                        </a:rPr>
                        <a:t>(N=125)</a:t>
                      </a:r>
                      <a:endParaRPr lang="en-US" sz="9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1D4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chemeClr val="bg1"/>
                          </a:solidFill>
                          <a:effectLst/>
                          <a:latin typeface="Arial" panose="020B0604020202020204"/>
                          <a:ea typeface="+mn-ea"/>
                          <a:cs typeface="+mn-cs"/>
                        </a:rPr>
                        <a:t>PBO + RUX </a:t>
                      </a:r>
                      <a:br>
                        <a:rPr lang="en-US" sz="900" b="1" kern="1200">
                          <a:solidFill>
                            <a:schemeClr val="bg1"/>
                          </a:solidFill>
                          <a:effectLst/>
                          <a:latin typeface="Arial" panose="020B0604020202020204"/>
                          <a:ea typeface="+mn-ea"/>
                          <a:cs typeface="+mn-cs"/>
                        </a:rPr>
                      </a:br>
                      <a:r>
                        <a:rPr lang="en-US" sz="900" b="1" kern="1200">
                          <a:solidFill>
                            <a:schemeClr val="bg1"/>
                          </a:solidFill>
                          <a:effectLst/>
                          <a:latin typeface="Arial" panose="020B0604020202020204"/>
                          <a:ea typeface="+mn-ea"/>
                          <a:cs typeface="+mn-cs"/>
                        </a:rPr>
                        <a:t>(N=127)</a:t>
                      </a:r>
                      <a:endParaRPr lang="en-US" sz="9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1D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defTabSz="274320">
                        <a:tabLst>
                          <a:tab pos="274320" algn="l"/>
                          <a:tab pos="548640" algn="l"/>
                          <a:tab pos="8229600" algn="l"/>
                        </a:tabLst>
                      </a:pP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median (range), years</a:t>
                      </a:r>
                    </a:p>
                  </a:txBody>
                  <a:tcPr marL="54000" marR="68580" marT="34290" marB="34290" anchor="ctr">
                    <a:lnL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900" b="1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 (42–87)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 (37–85)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273050" marR="0" lvl="1" indent="-273050" algn="l" defTabSz="27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4320" algn="l"/>
                          <a:tab pos="548640" algn="l"/>
                          <a:tab pos="8229600" algn="l"/>
                        </a:tabLst>
                        <a:defRPr/>
                      </a:pPr>
                      <a:r>
                        <a:rPr lang="en-US" sz="9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Sex, male</a:t>
                      </a:r>
                    </a:p>
                  </a:txBody>
                  <a:tcPr marL="54000" marR="68580" marT="34290" marB="34290" anchor="ctr">
                    <a:lnL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 (50)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 (64)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181517"/>
                  </a:ext>
                </a:extLst>
              </a:tr>
              <a:tr h="3429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defTabSz="274320">
                        <a:tabLst>
                          <a:tab pos="274320" algn="l"/>
                          <a:tab pos="548640" algn="l"/>
                          <a:tab pos="8229600" algn="l"/>
                        </a:tabLst>
                      </a:pPr>
                      <a:r>
                        <a:rPr lang="en-GB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from last MF diagnosis to study entry, median (range), months</a:t>
                      </a:r>
                      <a:endParaRPr lang="en-US" sz="9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68580" marT="34290" marB="34290" anchor="ctr">
                    <a:lnL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(0.3–181.6)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(0.3–198.8)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6203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l" defTabSz="274320">
                        <a:tabLst>
                          <a:tab pos="274320" algn="l"/>
                          <a:tab pos="548640" algn="l"/>
                          <a:tab pos="8229600" algn="l"/>
                        </a:tabLst>
                      </a:pP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MF </a:t>
                      </a:r>
                    </a:p>
                    <a:p>
                      <a:pPr algn="l" defTabSz="274320">
                        <a:tabLst>
                          <a:tab pos="274320" algn="l"/>
                          <a:tab pos="548640" algn="l"/>
                          <a:tab pos="8229600" algn="l"/>
                        </a:tabLst>
                      </a:pP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</a:t>
                      </a:r>
                      <a:b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Post-PV-MF or Post-ET-MF</a:t>
                      </a:r>
                    </a:p>
                  </a:txBody>
                  <a:tcPr marL="54000" marR="68580" marT="34290" marB="34290" anchor="ctr">
                    <a:lnL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900" b="1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900" b="1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 (50)</a:t>
                      </a:r>
                      <a:br>
                        <a:rPr lang="en-US" sz="900" b="1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900" b="1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 (50)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900" b="1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900" b="1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 (57)</a:t>
                      </a:r>
                      <a:br>
                        <a:rPr lang="en-US" sz="900" b="1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900" b="1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 (43)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8281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defTabSz="274320">
                        <a:tabLst>
                          <a:tab pos="274320" algn="l"/>
                          <a:tab pos="548640" algn="l"/>
                          <a:tab pos="8229600" algn="l"/>
                        </a:tabLst>
                      </a:pPr>
                      <a:r>
                        <a:rPr lang="en-GB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prior lines of therapy, median (range)</a:t>
                      </a:r>
                      <a:endParaRPr lang="en-US" sz="9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68580" marT="34290" marB="34290" anchor="ctr">
                    <a:lnL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(1–3)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(1–4)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34835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defTabSz="274320">
                        <a:tabLst>
                          <a:tab pos="274320" algn="l"/>
                          <a:tab pos="548640" algn="l"/>
                          <a:tab pos="8229600" algn="l"/>
                        </a:tabLst>
                      </a:pP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Spleen volume, median (range), cm</a:t>
                      </a:r>
                      <a:r>
                        <a:rPr lang="en-US" sz="900" b="1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4000" marR="68580" marT="34290" marB="34290" anchor="ctr">
                    <a:lnL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1441 (419–8020)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1639 (219–5664)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98839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defTabSz="274320">
                        <a:tabLst>
                          <a:tab pos="274320" algn="l"/>
                          <a:tab pos="548640" algn="l"/>
                          <a:tab pos="8229600" algn="l"/>
                        </a:tabLst>
                      </a:pPr>
                      <a:r>
                        <a:rPr lang="en-US" sz="900" b="1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TSS score, median (range)</a:t>
                      </a:r>
                    </a:p>
                  </a:txBody>
                  <a:tcPr marL="54000" marR="68580" marT="34290" marB="34290" anchor="ctr">
                    <a:lnL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(0.1–60.6)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 (6.7–61.6)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05813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defTabSz="274320">
                        <a:tabLst>
                          <a:tab pos="0" algn="l"/>
                          <a:tab pos="8229600" algn="l"/>
                        </a:tabLst>
                      </a:pP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Transfusion dependent at BL</a:t>
                      </a:r>
                    </a:p>
                  </a:txBody>
                  <a:tcPr marL="54000" marR="68580" marT="34290" marB="34290" anchor="ctr">
                    <a:lnL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(4)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(3)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44896"/>
                  </a:ext>
                </a:extLst>
              </a:tr>
              <a:tr h="617554">
                <a:tc>
                  <a:txBody>
                    <a:bodyPr/>
                    <a:lstStyle/>
                    <a:p>
                      <a:pPr marL="355600" indent="-35560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Calculated DIPSS+ risk at study </a:t>
                      </a: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entry</a:t>
                      </a:r>
                      <a:r>
                        <a:rPr lang="en-GB" sz="900" b="1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br>
                        <a:rPr lang="en-GB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Intermediate-1</a:t>
                      </a:r>
                      <a:br>
                        <a:rPr lang="en-GB" sz="9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Intermediate-2</a:t>
                      </a:r>
                      <a:br>
                        <a:rPr lang="en-GB" sz="9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 marL="27146" marR="27146" marT="0" marB="0" anchor="ctr">
                    <a:lnL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br>
                        <a:rPr lang="en-GB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 (6)</a:t>
                      </a:r>
                      <a:br>
                        <a:rPr lang="en-GB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104 (83)</a:t>
                      </a:r>
                      <a:br>
                        <a:rPr lang="en-GB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 (10)</a:t>
                      </a:r>
                    </a:p>
                  </a:txBody>
                  <a:tcPr marL="27146" marR="27146" marT="0" marB="0" anchor="ctr">
                    <a:lnL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br>
                        <a:rPr lang="en-GB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(4)</a:t>
                      </a:r>
                      <a:br>
                        <a:rPr lang="en-GB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110 (87)</a:t>
                      </a:r>
                      <a:br>
                        <a:rPr lang="en-GB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 (9)</a:t>
                      </a:r>
                    </a:p>
                  </a:txBody>
                  <a:tcPr marL="27146" marR="2714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031583"/>
                  </a:ext>
                </a:extLst>
              </a:tr>
              <a:tr h="693754">
                <a:tc>
                  <a:txBody>
                    <a:bodyPr/>
                    <a:lstStyle/>
                    <a:p>
                      <a:pPr marL="361950" indent="-36195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Driver mutations</a:t>
                      </a:r>
                      <a:br>
                        <a:rPr lang="en-GB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b="0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JAK2 V617F </a:t>
                      </a:r>
                      <a:br>
                        <a:rPr lang="en-GB" sz="900" b="0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b="0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CALR </a:t>
                      </a:r>
                      <a:br>
                        <a:rPr lang="en-GB" sz="900" b="0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b="0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MPL W515</a:t>
                      </a:r>
                      <a:endParaRPr lang="en-GB" sz="900" b="1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GB" sz="900" b="1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81 (65)</a:t>
                      </a:r>
                      <a:br>
                        <a:rPr lang="en-GB" sz="900" b="1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b="1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 (18)</a:t>
                      </a:r>
                      <a:br>
                        <a:rPr lang="en-GB" sz="900" b="1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b="1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 (11)</a:t>
                      </a:r>
                    </a:p>
                  </a:txBody>
                  <a:tcPr marL="27146" marR="27146" marT="0" marB="0">
                    <a:lnL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GB" sz="900" b="1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79 (62)</a:t>
                      </a:r>
                      <a:br>
                        <a:rPr lang="en-GB" sz="900" b="1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b="1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 (20)</a:t>
                      </a:r>
                      <a:br>
                        <a:rPr lang="en-GB" sz="900" b="1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b="1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 (8)</a:t>
                      </a:r>
                    </a:p>
                  </a:txBody>
                  <a:tcPr marL="27146" marR="271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787285"/>
                  </a:ext>
                </a:extLst>
              </a:tr>
              <a:tr h="144352">
                <a:tc>
                  <a:txBody>
                    <a:bodyPr/>
                    <a:lstStyle/>
                    <a:p>
                      <a:pPr marL="361950" indent="-36195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HMR mutations, n/N (%)</a:t>
                      </a:r>
                      <a:endParaRPr lang="en-GB" sz="900" b="1" strike="sng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b="1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57/120 (48) </a:t>
                      </a:r>
                      <a:endParaRPr lang="en-GB" sz="900" b="1" strike="sng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b="1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50/117 (43)</a:t>
                      </a:r>
                      <a:endParaRPr lang="en-GB" sz="900" b="1" strike="sng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931439"/>
                  </a:ext>
                </a:extLst>
              </a:tr>
            </a:tbl>
          </a:graphicData>
        </a:graphic>
      </p:graphicFrame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684A81F1-7C6D-E69C-7939-EFC8C2B7C1D8}"/>
              </a:ext>
            </a:extLst>
          </p:cNvPr>
          <p:cNvGraphicFramePr>
            <a:graphicFrameLocks noGrp="1"/>
          </p:cNvGraphicFramePr>
          <p:nvPr/>
        </p:nvGraphicFramePr>
        <p:xfrm>
          <a:off x="370491" y="216845"/>
          <a:ext cx="8773510" cy="372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3510">
                  <a:extLst>
                    <a:ext uri="{9D8B030D-6E8A-4147-A177-3AD203B41FA5}">
                      <a16:colId xmlns:a16="http://schemas.microsoft.com/office/drawing/2014/main" val="433152939"/>
                    </a:ext>
                  </a:extLst>
                </a:gridCol>
              </a:tblGrid>
              <a:tr h="372935">
                <a:tc>
                  <a:txBody>
                    <a:bodyPr/>
                    <a:lstStyle/>
                    <a:p>
                      <a:pPr marL="115888" indent="0"/>
                      <a:r>
                        <a:rPr lang="en-US" sz="1700">
                          <a:solidFill>
                            <a:srgbClr val="071D49"/>
                          </a:solidFill>
                        </a:rPr>
                        <a:t>Demographics and Disease Characteristics Were Similar Between Groups</a:t>
                      </a:r>
                    </a:p>
                  </a:txBody>
                  <a:tcPr marL="68580" marR="68580" marT="34290" marB="34290" anchor="ctr">
                    <a:lnL w="762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3267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5A7083F-9206-1AE4-3F93-ED9FFF97EA06}"/>
              </a:ext>
            </a:extLst>
          </p:cNvPr>
          <p:cNvSpPr txBox="1"/>
          <p:nvPr/>
        </p:nvSpPr>
        <p:spPr>
          <a:xfrm>
            <a:off x="297811" y="4769196"/>
            <a:ext cx="8557955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sz="750">
                <a:latin typeface="+mn-lt"/>
                <a:cs typeface="Arial" panose="020B0604020202020204" pitchFamily="34" charset="0"/>
              </a:rPr>
              <a:t>Data cutoff: 13 Apr 2023. Data are n (%) unless otherwise stated. </a:t>
            </a:r>
            <a:r>
              <a:rPr lang="en-US" sz="750" baseline="30000">
                <a:latin typeface="+mn-lt"/>
                <a:cs typeface="Arial" panose="020B0604020202020204" pitchFamily="34" charset="0"/>
              </a:rPr>
              <a:t>a</a:t>
            </a:r>
            <a:r>
              <a:rPr lang="en-US" sz="750">
                <a:latin typeface="+mn-lt"/>
                <a:cs typeface="Arial" panose="020B0604020202020204" pitchFamily="34" charset="0"/>
              </a:rPr>
              <a:t>DIPSS+ risk was calculated based on all available screening data.</a:t>
            </a:r>
            <a:br>
              <a:rPr lang="en-US" sz="750">
                <a:latin typeface="+mn-lt"/>
                <a:cs typeface="Arial" panose="020B0604020202020204" pitchFamily="34" charset="0"/>
              </a:rPr>
            </a:br>
            <a:r>
              <a:rPr lang="en-US" sz="750">
                <a:latin typeface="+mn-lt"/>
                <a:cs typeface="Arial" panose="020B0604020202020204" pitchFamily="34" charset="0"/>
              </a:rPr>
              <a:t>BL, baseline; CALR, calreticulin; DIPSS+, </a:t>
            </a:r>
            <a:r>
              <a:rPr lang="en-GB" sz="750">
                <a:latin typeface="+mn-lt"/>
                <a:cs typeface="Arial" panose="020B0604020202020204" pitchFamily="34" charset="0"/>
              </a:rPr>
              <a:t>Dynamic International Prognostic Scoring System Plus; </a:t>
            </a:r>
            <a:r>
              <a:rPr lang="en-US" sz="750">
                <a:latin typeface="+mn-lt"/>
                <a:cs typeface="Arial" panose="020B0604020202020204" pitchFamily="34" charset="0"/>
              </a:rPr>
              <a:t>ET, </a:t>
            </a:r>
            <a:r>
              <a:rPr lang="en-US" altLang="en-US" sz="750">
                <a:latin typeface="+mn-lt"/>
              </a:rPr>
              <a:t>essential thrombocythemia</a:t>
            </a:r>
            <a:r>
              <a:rPr lang="en-US" sz="750">
                <a:latin typeface="+mn-lt"/>
                <a:cs typeface="Arial" panose="020B0604020202020204" pitchFamily="34" charset="0"/>
              </a:rPr>
              <a:t>; </a:t>
            </a:r>
            <a:r>
              <a:rPr lang="en-GB" sz="750">
                <a:latin typeface="+mn-lt"/>
                <a:cs typeface="Arial" panose="020B0604020202020204" pitchFamily="34" charset="0"/>
              </a:rPr>
              <a:t>HMR, high molecular risk; JAK2, Janus kinase 2; </a:t>
            </a:r>
            <a:r>
              <a:rPr lang="en-US" sz="750">
                <a:latin typeface="+mn-lt"/>
                <a:cs typeface="Arial" panose="020B0604020202020204" pitchFamily="34" charset="0"/>
              </a:rPr>
              <a:t>MF, myelofibrosis; MPL, gene encoding the thrombopoietin receptor; NAV, navitoclax; PBO, placebo; PV, polycythemia vera; RUX, ruxolitinib.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8D829C-B3EE-C331-4207-F9865DBB177B}"/>
              </a:ext>
            </a:extLst>
          </p:cNvPr>
          <p:cNvSpPr txBox="1"/>
          <p:nvPr/>
        </p:nvSpPr>
        <p:spPr>
          <a:xfrm>
            <a:off x="109728" y="4497907"/>
            <a:ext cx="45777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altLang="en-US" sz="1200"/>
              <a:t>Median (range) follow-up was 14.9 (0.0–29.5) months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193608-4D00-11E5-338F-507D3D9CE9E3}"/>
              </a:ext>
            </a:extLst>
          </p:cNvPr>
          <p:cNvSpPr txBox="1"/>
          <p:nvPr/>
        </p:nvSpPr>
        <p:spPr>
          <a:xfrm>
            <a:off x="3814432" y="9373"/>
            <a:ext cx="532956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C00000"/>
                </a:solidFill>
                <a:latin typeface="Arial"/>
                <a:ea typeface="Geneva"/>
              </a:rPr>
              <a:t>Embargoed until Sunday, Dec. 10, 2023, at 7:30 a.m. Pacific time</a:t>
            </a:r>
            <a:endParaRPr lang="en-US" sz="140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9510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3414F07-8924-E19F-D463-515A366B4096}"/>
              </a:ext>
            </a:extLst>
          </p:cNvPr>
          <p:cNvCxnSpPr>
            <a:cxnSpLocks/>
          </p:cNvCxnSpPr>
          <p:nvPr/>
        </p:nvCxnSpPr>
        <p:spPr>
          <a:xfrm>
            <a:off x="1393031" y="3558226"/>
            <a:ext cx="704469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DBE65A12-A045-6794-D7FA-28B8BFD60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496" y="1772539"/>
            <a:ext cx="6867740" cy="2707660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04E4C0B-FC1E-4FA6-9D26-C4B65A13AAB9}"/>
              </a:ext>
            </a:extLst>
          </p:cNvPr>
          <p:cNvCxnSpPr>
            <a:cxnSpLocks/>
          </p:cNvCxnSpPr>
          <p:nvPr/>
        </p:nvCxnSpPr>
        <p:spPr>
          <a:xfrm>
            <a:off x="293022" y="4628748"/>
            <a:ext cx="8557955" cy="0"/>
          </a:xfrm>
          <a:prstGeom prst="line">
            <a:avLst/>
          </a:prstGeom>
          <a:ln>
            <a:solidFill>
              <a:srgbClr val="071D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684A81F1-7C6D-E69C-7939-EFC8C2B7C1D8}"/>
              </a:ext>
            </a:extLst>
          </p:cNvPr>
          <p:cNvGraphicFramePr>
            <a:graphicFrameLocks noGrp="1"/>
          </p:cNvGraphicFramePr>
          <p:nvPr/>
        </p:nvGraphicFramePr>
        <p:xfrm>
          <a:off x="370491" y="216845"/>
          <a:ext cx="8812801" cy="372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12801">
                  <a:extLst>
                    <a:ext uri="{9D8B030D-6E8A-4147-A177-3AD203B41FA5}">
                      <a16:colId xmlns:a16="http://schemas.microsoft.com/office/drawing/2014/main" val="433152939"/>
                    </a:ext>
                  </a:extLst>
                </a:gridCol>
              </a:tblGrid>
              <a:tr h="372935">
                <a:tc>
                  <a:txBody>
                    <a:bodyPr/>
                    <a:lstStyle/>
                    <a:p>
                      <a:pPr marL="115888" indent="0" algn="l" defTabSz="914400" rtl="0" eaLnBrk="1" latinLnBrk="0" hangingPunct="1"/>
                      <a:r>
                        <a:rPr lang="en-GB" sz="1700" b="1" kern="1200">
                          <a:solidFill>
                            <a:srgbClr val="071D49"/>
                          </a:solidFill>
                          <a:latin typeface="+mn-lt"/>
                          <a:ea typeface="+mn-ea"/>
                          <a:cs typeface="+mn-cs"/>
                        </a:rPr>
                        <a:t>NAV + RUX Led to an SVR</a:t>
                      </a:r>
                      <a:r>
                        <a:rPr lang="en-GB" sz="1700" b="1" kern="1200" baseline="-25000">
                          <a:solidFill>
                            <a:srgbClr val="071D49"/>
                          </a:solidFill>
                          <a:latin typeface="+mn-lt"/>
                          <a:ea typeface="+mn-ea"/>
                          <a:cs typeface="+mn-cs"/>
                        </a:rPr>
                        <a:t>35W24</a:t>
                      </a:r>
                      <a:r>
                        <a:rPr lang="en-GB" sz="1700" b="1" kern="1200">
                          <a:solidFill>
                            <a:srgbClr val="071D49"/>
                          </a:solidFill>
                          <a:latin typeface="+mn-lt"/>
                          <a:ea typeface="+mn-ea"/>
                          <a:cs typeface="+mn-cs"/>
                        </a:rPr>
                        <a:t> Rate That Was Twice as High as PBO + RUX</a:t>
                      </a:r>
                      <a:endParaRPr lang="en-US" sz="1700" b="1" kern="1200">
                        <a:solidFill>
                          <a:srgbClr val="071D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762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32674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6FE9FD-1258-09A4-9C12-9544E9F1C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150" y="630587"/>
            <a:ext cx="8485275" cy="540108"/>
          </a:xfrm>
        </p:spPr>
        <p:txBody>
          <a:bodyPr>
            <a:normAutofit lnSpcReduction="10000"/>
          </a:bodyPr>
          <a:lstStyle>
            <a:defPPr>
              <a:defRPr lang="en-US"/>
            </a:defPPr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lvl="1">
              <a:lnSpc>
                <a:spcPct val="114000"/>
              </a:lnSpc>
            </a:pPr>
            <a:r>
              <a:rPr lang="en-US" altLang="en-US" sz="1350"/>
              <a:t>A significantly higher number of patients achieved SVR</a:t>
            </a:r>
            <a:r>
              <a:rPr lang="en-US" altLang="en-US" sz="1350" baseline="-25000"/>
              <a:t>35W24</a:t>
            </a:r>
            <a:r>
              <a:rPr lang="en-US" altLang="en-US" sz="1350"/>
              <a:t> in NAV + RUX arm compared with PBO + RUX </a:t>
            </a:r>
            <a:br>
              <a:rPr lang="en-US" altLang="en-US" sz="1350"/>
            </a:br>
            <a:r>
              <a:rPr lang="en-US" altLang="en-US" sz="1350"/>
              <a:t>[79 (63.2%) vs 40 (31.5%); P&lt;0.0001]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F431B1-1505-6D4E-5100-D33C92F714F9}"/>
              </a:ext>
            </a:extLst>
          </p:cNvPr>
          <p:cNvSpPr txBox="1"/>
          <p:nvPr/>
        </p:nvSpPr>
        <p:spPr>
          <a:xfrm>
            <a:off x="3700292" y="1303084"/>
            <a:ext cx="244814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SVR at Week 24 (ITT)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0A078D-2A91-97DD-B431-6E807D20CBF4}"/>
              </a:ext>
            </a:extLst>
          </p:cNvPr>
          <p:cNvSpPr txBox="1"/>
          <p:nvPr/>
        </p:nvSpPr>
        <p:spPr>
          <a:xfrm>
            <a:off x="4161282" y="1982824"/>
            <a:ext cx="8214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050">
                <a:latin typeface="+mn-lt"/>
              </a:rPr>
              <a:t>P&lt;0.0001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094D12-F53B-7C3E-2AB4-3A3DDDC3897F}"/>
              </a:ext>
            </a:extLst>
          </p:cNvPr>
          <p:cNvSpPr txBox="1"/>
          <p:nvPr/>
        </p:nvSpPr>
        <p:spPr>
          <a:xfrm>
            <a:off x="5099905" y="2501516"/>
            <a:ext cx="119000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GB">
                <a:latin typeface="+mn-lt"/>
              </a:rPr>
              <a:t>31.5%</a:t>
            </a:r>
            <a:r>
              <a:rPr lang="en-GB" sz="1350">
                <a:latin typeface="+mn-lt"/>
              </a:rPr>
              <a:t> (n=40)</a:t>
            </a:r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D312E0-B2F2-EDC2-AC2B-E4152ECD97B1}"/>
              </a:ext>
            </a:extLst>
          </p:cNvPr>
          <p:cNvSpPr txBox="1"/>
          <p:nvPr/>
        </p:nvSpPr>
        <p:spPr>
          <a:xfrm>
            <a:off x="3484997" y="2501516"/>
            <a:ext cx="1370383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GB" sz="1350">
                <a:latin typeface="+mn-lt"/>
              </a:rPr>
              <a:t> 63.2% (n=79)</a:t>
            </a:r>
            <a:endParaRPr lang="en-GB"/>
          </a:p>
        </p:txBody>
      </p:sp>
      <p:sp>
        <p:nvSpPr>
          <p:cNvPr id="16" name="Left Bracket 15">
            <a:extLst>
              <a:ext uri="{FF2B5EF4-FFF2-40B4-BE49-F238E27FC236}">
                <a16:creationId xmlns:a16="http://schemas.microsoft.com/office/drawing/2014/main" id="{C8F5A0C8-1A46-587C-CD25-EAD6D56B3310}"/>
              </a:ext>
            </a:extLst>
          </p:cNvPr>
          <p:cNvSpPr/>
          <p:nvPr/>
        </p:nvSpPr>
        <p:spPr>
          <a:xfrm rot="5400000">
            <a:off x="4806362" y="1474076"/>
            <a:ext cx="277000" cy="1734581"/>
          </a:xfrm>
          <a:prstGeom prst="leftBracket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706D983-5F56-7642-65A4-E961BEB7134F}"/>
              </a:ext>
            </a:extLst>
          </p:cNvPr>
          <p:cNvGrpSpPr/>
          <p:nvPr/>
        </p:nvGrpSpPr>
        <p:grpSpPr>
          <a:xfrm>
            <a:off x="1119353" y="1225644"/>
            <a:ext cx="7318368" cy="3284533"/>
            <a:chOff x="1492471" y="2308469"/>
            <a:chExt cx="9757824" cy="3705099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DAD5C2B-31D0-0AF6-9B46-E6E209492DB9}"/>
                </a:ext>
              </a:extLst>
            </p:cNvPr>
            <p:cNvCxnSpPr>
              <a:cxnSpLocks/>
            </p:cNvCxnSpPr>
            <p:nvPr/>
          </p:nvCxnSpPr>
          <p:spPr>
            <a:xfrm>
              <a:off x="1786255" y="4160520"/>
              <a:ext cx="946404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97C6F79D-71D8-F4D1-8E73-A36C1A7BD33C}"/>
                </a:ext>
              </a:extLst>
            </p:cNvPr>
            <p:cNvGrpSpPr/>
            <p:nvPr/>
          </p:nvGrpSpPr>
          <p:grpSpPr>
            <a:xfrm>
              <a:off x="1492471" y="2308469"/>
              <a:ext cx="364904" cy="3705099"/>
              <a:chOff x="1492471" y="2308469"/>
              <a:chExt cx="364904" cy="3705099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B031DD4-7550-E52E-6BB9-F159C04361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7375" y="2324943"/>
                <a:ext cx="0" cy="365686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FFD7273-1176-BF43-8AAD-39A737E07962}"/>
                  </a:ext>
                </a:extLst>
              </p:cNvPr>
              <p:cNvSpPr/>
              <p:nvPr/>
            </p:nvSpPr>
            <p:spPr>
              <a:xfrm>
                <a:off x="1492471" y="4090670"/>
                <a:ext cx="257175" cy="1396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en-US"/>
                </a:defPPr>
                <a:lvl1pPr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3429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6858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0287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3716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90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FEB8C03-E27E-820F-277B-4B805FB042A4}"/>
                  </a:ext>
                </a:extLst>
              </p:cNvPr>
              <p:cNvSpPr/>
              <p:nvPr/>
            </p:nvSpPr>
            <p:spPr>
              <a:xfrm>
                <a:off x="1492471" y="3866833"/>
                <a:ext cx="257175" cy="1396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en-US"/>
                </a:defPPr>
                <a:lvl1pPr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3429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6858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0287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3716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90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F51A719-94A0-C84A-8597-BE1F46330754}"/>
                  </a:ext>
                </a:extLst>
              </p:cNvPr>
              <p:cNvSpPr/>
              <p:nvPr/>
            </p:nvSpPr>
            <p:spPr>
              <a:xfrm>
                <a:off x="1492471" y="3649053"/>
                <a:ext cx="257175" cy="1396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en-US"/>
                </a:defPPr>
                <a:lvl1pPr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3429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6858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0287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3716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900">
                    <a:solidFill>
                      <a:schemeClr val="tx1"/>
                    </a:solidFill>
                  </a:rPr>
                  <a:t>20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DF4144B-D1E8-EB55-5E25-82439DB0CDA9}"/>
                  </a:ext>
                </a:extLst>
              </p:cNvPr>
              <p:cNvSpPr/>
              <p:nvPr/>
            </p:nvSpPr>
            <p:spPr>
              <a:xfrm>
                <a:off x="1492471" y="3426542"/>
                <a:ext cx="257175" cy="1396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en-US"/>
                </a:defPPr>
                <a:lvl1pPr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3429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6858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0287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3716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900">
                    <a:solidFill>
                      <a:schemeClr val="tx1"/>
                    </a:solidFill>
                  </a:rPr>
                  <a:t>30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4334301-44B1-D776-30B6-2AA86C8AD4A2}"/>
                  </a:ext>
                </a:extLst>
              </p:cNvPr>
              <p:cNvSpPr/>
              <p:nvPr/>
            </p:nvSpPr>
            <p:spPr>
              <a:xfrm>
                <a:off x="1492471" y="3199623"/>
                <a:ext cx="257175" cy="1396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en-US"/>
                </a:defPPr>
                <a:lvl1pPr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3429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6858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0287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3716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900">
                    <a:solidFill>
                      <a:schemeClr val="tx1"/>
                    </a:solidFill>
                  </a:rPr>
                  <a:t>40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503BFF7-49C6-55AA-D858-0E5E3B89CF84}"/>
                  </a:ext>
                </a:extLst>
              </p:cNvPr>
              <p:cNvSpPr/>
              <p:nvPr/>
            </p:nvSpPr>
            <p:spPr>
              <a:xfrm>
                <a:off x="1492471" y="2973629"/>
                <a:ext cx="257175" cy="1396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en-US"/>
                </a:defPPr>
                <a:lvl1pPr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3429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6858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0287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3716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900">
                    <a:solidFill>
                      <a:schemeClr val="tx1"/>
                    </a:solidFill>
                  </a:rPr>
                  <a:t>50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C966E7F-4E35-659B-E36B-2EC4C5384FD4}"/>
                  </a:ext>
                </a:extLst>
              </p:cNvPr>
              <p:cNvSpPr/>
              <p:nvPr/>
            </p:nvSpPr>
            <p:spPr>
              <a:xfrm>
                <a:off x="1492471" y="2757167"/>
                <a:ext cx="257175" cy="1396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en-US"/>
                </a:defPPr>
                <a:lvl1pPr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3429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6858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0287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3716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900">
                    <a:solidFill>
                      <a:schemeClr val="tx1"/>
                    </a:solidFill>
                  </a:rPr>
                  <a:t>60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2CA5F4A-2AA2-012B-1155-DE5A08580C46}"/>
                  </a:ext>
                </a:extLst>
              </p:cNvPr>
              <p:cNvSpPr/>
              <p:nvPr/>
            </p:nvSpPr>
            <p:spPr>
              <a:xfrm>
                <a:off x="1492471" y="2528650"/>
                <a:ext cx="257175" cy="1396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en-US"/>
                </a:defPPr>
                <a:lvl1pPr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3429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6858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0287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3716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900">
                    <a:solidFill>
                      <a:schemeClr val="tx1"/>
                    </a:solidFill>
                  </a:rPr>
                  <a:t>70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A229165-1B66-889D-93EF-2F9529A7E093}"/>
                  </a:ext>
                </a:extLst>
              </p:cNvPr>
              <p:cNvSpPr/>
              <p:nvPr/>
            </p:nvSpPr>
            <p:spPr>
              <a:xfrm>
                <a:off x="1492471" y="2308469"/>
                <a:ext cx="257175" cy="1396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en-US"/>
                </a:defPPr>
                <a:lvl1pPr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3429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6858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0287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3716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900">
                    <a:solidFill>
                      <a:schemeClr val="tx1"/>
                    </a:solidFill>
                  </a:rPr>
                  <a:t>80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8E9D181-90CA-8373-A572-C80F2A8AFF87}"/>
                  </a:ext>
                </a:extLst>
              </p:cNvPr>
              <p:cNvSpPr/>
              <p:nvPr/>
            </p:nvSpPr>
            <p:spPr>
              <a:xfrm>
                <a:off x="1492471" y="4316664"/>
                <a:ext cx="257175" cy="1396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en-US"/>
                </a:defPPr>
                <a:lvl1pPr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3429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6858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0287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3716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900">
                    <a:solidFill>
                      <a:schemeClr val="tx1"/>
                    </a:solidFill>
                  </a:rPr>
                  <a:t>-10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73B3309-BCAB-F449-D69F-EA441ABA3D06}"/>
                  </a:ext>
                </a:extLst>
              </p:cNvPr>
              <p:cNvSpPr/>
              <p:nvPr/>
            </p:nvSpPr>
            <p:spPr>
              <a:xfrm>
                <a:off x="1492471" y="4540303"/>
                <a:ext cx="257175" cy="1396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en-US"/>
                </a:defPPr>
                <a:lvl1pPr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3429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6858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0287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3716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900">
                    <a:solidFill>
                      <a:schemeClr val="tx1"/>
                    </a:solidFill>
                  </a:rPr>
                  <a:t>-20</a:t>
                </a: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AEC1ABA-D55A-4AEB-DB48-89428FC8DD23}"/>
                  </a:ext>
                </a:extLst>
              </p:cNvPr>
              <p:cNvSpPr/>
              <p:nvPr/>
            </p:nvSpPr>
            <p:spPr>
              <a:xfrm>
                <a:off x="1492471" y="4760447"/>
                <a:ext cx="257175" cy="1396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en-US"/>
                </a:defPPr>
                <a:lvl1pPr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3429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6858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0287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3716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900">
                    <a:solidFill>
                      <a:schemeClr val="tx1"/>
                    </a:solidFill>
                  </a:rPr>
                  <a:t>-30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41F8C77-D83B-AF09-5A55-3D99092D433A}"/>
                  </a:ext>
                </a:extLst>
              </p:cNvPr>
              <p:cNvSpPr/>
              <p:nvPr/>
            </p:nvSpPr>
            <p:spPr>
              <a:xfrm>
                <a:off x="1492471" y="4983304"/>
                <a:ext cx="257175" cy="1396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en-US"/>
                </a:defPPr>
                <a:lvl1pPr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3429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6858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0287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3716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900">
                    <a:solidFill>
                      <a:schemeClr val="tx1"/>
                    </a:solidFill>
                  </a:rPr>
                  <a:t>-40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52C72C4-3DDF-146D-17C0-A1F7240DAFEF}"/>
                  </a:ext>
                </a:extLst>
              </p:cNvPr>
              <p:cNvSpPr/>
              <p:nvPr/>
            </p:nvSpPr>
            <p:spPr>
              <a:xfrm>
                <a:off x="1492471" y="5207710"/>
                <a:ext cx="257175" cy="1396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en-US"/>
                </a:defPPr>
                <a:lvl1pPr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3429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6858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0287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3716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900">
                    <a:solidFill>
                      <a:schemeClr val="tx1"/>
                    </a:solidFill>
                  </a:rPr>
                  <a:t>-50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663B891-96AA-B6B4-71F0-ECA648583F17}"/>
                  </a:ext>
                </a:extLst>
              </p:cNvPr>
              <p:cNvSpPr/>
              <p:nvPr/>
            </p:nvSpPr>
            <p:spPr>
              <a:xfrm>
                <a:off x="1492471" y="5432857"/>
                <a:ext cx="257175" cy="1396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en-US"/>
                </a:defPPr>
                <a:lvl1pPr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3429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6858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0287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3716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900">
                    <a:solidFill>
                      <a:schemeClr val="tx1"/>
                    </a:solidFill>
                  </a:rPr>
                  <a:t>-60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A76AF2B-59D4-2627-DA6D-79A1A044EC73}"/>
                  </a:ext>
                </a:extLst>
              </p:cNvPr>
              <p:cNvSpPr/>
              <p:nvPr/>
            </p:nvSpPr>
            <p:spPr>
              <a:xfrm>
                <a:off x="1492471" y="5656637"/>
                <a:ext cx="257175" cy="1396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en-US"/>
                </a:defPPr>
                <a:lvl1pPr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3429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6858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0287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3716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900">
                    <a:solidFill>
                      <a:schemeClr val="tx1"/>
                    </a:solidFill>
                  </a:rPr>
                  <a:t>-70</a:t>
                </a: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96DA1FEF-C270-2A79-AFE4-246FDBAC8FCC}"/>
                  </a:ext>
                </a:extLst>
              </p:cNvPr>
              <p:cNvSpPr/>
              <p:nvPr/>
            </p:nvSpPr>
            <p:spPr>
              <a:xfrm>
                <a:off x="1492471" y="5873869"/>
                <a:ext cx="257175" cy="1396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en-US"/>
                </a:defPPr>
                <a:lvl1pPr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3429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6858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0287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3716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900">
                    <a:solidFill>
                      <a:schemeClr val="tx1"/>
                    </a:solidFill>
                  </a:rPr>
                  <a:t>-80</a:t>
                </a: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5AD8104-7AE0-6E62-D2A3-FEE8466B7C01}"/>
              </a:ext>
            </a:extLst>
          </p:cNvPr>
          <p:cNvSpPr txBox="1"/>
          <p:nvPr/>
        </p:nvSpPr>
        <p:spPr>
          <a:xfrm>
            <a:off x="287058" y="4685511"/>
            <a:ext cx="8557955" cy="2308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sz="750" baseline="30000">
                <a:latin typeface="+mn-lt"/>
                <a:ea typeface="Calibri" panose="020F0502020204030204" pitchFamily="34" charset="0"/>
              </a:rPr>
              <a:t>a</a:t>
            </a:r>
            <a:r>
              <a:rPr lang="en-US" sz="750">
                <a:effectLst/>
                <a:latin typeface="+mn-lt"/>
                <a:ea typeface="Calibri" panose="020F0502020204030204" pitchFamily="34" charset="0"/>
              </a:rPr>
              <a:t>Number of patients with available percent change in SVR</a:t>
            </a:r>
            <a:r>
              <a:rPr lang="en-US" sz="750" baseline="-25000">
                <a:effectLst/>
                <a:latin typeface="+mn-lt"/>
                <a:ea typeface="Calibri" panose="020F0502020204030204" pitchFamily="34" charset="0"/>
              </a:rPr>
              <a:t>35W24</a:t>
            </a:r>
            <a:r>
              <a:rPr lang="en-US" sz="750" baseline="-25000">
                <a:latin typeface="+mn-lt"/>
                <a:ea typeface="Calibri" panose="020F0502020204030204" pitchFamily="34" charset="0"/>
              </a:rPr>
              <a:t>.</a:t>
            </a:r>
            <a:br>
              <a:rPr lang="en-US" sz="750">
                <a:effectLst/>
                <a:latin typeface="+mn-lt"/>
                <a:ea typeface="Calibri" panose="020F0502020204030204" pitchFamily="34" charset="0"/>
              </a:rPr>
            </a:br>
            <a:r>
              <a:rPr lang="en-US" sz="750">
                <a:effectLst/>
                <a:latin typeface="+mn-lt"/>
                <a:ea typeface="Calibri" panose="020F0502020204030204" pitchFamily="34" charset="0"/>
              </a:rPr>
              <a:t>ITT, intention-to-treat; </a:t>
            </a:r>
            <a:r>
              <a:rPr lang="en-US" sz="750">
                <a:latin typeface="+mn-lt"/>
                <a:cs typeface="Arial" panose="020B0604020202020204" pitchFamily="34" charset="0"/>
              </a:rPr>
              <a:t>NAV, navitoclax; PBO, placebo; RUX, ruxolitinib; SVR, spleen volume reduction; </a:t>
            </a:r>
            <a:r>
              <a:rPr lang="en-US" sz="750">
                <a:effectLst/>
                <a:latin typeface="+mn-lt"/>
                <a:ea typeface="Calibri" panose="020F0502020204030204" pitchFamily="34" charset="0"/>
              </a:rPr>
              <a:t>SVR</a:t>
            </a:r>
            <a:r>
              <a:rPr lang="en-US" sz="750" baseline="-25000">
                <a:effectLst/>
                <a:latin typeface="+mn-lt"/>
                <a:ea typeface="Calibri" panose="020F0502020204030204" pitchFamily="34" charset="0"/>
              </a:rPr>
              <a:t>35W24</a:t>
            </a:r>
            <a:r>
              <a:rPr lang="en-US" sz="750">
                <a:latin typeface="+mn-lt"/>
                <a:ea typeface="Calibri" panose="020F0502020204030204" pitchFamily="34" charset="0"/>
              </a:rPr>
              <a:t>,</a:t>
            </a:r>
            <a:r>
              <a:rPr lang="en-US" sz="750">
                <a:effectLst/>
                <a:latin typeface="+mn-lt"/>
                <a:ea typeface="Calibri" panose="020F0502020204030204" pitchFamily="34" charset="0"/>
              </a:rPr>
              <a:t> SVR of ≥35% at Week 24.</a:t>
            </a:r>
            <a:endParaRPr lang="en-US" sz="750">
              <a:latin typeface="+mn-lt"/>
              <a:ea typeface="Malgun Gothic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2917ABC-BD09-57D3-D751-7563A067E887}"/>
              </a:ext>
            </a:extLst>
          </p:cNvPr>
          <p:cNvSpPr/>
          <p:nvPr/>
        </p:nvSpPr>
        <p:spPr>
          <a:xfrm>
            <a:off x="8458304" y="3505840"/>
            <a:ext cx="275493" cy="104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sz="900">
                <a:solidFill>
                  <a:schemeClr val="tx1"/>
                </a:solidFill>
              </a:rPr>
              <a:t>-35%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06C883-3AEB-26D9-49FA-8225DE8906FB}"/>
              </a:ext>
            </a:extLst>
          </p:cNvPr>
          <p:cNvSpPr txBox="1"/>
          <p:nvPr/>
        </p:nvSpPr>
        <p:spPr>
          <a:xfrm>
            <a:off x="2286913" y="4219460"/>
            <a:ext cx="187436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900">
                <a:latin typeface="+mn-lt"/>
              </a:rPr>
              <a:t>NAV + RUX (N</a:t>
            </a:r>
            <a:r>
              <a:rPr lang="en-GB" sz="900" baseline="30000">
                <a:latin typeface="+mn-lt"/>
              </a:rPr>
              <a:t>a</a:t>
            </a:r>
            <a:r>
              <a:rPr lang="en-GB" sz="900">
                <a:latin typeface="+mn-lt"/>
              </a:rPr>
              <a:t>=114)</a:t>
            </a:r>
            <a:endParaRPr lang="en-GB" sz="9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DCACEAF-7FBB-1372-E673-5D718CC9A2D6}"/>
              </a:ext>
            </a:extLst>
          </p:cNvPr>
          <p:cNvSpPr txBox="1"/>
          <p:nvPr/>
        </p:nvSpPr>
        <p:spPr>
          <a:xfrm>
            <a:off x="5929940" y="4197327"/>
            <a:ext cx="187436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900">
                <a:latin typeface="+mn-lt"/>
              </a:rPr>
              <a:t>PBO + RUX (N</a:t>
            </a:r>
            <a:r>
              <a:rPr lang="en-GB" sz="900" baseline="30000">
                <a:latin typeface="+mn-lt"/>
              </a:rPr>
              <a:t>a</a:t>
            </a:r>
            <a:r>
              <a:rPr lang="en-GB" sz="900">
                <a:latin typeface="+mn-lt"/>
              </a:rPr>
              <a:t>=106)</a:t>
            </a:r>
            <a:endParaRPr lang="en-GB" sz="90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C65CA5F-5FFA-A95B-78EC-6CFA3C7EC736}"/>
              </a:ext>
            </a:extLst>
          </p:cNvPr>
          <p:cNvGrpSpPr/>
          <p:nvPr/>
        </p:nvGrpSpPr>
        <p:grpSpPr>
          <a:xfrm>
            <a:off x="417437" y="1186565"/>
            <a:ext cx="975594" cy="3296287"/>
            <a:chOff x="556583" y="2258777"/>
            <a:chExt cx="1300792" cy="3718358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7AF2EAF0-B0F6-223F-AEE4-2735596DC6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8938" y="4195549"/>
              <a:ext cx="12767" cy="164592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8112E4-1878-11A2-D9EC-6B372048B50B}"/>
                </a:ext>
              </a:extLst>
            </p:cNvPr>
            <p:cNvSpPr txBox="1"/>
            <p:nvPr/>
          </p:nvSpPr>
          <p:spPr>
            <a:xfrm rot="16200000">
              <a:off x="-297782" y="4784217"/>
              <a:ext cx="20472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3429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6858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0287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3716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>
                  <a:latin typeface="+mn-lt"/>
                </a:rPr>
                <a:t>Improvement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A3EBDA5A-A12A-AB4E-2C2E-BE257AEF9519}"/>
                </a:ext>
              </a:extLst>
            </p:cNvPr>
            <p:cNvSpPr txBox="1"/>
            <p:nvPr/>
          </p:nvSpPr>
          <p:spPr>
            <a:xfrm rot="16200000">
              <a:off x="-89054" y="4014838"/>
              <a:ext cx="275908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3429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6858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0287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3716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900">
                  <a:latin typeface="+mn-lt"/>
                </a:rPr>
                <a:t>% change from baseline at Week 24</a:t>
              </a:r>
              <a:endParaRPr lang="en-GB" sz="900"/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76468C2-EC2A-F16D-CBD3-042B7A052B10}"/>
                </a:ext>
              </a:extLst>
            </p:cNvPr>
            <p:cNvCxnSpPr>
              <a:cxnSpLocks/>
            </p:cNvCxnSpPr>
            <p:nvPr/>
          </p:nvCxnSpPr>
          <p:spPr>
            <a:xfrm>
              <a:off x="1786255" y="3936683"/>
              <a:ext cx="7112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4BC7F5-05CB-4995-FEBC-5D9903C92FDD}"/>
                </a:ext>
              </a:extLst>
            </p:cNvPr>
            <p:cNvCxnSpPr>
              <a:cxnSpLocks/>
            </p:cNvCxnSpPr>
            <p:nvPr/>
          </p:nvCxnSpPr>
          <p:spPr>
            <a:xfrm>
              <a:off x="1786255" y="3718903"/>
              <a:ext cx="7112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55E6BC8-2F75-269B-D97B-CE486C296551}"/>
                </a:ext>
              </a:extLst>
            </p:cNvPr>
            <p:cNvCxnSpPr>
              <a:cxnSpLocks/>
            </p:cNvCxnSpPr>
            <p:nvPr/>
          </p:nvCxnSpPr>
          <p:spPr>
            <a:xfrm>
              <a:off x="1786255" y="3496392"/>
              <a:ext cx="7112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9E82ABD-8E69-06F6-541D-2D716F5EA4E2}"/>
                </a:ext>
              </a:extLst>
            </p:cNvPr>
            <p:cNvCxnSpPr>
              <a:cxnSpLocks/>
            </p:cNvCxnSpPr>
            <p:nvPr/>
          </p:nvCxnSpPr>
          <p:spPr>
            <a:xfrm>
              <a:off x="1786255" y="3269473"/>
              <a:ext cx="7112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F024E3C-AC55-E732-F4BB-771F415BF690}"/>
                </a:ext>
              </a:extLst>
            </p:cNvPr>
            <p:cNvCxnSpPr>
              <a:cxnSpLocks/>
            </p:cNvCxnSpPr>
            <p:nvPr/>
          </p:nvCxnSpPr>
          <p:spPr>
            <a:xfrm>
              <a:off x="1786255" y="3043479"/>
              <a:ext cx="7112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CF94260-ED8A-3455-0CDE-4A504288C319}"/>
                </a:ext>
              </a:extLst>
            </p:cNvPr>
            <p:cNvCxnSpPr>
              <a:cxnSpLocks/>
            </p:cNvCxnSpPr>
            <p:nvPr/>
          </p:nvCxnSpPr>
          <p:spPr>
            <a:xfrm>
              <a:off x="1786255" y="2827017"/>
              <a:ext cx="7112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903ED5D-D45F-DE73-89F1-88A8E98DBE67}"/>
                </a:ext>
              </a:extLst>
            </p:cNvPr>
            <p:cNvCxnSpPr>
              <a:cxnSpLocks/>
            </p:cNvCxnSpPr>
            <p:nvPr/>
          </p:nvCxnSpPr>
          <p:spPr>
            <a:xfrm>
              <a:off x="1786255" y="2598500"/>
              <a:ext cx="7112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8A504B0-299D-7AE6-6B6C-C7383708E95D}"/>
                </a:ext>
              </a:extLst>
            </p:cNvPr>
            <p:cNvCxnSpPr>
              <a:cxnSpLocks/>
            </p:cNvCxnSpPr>
            <p:nvPr/>
          </p:nvCxnSpPr>
          <p:spPr>
            <a:xfrm>
              <a:off x="1786255" y="2378319"/>
              <a:ext cx="7112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25BD938-2E3D-254E-C0BB-5889778DEAEE}"/>
                </a:ext>
              </a:extLst>
            </p:cNvPr>
            <p:cNvCxnSpPr>
              <a:cxnSpLocks/>
            </p:cNvCxnSpPr>
            <p:nvPr/>
          </p:nvCxnSpPr>
          <p:spPr>
            <a:xfrm>
              <a:off x="1786255" y="4386514"/>
              <a:ext cx="7112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8F35E2A-4B9A-6501-53B2-F924F3108A7D}"/>
                </a:ext>
              </a:extLst>
            </p:cNvPr>
            <p:cNvCxnSpPr>
              <a:cxnSpLocks/>
            </p:cNvCxnSpPr>
            <p:nvPr/>
          </p:nvCxnSpPr>
          <p:spPr>
            <a:xfrm>
              <a:off x="1786255" y="4610153"/>
              <a:ext cx="7112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938BCC4-6296-B58E-526B-03E0A9807CAF}"/>
                </a:ext>
              </a:extLst>
            </p:cNvPr>
            <p:cNvCxnSpPr>
              <a:cxnSpLocks/>
            </p:cNvCxnSpPr>
            <p:nvPr/>
          </p:nvCxnSpPr>
          <p:spPr>
            <a:xfrm>
              <a:off x="1786255" y="4830297"/>
              <a:ext cx="7112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7EB7AF8-2FB2-238C-1AC3-3EC20FA56373}"/>
                </a:ext>
              </a:extLst>
            </p:cNvPr>
            <p:cNvCxnSpPr>
              <a:cxnSpLocks/>
            </p:cNvCxnSpPr>
            <p:nvPr/>
          </p:nvCxnSpPr>
          <p:spPr>
            <a:xfrm>
              <a:off x="1786255" y="5053154"/>
              <a:ext cx="7112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7863A27-1D0D-E715-7D64-10D98201903E}"/>
                </a:ext>
              </a:extLst>
            </p:cNvPr>
            <p:cNvCxnSpPr>
              <a:cxnSpLocks/>
            </p:cNvCxnSpPr>
            <p:nvPr/>
          </p:nvCxnSpPr>
          <p:spPr>
            <a:xfrm>
              <a:off x="1786255" y="5277560"/>
              <a:ext cx="7112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CBEE20F-9981-43C2-7FCE-4B9EA8E742CF}"/>
                </a:ext>
              </a:extLst>
            </p:cNvPr>
            <p:cNvCxnSpPr>
              <a:cxnSpLocks/>
            </p:cNvCxnSpPr>
            <p:nvPr/>
          </p:nvCxnSpPr>
          <p:spPr>
            <a:xfrm>
              <a:off x="1786255" y="5502707"/>
              <a:ext cx="7112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A3185DA-2D3E-DEAE-DC35-576A1F9DAD6D}"/>
                </a:ext>
              </a:extLst>
            </p:cNvPr>
            <p:cNvCxnSpPr>
              <a:cxnSpLocks/>
            </p:cNvCxnSpPr>
            <p:nvPr/>
          </p:nvCxnSpPr>
          <p:spPr>
            <a:xfrm>
              <a:off x="1786255" y="5726487"/>
              <a:ext cx="7112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B80BF52-0074-9675-1172-2BB1274CAFCE}"/>
                </a:ext>
              </a:extLst>
            </p:cNvPr>
            <p:cNvCxnSpPr>
              <a:cxnSpLocks/>
            </p:cNvCxnSpPr>
            <p:nvPr/>
          </p:nvCxnSpPr>
          <p:spPr>
            <a:xfrm>
              <a:off x="1786255" y="5943719"/>
              <a:ext cx="7112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F038A999-68A4-8A58-E789-07DF72D8C3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4030" y="2459459"/>
              <a:ext cx="7675" cy="164592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9B66FD6-D720-A8CE-7399-EE7849A77D75}"/>
                </a:ext>
              </a:extLst>
            </p:cNvPr>
            <p:cNvSpPr txBox="1"/>
            <p:nvPr/>
          </p:nvSpPr>
          <p:spPr>
            <a:xfrm rot="16200000">
              <a:off x="-297782" y="3113142"/>
              <a:ext cx="20472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3429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6858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0287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3716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>
                  <a:latin typeface="+mn-lt"/>
                </a:rPr>
                <a:t>Worsening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81C94AD-3A8D-18F8-593B-97FBA68A45B5}"/>
              </a:ext>
            </a:extLst>
          </p:cNvPr>
          <p:cNvSpPr txBox="1"/>
          <p:nvPr/>
        </p:nvSpPr>
        <p:spPr>
          <a:xfrm>
            <a:off x="4429029" y="4868702"/>
            <a:ext cx="532956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Arial"/>
                <a:ea typeface="Geneva"/>
              </a:rPr>
              <a:t>Embargoed until Sunday, Dec. 10, 2023, at 7:30 a.m. Pacific time</a:t>
            </a:r>
            <a:endParaRPr lang="en-US" sz="120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2728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04E4C0B-FC1E-4FA6-9D26-C4B65A13AAB9}"/>
              </a:ext>
            </a:extLst>
          </p:cNvPr>
          <p:cNvCxnSpPr>
            <a:cxnSpLocks/>
          </p:cNvCxnSpPr>
          <p:nvPr/>
        </p:nvCxnSpPr>
        <p:spPr>
          <a:xfrm>
            <a:off x="297811" y="4763660"/>
            <a:ext cx="8557955" cy="0"/>
          </a:xfrm>
          <a:prstGeom prst="line">
            <a:avLst/>
          </a:prstGeom>
          <a:ln>
            <a:solidFill>
              <a:srgbClr val="071D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Placeholder 38">
            <a:extLst>
              <a:ext uri="{FF2B5EF4-FFF2-40B4-BE49-F238E27FC236}">
                <a16:creationId xmlns:a16="http://schemas.microsoft.com/office/drawing/2014/main" id="{A134C8D4-EA75-46F3-A85B-7FEFD9D535F1}"/>
              </a:ext>
            </a:extLst>
          </p:cNvPr>
          <p:cNvGraphicFramePr>
            <a:graphicFrameLocks/>
          </p:cNvGraphicFramePr>
          <p:nvPr/>
        </p:nvGraphicFramePr>
        <p:xfrm>
          <a:off x="335756" y="1280262"/>
          <a:ext cx="8474095" cy="3329458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373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6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6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6778">
                  <a:extLst>
                    <a:ext uri="{9D8B030D-6E8A-4147-A177-3AD203B41FA5}">
                      <a16:colId xmlns:a16="http://schemas.microsoft.com/office/drawing/2014/main" val="150779254"/>
                    </a:ext>
                  </a:extLst>
                </a:gridCol>
              </a:tblGrid>
              <a:tr h="8787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endParaRPr lang="en-US" sz="8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03" marR="55803" marT="27902" marB="2790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1D4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chemeClr val="bg1"/>
                          </a:solidFill>
                          <a:effectLst/>
                          <a:latin typeface="Arial" panose="020B0604020202020204"/>
                          <a:ea typeface="+mn-ea"/>
                          <a:cs typeface="+mn-cs"/>
                        </a:rPr>
                        <a:t>NAV + RUX</a:t>
                      </a:r>
                      <a:br>
                        <a:rPr lang="en-US" sz="1400" b="1" kern="1200">
                          <a:solidFill>
                            <a:schemeClr val="bg1"/>
                          </a:solidFill>
                          <a:effectLst/>
                          <a:latin typeface="Arial" panose="020B0604020202020204"/>
                          <a:ea typeface="+mn-ea"/>
                          <a:cs typeface="+mn-cs"/>
                        </a:rPr>
                      </a:br>
                      <a:r>
                        <a:rPr lang="en-US" sz="1400" b="1" kern="1200">
                          <a:solidFill>
                            <a:schemeClr val="bg1"/>
                          </a:solidFill>
                          <a:effectLst/>
                          <a:latin typeface="Arial" panose="020B0604020202020204"/>
                          <a:ea typeface="+mn-ea"/>
                          <a:cs typeface="+mn-cs"/>
                        </a:rPr>
                        <a:t>(N=125)</a:t>
                      </a:r>
                      <a:endParaRPr lang="en-US" sz="14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5803" marR="55803" marT="27902" marB="27902" anchor="ctr">
                    <a:lnL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1D4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chemeClr val="bg1"/>
                          </a:solidFill>
                          <a:effectLst/>
                          <a:latin typeface="Arial" panose="020B0604020202020204"/>
                          <a:ea typeface="+mn-ea"/>
                          <a:cs typeface="+mn-cs"/>
                        </a:rPr>
                        <a:t>PBO + RUX </a:t>
                      </a:r>
                      <a:br>
                        <a:rPr lang="en-US" sz="1400" b="1" kern="1200">
                          <a:solidFill>
                            <a:schemeClr val="bg1"/>
                          </a:solidFill>
                          <a:effectLst/>
                          <a:latin typeface="Arial" panose="020B0604020202020204"/>
                          <a:ea typeface="+mn-ea"/>
                          <a:cs typeface="+mn-cs"/>
                        </a:rPr>
                      </a:br>
                      <a:r>
                        <a:rPr lang="en-US" sz="1400" b="1" kern="1200">
                          <a:solidFill>
                            <a:schemeClr val="bg1"/>
                          </a:solidFill>
                          <a:effectLst/>
                          <a:latin typeface="Arial" panose="020B0604020202020204"/>
                          <a:ea typeface="+mn-ea"/>
                          <a:cs typeface="+mn-cs"/>
                        </a:rPr>
                        <a:t>(N=127)</a:t>
                      </a:r>
                      <a:endParaRPr lang="en-US" sz="14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5803" marR="55803" marT="27902" marB="27902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1D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Response rate difference </a:t>
                      </a:r>
                      <a:br>
                        <a:rPr lang="en-US"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</a:br>
                      <a:r>
                        <a:rPr lang="en-US"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(95% CI; </a:t>
                      </a:r>
                      <a:br>
                        <a:rPr lang="en-US"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</a:br>
                      <a:r>
                        <a:rPr lang="en-US"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P-value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55803" marR="55803" marT="27902" marB="27902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1D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369">
                <a:tc>
                  <a:txBody>
                    <a:bodyPr/>
                    <a:lstStyle/>
                    <a:p>
                      <a:pPr algn="l" defTabSz="274320">
                        <a:tabLst>
                          <a:tab pos="274320" algn="l"/>
                          <a:tab pos="548640" algn="l"/>
                          <a:tab pos="8229600" algn="l"/>
                        </a:tabLst>
                      </a:pPr>
                      <a:r>
                        <a:rPr lang="en-US" sz="11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of study follow-up; median (range) months</a:t>
                      </a:r>
                    </a:p>
                  </a:txBody>
                  <a:tcPr marL="43939" marR="55803" marT="27902" marB="27902" anchor="ctr">
                    <a:lnL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14.8 (1.0–29.5)</a:t>
                      </a:r>
                    </a:p>
                  </a:txBody>
                  <a:tcPr marL="55803" marR="55803" marT="27902" marB="27902" anchor="ctr">
                    <a:lnL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14.9 (0.0–28.8)</a:t>
                      </a:r>
                    </a:p>
                  </a:txBody>
                  <a:tcPr marL="55803" marR="55803" marT="27902" marB="279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03" marR="55803" marT="27902" marB="279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393122"/>
                  </a:ext>
                </a:extLst>
              </a:tr>
              <a:tr h="40336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defTabSz="274320">
                        <a:tabLst>
                          <a:tab pos="274320" algn="l"/>
                          <a:tab pos="548640" algn="l"/>
                          <a:tab pos="8229600" algn="l"/>
                        </a:tabLst>
                      </a:pP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SVR</a:t>
                      </a:r>
                      <a:r>
                        <a:rPr lang="en-US" sz="11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r>
                        <a:rPr lang="en-US" sz="11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 Week 24; n (%)</a:t>
                      </a:r>
                    </a:p>
                  </a:txBody>
                  <a:tcPr marL="43939" marR="55803" marT="27902" marB="27902" anchor="ctr">
                    <a:lnL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1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 (63.2)</a:t>
                      </a:r>
                    </a:p>
                  </a:txBody>
                  <a:tcPr marL="55803" marR="55803" marT="27902" marB="27902" anchor="ctr">
                    <a:lnL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 (31.5) </a:t>
                      </a:r>
                    </a:p>
                  </a:txBody>
                  <a:tcPr marL="55803" marR="55803" marT="27902" marB="279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31.0 (19.5–42.5); P&lt;0.0001</a:t>
                      </a:r>
                    </a:p>
                  </a:txBody>
                  <a:tcPr marL="55803" marR="55803" marT="27902" marB="279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369">
                <a:tc>
                  <a:txBody>
                    <a:bodyPr/>
                    <a:lstStyle/>
                    <a:p>
                      <a:pPr marL="273050" marR="0" lvl="1" indent="-273050" algn="l" defTabSz="27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4320" algn="l"/>
                          <a:tab pos="548640" algn="l"/>
                          <a:tab pos="8229600" algn="l"/>
                        </a:tabLst>
                        <a:defRPr/>
                      </a:pP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SVR</a:t>
                      </a:r>
                      <a:r>
                        <a:rPr lang="en-US" sz="11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r>
                        <a:rPr lang="en-US" sz="11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 any time on-study; n (%)</a:t>
                      </a:r>
                    </a:p>
                  </a:txBody>
                  <a:tcPr marL="43939" marR="55803" marT="27902" marB="27902" anchor="ctr">
                    <a:lnL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 (76.8)</a:t>
                      </a:r>
                    </a:p>
                  </a:txBody>
                  <a:tcPr marL="55803" marR="55803" marT="27902" marB="27902" anchor="ctr">
                    <a:lnL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 (41.7)</a:t>
                      </a:r>
                    </a:p>
                  </a:txBody>
                  <a:tcPr marL="55803" marR="55803" marT="27902" marB="279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34.6 (23.6–45.6); P&lt;0.0001*</a:t>
                      </a:r>
                    </a:p>
                  </a:txBody>
                  <a:tcPr marL="55803" marR="55803" marT="27902" marB="279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181517"/>
                  </a:ext>
                </a:extLst>
              </a:tr>
              <a:tr h="403369">
                <a:tc>
                  <a:txBody>
                    <a:bodyPr/>
                    <a:lstStyle/>
                    <a:p>
                      <a:pPr marL="0" marR="0" lvl="1" indent="0" algn="l" defTabSz="274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29600" algn="l"/>
                        </a:tabLst>
                        <a:defRPr/>
                      </a:pPr>
                      <a:r>
                        <a:rPr lang="en-US" sz="1100" b="1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to first SVR</a:t>
                      </a:r>
                      <a:r>
                        <a:rPr lang="en-US" sz="1100" b="1" baseline="-25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r>
                        <a:rPr lang="en-US" sz="1100" b="1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response; median (range) weeks</a:t>
                      </a:r>
                    </a:p>
                  </a:txBody>
                  <a:tcPr marL="43939" marR="55803" marT="27902" marB="27902" anchor="ctr">
                    <a:lnL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12.3 (10.1–48.3)</a:t>
                      </a:r>
                    </a:p>
                  </a:txBody>
                  <a:tcPr marL="55803" marR="55803" marT="27902" marB="27902" anchor="ctr">
                    <a:lnL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12.4 (11.3–72.3)</a:t>
                      </a:r>
                    </a:p>
                  </a:txBody>
                  <a:tcPr marL="55803" marR="55803" marT="27902" marB="279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03" marR="55803" marT="27902" marB="279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5565788"/>
                  </a:ext>
                </a:extLst>
              </a:tr>
              <a:tr h="40336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defTabSz="274320">
                        <a:tabLst>
                          <a:tab pos="274320" algn="l"/>
                          <a:tab pos="548640" algn="l"/>
                          <a:tab pos="8229600" algn="l"/>
                        </a:tabLst>
                      </a:pPr>
                      <a:r>
                        <a:rPr lang="en-US" sz="1100" b="1" strike="noStrike" baseline="0">
                          <a:solidFill>
                            <a:srgbClr val="071D4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100" b="1" baseline="0">
                          <a:solidFill>
                            <a:srgbClr val="071D4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ubjects who lost </a:t>
                      </a:r>
                      <a:r>
                        <a:rPr lang="en-US" sz="1100" b="1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SVR</a:t>
                      </a:r>
                      <a:r>
                        <a:rPr lang="en-US" sz="1100" b="1" baseline="-25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r>
                        <a:rPr lang="en-US" sz="1100" b="1" baseline="0">
                          <a:solidFill>
                            <a:srgbClr val="071D4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response; n/N (%)</a:t>
                      </a:r>
                      <a:endParaRPr lang="en-US" sz="1100" b="1" strike="sngStrike" baseline="0">
                        <a:solidFill>
                          <a:srgbClr val="071D4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939" marR="55803" marT="27902" marB="27902" anchor="ctr">
                    <a:lnL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kern="1200" baseline="0">
                          <a:solidFill>
                            <a:srgbClr val="071D4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18/96 (18.8)</a:t>
                      </a:r>
                    </a:p>
                  </a:txBody>
                  <a:tcPr marL="55803" marR="55803" marT="27902" marB="27902" anchor="ctr">
                    <a:lnL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>
                          <a:solidFill>
                            <a:srgbClr val="071D4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14/53 (26.4)</a:t>
                      </a:r>
                    </a:p>
                  </a:txBody>
                  <a:tcPr marL="55803" marR="55803" marT="27902" marB="279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03" marR="55803" marT="27902" marB="279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162030"/>
                  </a:ext>
                </a:extLst>
              </a:tr>
              <a:tr h="403369">
                <a:tc>
                  <a:txBody>
                    <a:bodyPr/>
                    <a:lstStyle/>
                    <a:p>
                      <a:pPr algn="l" defTabSz="274320">
                        <a:tabLst>
                          <a:tab pos="274320" algn="l"/>
                          <a:tab pos="548640" algn="l"/>
                          <a:tab pos="8229600" algn="l"/>
                        </a:tabLst>
                      </a:pPr>
                      <a:r>
                        <a:rPr lang="en-GB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12-month duration of SVR</a:t>
                      </a:r>
                      <a:r>
                        <a:rPr lang="en-GB" sz="11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r>
                        <a:rPr lang="en-GB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rate; % (95% CI)</a:t>
                      </a:r>
                      <a:endParaRPr lang="en-US" sz="1100" b="1" strike="sngStrike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939" marR="55803" marT="27902" marB="27902" anchor="ctr">
                    <a:lnL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76.7 (64.7, 85.0)</a:t>
                      </a:r>
                    </a:p>
                  </a:txBody>
                  <a:tcPr marL="55803" marR="55803" marT="27902" marB="27902" anchor="ctr">
                    <a:lnL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76.9 (59.8, 87.4)</a:t>
                      </a:r>
                    </a:p>
                  </a:txBody>
                  <a:tcPr marL="55803" marR="55803" marT="27902" marB="279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03" marR="55803" marT="27902" marB="279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5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8348351"/>
                  </a:ext>
                </a:extLst>
              </a:tr>
            </a:tbl>
          </a:graphicData>
        </a:graphic>
      </p:graphicFrame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684A81F1-7C6D-E69C-7939-EFC8C2B7C1D8}"/>
              </a:ext>
            </a:extLst>
          </p:cNvPr>
          <p:cNvGraphicFramePr>
            <a:graphicFrameLocks noGrp="1"/>
          </p:cNvGraphicFramePr>
          <p:nvPr/>
        </p:nvGraphicFramePr>
        <p:xfrm>
          <a:off x="370491" y="216845"/>
          <a:ext cx="8557956" cy="372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57956">
                  <a:extLst>
                    <a:ext uri="{9D8B030D-6E8A-4147-A177-3AD203B41FA5}">
                      <a16:colId xmlns:a16="http://schemas.microsoft.com/office/drawing/2014/main" val="433152939"/>
                    </a:ext>
                  </a:extLst>
                </a:gridCol>
              </a:tblGrid>
              <a:tr h="372935">
                <a:tc>
                  <a:txBody>
                    <a:bodyPr/>
                    <a:lstStyle/>
                    <a:p>
                      <a:pPr marL="115888" indent="0"/>
                      <a:r>
                        <a:rPr lang="en-US" sz="1600" spc="-50">
                          <a:solidFill>
                            <a:srgbClr val="071D49"/>
                          </a:solidFill>
                        </a:rPr>
                        <a:t>SVR</a:t>
                      </a:r>
                      <a:r>
                        <a:rPr lang="en-US" sz="1600" spc="-50" baseline="-25000">
                          <a:solidFill>
                            <a:srgbClr val="071D49"/>
                          </a:solidFill>
                        </a:rPr>
                        <a:t>35</a:t>
                      </a:r>
                      <a:r>
                        <a:rPr lang="en-US" sz="1600" spc="-50" baseline="0">
                          <a:solidFill>
                            <a:srgbClr val="071D49"/>
                          </a:solidFill>
                        </a:rPr>
                        <a:t> Rate at Any Time Was Also Substantially Greater With NAV + RUX Than PBO + RUX</a:t>
                      </a:r>
                      <a:endParaRPr lang="en-US" sz="1600" spc="-50" baseline="-25000">
                        <a:solidFill>
                          <a:srgbClr val="071D49"/>
                        </a:solidFill>
                      </a:endParaRPr>
                    </a:p>
                  </a:txBody>
                  <a:tcPr marL="68580" marR="0" marT="34290" marB="34290" anchor="ctr">
                    <a:lnL w="762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32674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6FE9FD-1258-09A4-9C12-9544E9F1C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150" y="714376"/>
            <a:ext cx="8485275" cy="584834"/>
          </a:xfrm>
        </p:spPr>
        <p:txBody>
          <a:bodyPr/>
          <a:lstStyle>
            <a:defPPr>
              <a:defRPr lang="en-US"/>
            </a:defPPr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lvl="1">
              <a:lnSpc>
                <a:spcPct val="114000"/>
              </a:lnSpc>
            </a:pPr>
            <a:r>
              <a:rPr lang="en-US" altLang="en-US" sz="1350"/>
              <a:t>Time to first SVR</a:t>
            </a:r>
            <a:r>
              <a:rPr lang="en-US" altLang="en-US" sz="1350" baseline="-25000"/>
              <a:t>35 </a:t>
            </a:r>
            <a:r>
              <a:rPr lang="en-US" altLang="en-US" sz="1350"/>
              <a:t>response was similar in NAV + RUX arm compared with PBO + RUX </a:t>
            </a:r>
            <a:br>
              <a:rPr lang="en-US" altLang="en-US" sz="1350"/>
            </a:br>
            <a:r>
              <a:rPr lang="en-US" altLang="en-US" sz="1350"/>
              <a:t>[median (range): 12.3 (10.1–48.3) vs 12.4 (11.3–72.3) weeks]</a:t>
            </a:r>
          </a:p>
          <a:p>
            <a:pPr lvl="1">
              <a:lnSpc>
                <a:spcPct val="114000"/>
              </a:lnSpc>
            </a:pPr>
            <a:endParaRPr lang="en-US" alt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B78912-F76A-0CA0-2B3A-74B0F6FF81D3}"/>
              </a:ext>
            </a:extLst>
          </p:cNvPr>
          <p:cNvSpPr txBox="1"/>
          <p:nvPr/>
        </p:nvSpPr>
        <p:spPr>
          <a:xfrm>
            <a:off x="297811" y="4769194"/>
            <a:ext cx="8557955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sz="750">
                <a:latin typeface="+mn-lt"/>
                <a:cs typeface="Arial" panose="020B0604020202020204" pitchFamily="34" charset="0"/>
              </a:rPr>
              <a:t>*Nominal P-value. </a:t>
            </a:r>
            <a:r>
              <a:rPr lang="en-US" sz="750" baseline="30000">
                <a:latin typeface="+mn-lt"/>
                <a:cs typeface="Arial" panose="020B0604020202020204" pitchFamily="34" charset="0"/>
              </a:rPr>
              <a:t>a</a:t>
            </a:r>
            <a:r>
              <a:rPr lang="en-US" sz="750">
                <a:latin typeface="+mn-lt"/>
                <a:cs typeface="Arial" panose="020B0604020202020204" pitchFamily="34" charset="0"/>
              </a:rPr>
              <a:t>Duration of SVR35 is the time from the first date of SVR35 to the first assessment where SVR35 is not maintained and the spleen volume is ≥25% increased from nadir (the lowest spleen volume in the previous assessments), confirmed relapse, or leukemic transformation per IWG criteria, whichever is earlier.</a:t>
            </a:r>
            <a:br>
              <a:rPr lang="en-US" sz="750">
                <a:latin typeface="+mn-lt"/>
                <a:cs typeface="Arial" panose="020B0604020202020204" pitchFamily="34" charset="0"/>
              </a:rPr>
            </a:br>
            <a:r>
              <a:rPr lang="en-US" sz="750">
                <a:latin typeface="+mn-lt"/>
                <a:ea typeface="Calibri" panose="020F0502020204030204" pitchFamily="34" charset="0"/>
              </a:rPr>
              <a:t>CI, confidence interval; IWG, International Working Group; </a:t>
            </a:r>
            <a:r>
              <a:rPr lang="en-US" sz="750">
                <a:latin typeface="+mn-lt"/>
                <a:cs typeface="Arial" panose="020B0604020202020204" pitchFamily="34" charset="0"/>
              </a:rPr>
              <a:t>NAV, navitoclax; PBO, placebo; RUX, ruxolitinib; </a:t>
            </a:r>
            <a:r>
              <a:rPr lang="en-US" sz="750">
                <a:effectLst/>
                <a:latin typeface="+mn-lt"/>
                <a:ea typeface="Calibri" panose="020F0502020204030204" pitchFamily="34" charset="0"/>
              </a:rPr>
              <a:t>SVR</a:t>
            </a:r>
            <a:r>
              <a:rPr lang="en-US" sz="750" baseline="-25000">
                <a:effectLst/>
                <a:latin typeface="+mn-lt"/>
                <a:ea typeface="Calibri" panose="020F0502020204030204" pitchFamily="34" charset="0"/>
              </a:rPr>
              <a:t>35</a:t>
            </a:r>
            <a:r>
              <a:rPr lang="en-US" sz="750">
                <a:effectLst/>
                <a:latin typeface="+mn-lt"/>
                <a:ea typeface="Calibri" panose="020F0502020204030204" pitchFamily="34" charset="0"/>
              </a:rPr>
              <a:t>, spleen volume reduction of ≥35%.</a:t>
            </a:r>
            <a:endParaRPr lang="en-US" sz="750">
              <a:latin typeface="+mn-lt"/>
              <a:ea typeface="Malgun Gothic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5CE043-B238-78E8-B46E-E53C0169DE0B}"/>
              </a:ext>
            </a:extLst>
          </p:cNvPr>
          <p:cNvSpPr/>
          <p:nvPr/>
        </p:nvSpPr>
        <p:spPr>
          <a:xfrm>
            <a:off x="7431985" y="2571750"/>
            <a:ext cx="1376259" cy="790161"/>
          </a:xfrm>
          <a:prstGeom prst="rect">
            <a:avLst/>
          </a:prstGeom>
          <a:noFill/>
          <a:ln w="19050">
            <a:solidFill>
              <a:srgbClr val="B0BD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F75659-EA81-E548-82A6-792C83415163}"/>
              </a:ext>
            </a:extLst>
          </p:cNvPr>
          <p:cNvSpPr txBox="1"/>
          <p:nvPr/>
        </p:nvSpPr>
        <p:spPr>
          <a:xfrm>
            <a:off x="4279127" y="0"/>
            <a:ext cx="532956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Arial"/>
                <a:ea typeface="Geneva"/>
              </a:rPr>
              <a:t>Embargoed until Sunday, Dec. 10, 2023, at 7:30 a.m. Pacific time</a:t>
            </a:r>
            <a:endParaRPr lang="en-US" sz="120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839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3137BAC-6AB4-02C0-2DF8-A563AF93693E}"/>
              </a:ext>
            </a:extLst>
          </p:cNvPr>
          <p:cNvCxnSpPr>
            <a:cxnSpLocks/>
          </p:cNvCxnSpPr>
          <p:nvPr/>
        </p:nvCxnSpPr>
        <p:spPr>
          <a:xfrm>
            <a:off x="1135343" y="2949101"/>
            <a:ext cx="40361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0ECEB2F7-97EE-E75A-7B8E-6ACEC2C79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313" y="2325494"/>
            <a:ext cx="3964268" cy="1737511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04E4C0B-FC1E-4FA6-9D26-C4B65A13AAB9}"/>
              </a:ext>
            </a:extLst>
          </p:cNvPr>
          <p:cNvCxnSpPr>
            <a:cxnSpLocks/>
          </p:cNvCxnSpPr>
          <p:nvPr/>
        </p:nvCxnSpPr>
        <p:spPr>
          <a:xfrm>
            <a:off x="297811" y="4763660"/>
            <a:ext cx="8557955" cy="0"/>
          </a:xfrm>
          <a:prstGeom prst="line">
            <a:avLst/>
          </a:prstGeom>
          <a:ln>
            <a:solidFill>
              <a:srgbClr val="071D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684A81F1-7C6D-E69C-7939-EFC8C2B7C1D8}"/>
              </a:ext>
            </a:extLst>
          </p:cNvPr>
          <p:cNvGraphicFramePr>
            <a:graphicFrameLocks noGrp="1"/>
          </p:cNvGraphicFramePr>
          <p:nvPr/>
        </p:nvGraphicFramePr>
        <p:xfrm>
          <a:off x="370491" y="216845"/>
          <a:ext cx="8773510" cy="372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3510">
                  <a:extLst>
                    <a:ext uri="{9D8B030D-6E8A-4147-A177-3AD203B41FA5}">
                      <a16:colId xmlns:a16="http://schemas.microsoft.com/office/drawing/2014/main" val="433152939"/>
                    </a:ext>
                  </a:extLst>
                </a:gridCol>
              </a:tblGrid>
              <a:tr h="372935">
                <a:tc>
                  <a:txBody>
                    <a:bodyPr/>
                    <a:lstStyle/>
                    <a:p>
                      <a:pPr marL="115888" indent="0"/>
                      <a:r>
                        <a:rPr lang="en-GB" sz="1700" baseline="0">
                          <a:solidFill>
                            <a:srgbClr val="071D49"/>
                          </a:solidFill>
                        </a:rPr>
                        <a:t>TSS Responses Were Not Significantly Different Between Groups</a:t>
                      </a:r>
                      <a:endParaRPr lang="en-US" sz="1700" baseline="0">
                        <a:solidFill>
                          <a:srgbClr val="071D49"/>
                        </a:solidFill>
                      </a:endParaRPr>
                    </a:p>
                  </a:txBody>
                  <a:tcPr marL="68580" marR="68580" marT="34290" marB="34290" anchor="ctr">
                    <a:lnL w="762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71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32674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E0FAB0-4633-B17A-332C-EE5E5EC00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150" y="767693"/>
            <a:ext cx="8485275" cy="612057"/>
          </a:xfrm>
        </p:spPr>
        <p:txBody>
          <a:bodyPr>
            <a:normAutofit/>
          </a:bodyPr>
          <a:lstStyle>
            <a:defPPr>
              <a:defRPr lang="en-US"/>
            </a:defPPr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lvl="1">
              <a:lnSpc>
                <a:spcPct val="114000"/>
              </a:lnSpc>
            </a:pPr>
            <a:r>
              <a:rPr lang="en-US" altLang="en-US" sz="1350"/>
              <a:t>At Week 24, </a:t>
            </a:r>
            <a:r>
              <a:rPr lang="en-GB" altLang="en-US" sz="1350"/>
              <a:t>the mean change in TSS from baseline was -9.7 (95% CI: -11.8, -7.6) with NAV + RUX compared with -11.1 (95% CI: -13.2, -9.1) with PBO + RUX arm in ITT population (P=0.2852)</a:t>
            </a:r>
            <a:endParaRPr lang="en-GB" altLang="en-US" sz="1350" baseline="30000"/>
          </a:p>
          <a:p>
            <a:pPr marL="0" lvl="1" indent="0">
              <a:lnSpc>
                <a:spcPct val="114000"/>
              </a:lnSpc>
              <a:buNone/>
            </a:pPr>
            <a:endParaRPr lang="en-US" alt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91BA91-7F38-0169-8152-A71CE669E40B}"/>
              </a:ext>
            </a:extLst>
          </p:cNvPr>
          <p:cNvSpPr txBox="1"/>
          <p:nvPr/>
        </p:nvSpPr>
        <p:spPr>
          <a:xfrm>
            <a:off x="1434212" y="1681756"/>
            <a:ext cx="24481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200" b="1">
                <a:latin typeface="Arial" panose="020B0604020202020204" pitchFamily="34" charset="0"/>
                <a:cs typeface="Arial" panose="020B0604020202020204" pitchFamily="34" charset="0"/>
              </a:rPr>
              <a:t>Change in TSS from baseline at Week 24 (ITT)</a:t>
            </a:r>
            <a:r>
              <a:rPr lang="en-US" altLang="en-US" sz="1200" b="1" baseline="3000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en-US" altLang="en-US" sz="1200" b="1" i="0" u="none" strike="noStrike" kern="1200" cap="none" spc="0" normalizeH="0" baseline="3000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DF10C6-A94E-1328-3DBE-6308CC987274}"/>
              </a:ext>
            </a:extLst>
          </p:cNvPr>
          <p:cNvSpPr txBox="1"/>
          <p:nvPr/>
        </p:nvSpPr>
        <p:spPr>
          <a:xfrm>
            <a:off x="5640818" y="1681755"/>
            <a:ext cx="3161336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lvl="0" algn="ctr" defTabSz="685800"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en-US" sz="1200" b="1">
                <a:latin typeface="Arial" panose="020B0604020202020204" pitchFamily="34" charset="0"/>
                <a:cs typeface="Arial" panose="020B0604020202020204" pitchFamily="34" charset="0"/>
              </a:rPr>
              <a:t>% patients with TSS≥-10 or TSS</a:t>
            </a:r>
            <a:r>
              <a:rPr lang="en-US" altLang="en-US" sz="1200" b="1" baseline="-2500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altLang="en-US" sz="1200" b="1">
                <a:latin typeface="Arial" panose="020B0604020202020204" pitchFamily="34" charset="0"/>
                <a:cs typeface="Arial" panose="020B0604020202020204" pitchFamily="34" charset="0"/>
              </a:rPr>
              <a:t> reduction from baseline at Week 24</a:t>
            </a:r>
            <a:r>
              <a:rPr lang="en-US" altLang="en-US" sz="1200" b="1" baseline="300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0" lang="en-US" altLang="en-US" sz="1200" b="1" i="0" u="none" strike="noStrike" kern="1200" cap="none" spc="0" normalizeH="0" baseline="3000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7E6B68-7996-4446-7B9B-8ED0F8FE01E0}"/>
              </a:ext>
            </a:extLst>
          </p:cNvPr>
          <p:cNvSpPr txBox="1"/>
          <p:nvPr/>
        </p:nvSpPr>
        <p:spPr>
          <a:xfrm>
            <a:off x="6064556" y="3314581"/>
            <a:ext cx="4922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900">
                <a:solidFill>
                  <a:schemeClr val="bg1"/>
                </a:solidFill>
                <a:latin typeface="+mn-lt"/>
              </a:rPr>
              <a:t>n=47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63C290-16A9-80A4-917F-F20C68656A41}"/>
              </a:ext>
            </a:extLst>
          </p:cNvPr>
          <p:cNvSpPr txBox="1"/>
          <p:nvPr/>
        </p:nvSpPr>
        <p:spPr>
          <a:xfrm>
            <a:off x="7414472" y="3306993"/>
            <a:ext cx="5311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900">
                <a:solidFill>
                  <a:schemeClr val="bg1"/>
                </a:solidFill>
                <a:latin typeface="+mn-lt"/>
              </a:rPr>
              <a:t>n=54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5E0548D-C6D4-8CCE-5B27-45E5EFB19774}"/>
              </a:ext>
            </a:extLst>
          </p:cNvPr>
          <p:cNvCxnSpPr>
            <a:cxnSpLocks/>
          </p:cNvCxnSpPr>
          <p:nvPr/>
        </p:nvCxnSpPr>
        <p:spPr>
          <a:xfrm flipH="1">
            <a:off x="535770" y="2765566"/>
            <a:ext cx="9575" cy="119380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06E6E6B-80E9-64E4-1FC3-BE4844DAD835}"/>
              </a:ext>
            </a:extLst>
          </p:cNvPr>
          <p:cNvSpPr txBox="1"/>
          <p:nvPr/>
        </p:nvSpPr>
        <p:spPr>
          <a:xfrm rot="16200000">
            <a:off x="-400447" y="3232783"/>
            <a:ext cx="1535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200">
                <a:latin typeface="+mn-lt"/>
              </a:rPr>
              <a:t>Improvement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32EA87B-A3AB-4F85-5748-6105831FEF1F}"/>
              </a:ext>
            </a:extLst>
          </p:cNvPr>
          <p:cNvGrpSpPr/>
          <p:nvPr/>
        </p:nvGrpSpPr>
        <p:grpSpPr>
          <a:xfrm>
            <a:off x="869950" y="1907651"/>
            <a:ext cx="4555073" cy="2572060"/>
            <a:chOff x="972115" y="2650694"/>
            <a:chExt cx="6263036" cy="3429413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5E3B757-E959-2D55-5F67-93B326CF93C9}"/>
                </a:ext>
              </a:extLst>
            </p:cNvPr>
            <p:cNvSpPr/>
            <p:nvPr/>
          </p:nvSpPr>
          <p:spPr>
            <a:xfrm>
              <a:off x="6932394" y="3978625"/>
              <a:ext cx="302757" cy="1282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3429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6858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0287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3716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r>
                <a:rPr lang="en-US" sz="900">
                  <a:solidFill>
                    <a:schemeClr val="tx1"/>
                  </a:solidFill>
                </a:rPr>
                <a:t>-10</a:t>
              </a:r>
              <a:r>
                <a:rPr lang="en-US" sz="900" baseline="30000">
                  <a:solidFill>
                    <a:schemeClr val="tx1"/>
                  </a:solidFill>
                </a:rPr>
                <a:t>a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2E6485E-D1EC-63CA-28C1-5A02331C8659}"/>
                </a:ext>
              </a:extLst>
            </p:cNvPr>
            <p:cNvCxnSpPr>
              <a:cxnSpLocks/>
            </p:cNvCxnSpPr>
            <p:nvPr/>
          </p:nvCxnSpPr>
          <p:spPr>
            <a:xfrm>
              <a:off x="1265899" y="3712859"/>
              <a:ext cx="5620676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6FC4413-E681-9F1E-AFB8-A3D7F0614346}"/>
                </a:ext>
              </a:extLst>
            </p:cNvPr>
            <p:cNvGrpSpPr/>
            <p:nvPr/>
          </p:nvGrpSpPr>
          <p:grpSpPr>
            <a:xfrm>
              <a:off x="972115" y="2650694"/>
              <a:ext cx="364904" cy="3429413"/>
              <a:chOff x="1492471" y="2995831"/>
              <a:chExt cx="364904" cy="3185894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C5F348A-5A9E-F3D8-D90B-0C13D542CF69}"/>
                  </a:ext>
                </a:extLst>
              </p:cNvPr>
              <p:cNvSpPr/>
              <p:nvPr/>
            </p:nvSpPr>
            <p:spPr>
              <a:xfrm>
                <a:off x="1492471" y="4817763"/>
                <a:ext cx="257175" cy="1396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en-US"/>
                </a:defPPr>
                <a:lvl1pPr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3429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6858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0287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3716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900">
                    <a:solidFill>
                      <a:schemeClr val="tx1"/>
                    </a:solidFill>
                  </a:rPr>
                  <a:t>-30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44A20D2-8471-0E73-E6BE-1C457DA8E0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7375" y="2999135"/>
                <a:ext cx="0" cy="318259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B726968-0E28-599E-9DDE-F86B399D4F22}"/>
                  </a:ext>
                </a:extLst>
              </p:cNvPr>
              <p:cNvSpPr/>
              <p:nvPr/>
            </p:nvSpPr>
            <p:spPr>
              <a:xfrm>
                <a:off x="1492471" y="3888669"/>
                <a:ext cx="257175" cy="1878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en-US"/>
                </a:defPPr>
                <a:lvl1pPr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3429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6858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0287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3716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90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9610C2D-FD3A-3376-F3C5-420C8971604F}"/>
                  </a:ext>
                </a:extLst>
              </p:cNvPr>
              <p:cNvSpPr/>
              <p:nvPr/>
            </p:nvSpPr>
            <p:spPr>
              <a:xfrm>
                <a:off x="1492471" y="3587748"/>
                <a:ext cx="257175" cy="1878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en-US"/>
                </a:defPPr>
                <a:lvl1pPr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3429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6858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0287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3716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90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A653FA5-B9DF-E18E-C86C-90FE2C9B6188}"/>
                  </a:ext>
                </a:extLst>
              </p:cNvPr>
              <p:cNvSpPr/>
              <p:nvPr/>
            </p:nvSpPr>
            <p:spPr>
              <a:xfrm>
                <a:off x="1492471" y="3294969"/>
                <a:ext cx="257175" cy="1878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en-US"/>
                </a:defPPr>
                <a:lvl1pPr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3429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6858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0287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3716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900">
                    <a:solidFill>
                      <a:schemeClr val="tx1"/>
                    </a:solidFill>
                  </a:rPr>
                  <a:t>20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FF1E5A8-BD42-1F20-F4A8-599E5141BFCA}"/>
                  </a:ext>
                </a:extLst>
              </p:cNvPr>
              <p:cNvSpPr/>
              <p:nvPr/>
            </p:nvSpPr>
            <p:spPr>
              <a:xfrm>
                <a:off x="1492471" y="2995831"/>
                <a:ext cx="257175" cy="1878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en-US"/>
                </a:defPPr>
                <a:lvl1pPr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3429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6858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0287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3716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900">
                    <a:solidFill>
                      <a:schemeClr val="tx1"/>
                    </a:solidFill>
                  </a:rPr>
                  <a:t>30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E213022-12CE-7DE6-467E-DFA49D3539DE}"/>
                  </a:ext>
                </a:extLst>
              </p:cNvPr>
              <p:cNvSpPr/>
              <p:nvPr/>
            </p:nvSpPr>
            <p:spPr>
              <a:xfrm>
                <a:off x="1492471" y="4192490"/>
                <a:ext cx="257175" cy="1878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en-US"/>
                </a:defPPr>
                <a:lvl1pPr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3429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6858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0287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3716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900">
                    <a:solidFill>
                      <a:schemeClr val="tx1"/>
                    </a:solidFill>
                  </a:rPr>
                  <a:t>-10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7821A9E-6088-A3A5-A5C6-4A71C1521BA3}"/>
                  </a:ext>
                </a:extLst>
              </p:cNvPr>
              <p:cNvSpPr/>
              <p:nvPr/>
            </p:nvSpPr>
            <p:spPr>
              <a:xfrm>
                <a:off x="1492471" y="4493144"/>
                <a:ext cx="257175" cy="1878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en-US"/>
                </a:defPPr>
                <a:lvl1pPr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3429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6858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0287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3716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900">
                    <a:solidFill>
                      <a:schemeClr val="tx1"/>
                    </a:solidFill>
                  </a:rPr>
                  <a:t>-20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30AD5A1-F7E2-9493-3442-F9FA1FD149E0}"/>
                  </a:ext>
                </a:extLst>
              </p:cNvPr>
              <p:cNvSpPr/>
              <p:nvPr/>
            </p:nvSpPr>
            <p:spPr>
              <a:xfrm>
                <a:off x="1492471" y="5088704"/>
                <a:ext cx="257175" cy="1878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en-US"/>
                </a:defPPr>
                <a:lvl1pPr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3429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6858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0287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3716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900">
                    <a:solidFill>
                      <a:schemeClr val="tx1"/>
                    </a:solidFill>
                  </a:rPr>
                  <a:t>-40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4E2FB5D-E6A7-2099-4130-2C58E61024F0}"/>
                  </a:ext>
                </a:extLst>
              </p:cNvPr>
              <p:cNvSpPr/>
              <p:nvPr/>
            </p:nvSpPr>
            <p:spPr>
              <a:xfrm>
                <a:off x="1492471" y="5390390"/>
                <a:ext cx="257175" cy="1878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en-US"/>
                </a:defPPr>
                <a:lvl1pPr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3429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6858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0287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3716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900">
                    <a:solidFill>
                      <a:schemeClr val="tx1"/>
                    </a:solidFill>
                  </a:rPr>
                  <a:t>-50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9BF6471-92EB-7DBF-ACF9-F0DCEBCE03AB}"/>
                  </a:ext>
                </a:extLst>
              </p:cNvPr>
              <p:cNvSpPr/>
              <p:nvPr/>
            </p:nvSpPr>
            <p:spPr>
              <a:xfrm>
                <a:off x="1492471" y="5693073"/>
                <a:ext cx="257175" cy="1878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en-US"/>
                </a:defPPr>
                <a:lvl1pPr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3429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6858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0287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3716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900">
                    <a:solidFill>
                      <a:schemeClr val="tx1"/>
                    </a:solidFill>
                  </a:rPr>
                  <a:t>-60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460C6DE-FB90-6F58-96E9-6523309DDFBF}"/>
                  </a:ext>
                </a:extLst>
              </p:cNvPr>
              <p:cNvSpPr/>
              <p:nvPr/>
            </p:nvSpPr>
            <p:spPr>
              <a:xfrm>
                <a:off x="1492471" y="5993917"/>
                <a:ext cx="257175" cy="1878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en-US"/>
                </a:defPPr>
                <a:lvl1pPr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3429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6858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0287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371600" algn="l" defTabSz="3429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900">
                    <a:solidFill>
                      <a:schemeClr val="tx1"/>
                    </a:solidFill>
                  </a:rPr>
                  <a:t>-70</a:t>
                </a:r>
              </a:p>
            </p:txBody>
          </p:sp>
        </p:grp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71D7FE60-B37C-8B7E-F544-C2FD21C70F84}"/>
              </a:ext>
            </a:extLst>
          </p:cNvPr>
          <p:cNvSpPr txBox="1"/>
          <p:nvPr/>
        </p:nvSpPr>
        <p:spPr>
          <a:xfrm rot="16200000">
            <a:off x="-137730" y="2976530"/>
            <a:ext cx="1772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900">
                <a:latin typeface="+mn-lt"/>
              </a:rPr>
              <a:t>Change in TSS from baseline at Week 24</a:t>
            </a:r>
            <a:endParaRPr lang="en-GB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F45932-B20F-3C54-DB9E-0F86AAA6C35A}"/>
              </a:ext>
            </a:extLst>
          </p:cNvPr>
          <p:cNvSpPr txBox="1"/>
          <p:nvPr/>
        </p:nvSpPr>
        <p:spPr>
          <a:xfrm>
            <a:off x="297811" y="4775258"/>
            <a:ext cx="8557955" cy="3116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675" baseline="30000" err="1">
                <a:latin typeface="+mn-lt"/>
                <a:ea typeface="Calibri" panose="020F0502020204030204" pitchFamily="34" charset="0"/>
              </a:rPr>
              <a:t>a</a:t>
            </a:r>
            <a:r>
              <a:rPr lang="en-GB" sz="675" err="1">
                <a:latin typeface="+mn-lt"/>
                <a:ea typeface="Calibri" panose="020F0502020204030204" pitchFamily="34" charset="0"/>
              </a:rPr>
              <a:t>TSS</a:t>
            </a:r>
            <a:r>
              <a:rPr lang="en-GB" sz="675">
                <a:latin typeface="+mn-lt"/>
                <a:ea typeface="Calibri" panose="020F0502020204030204" pitchFamily="34" charset="0"/>
              </a:rPr>
              <a:t> was calculated based on reporting on the Myelofibrosis Symptom Assessment Form v4.0. A 10-point improvement (scale: 0</a:t>
            </a:r>
            <a:r>
              <a:rPr lang="en-GB" sz="675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–70) </a:t>
            </a:r>
            <a:r>
              <a:rPr lang="en-GB" sz="675">
                <a:latin typeface="+mn-lt"/>
                <a:ea typeface="Calibri" panose="020F0502020204030204" pitchFamily="34" charset="0"/>
              </a:rPr>
              <a:t>was estimated to be the level of change in TSS that patients would perceive to be meaningful improvement in MF-related symptoms; </a:t>
            </a:r>
            <a:r>
              <a:rPr lang="en-GB" sz="675" baseline="3000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GB" sz="675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Number</a:t>
            </a:r>
            <a:r>
              <a:rPr lang="en-GB" sz="675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of patients with available data for change in TSS at Week 24; </a:t>
            </a:r>
            <a:r>
              <a:rPr lang="en-GB" sz="675" baseline="3000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GB" sz="675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Error</a:t>
            </a:r>
            <a:r>
              <a:rPr lang="en-GB" sz="675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bars represent 95% CI. </a:t>
            </a:r>
            <a:r>
              <a:rPr lang="en-GB" sz="675" baseline="3000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GB" sz="675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Includes</a:t>
            </a:r>
            <a:r>
              <a:rPr lang="en-GB" sz="675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patients with baseline TSS ≥12 </a:t>
            </a:r>
            <a:r>
              <a:rPr lang="en-GB" sz="675" u="sng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en-GB" sz="675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at least 2 symptoms with a baseline symptom score ≥3  with TSS available at baseline and week 24. </a:t>
            </a:r>
            <a:r>
              <a:rPr lang="en-US" sz="675">
                <a:latin typeface="+mn-lt"/>
                <a:ea typeface="Calibri" panose="020F0502020204030204" pitchFamily="34" charset="0"/>
              </a:rPr>
              <a:t>CI, confidence interval; ITT, intention-to-treat; </a:t>
            </a:r>
            <a:r>
              <a:rPr lang="en-US" sz="675">
                <a:latin typeface="+mn-lt"/>
                <a:cs typeface="Arial" panose="020B0604020202020204" pitchFamily="34" charset="0"/>
              </a:rPr>
              <a:t>NAV, navitoclax; RUX, </a:t>
            </a:r>
            <a:r>
              <a:rPr lang="en-US" sz="675" err="1">
                <a:latin typeface="+mn-lt"/>
                <a:cs typeface="Arial" panose="020B0604020202020204" pitchFamily="34" charset="0"/>
              </a:rPr>
              <a:t>ruxolitinib</a:t>
            </a:r>
            <a:r>
              <a:rPr lang="en-US" sz="675">
                <a:latin typeface="+mn-lt"/>
                <a:cs typeface="Arial" panose="020B0604020202020204" pitchFamily="34" charset="0"/>
              </a:rPr>
              <a:t>;</a:t>
            </a:r>
            <a:r>
              <a:rPr lang="en-US" sz="675">
                <a:latin typeface="+mn-lt"/>
                <a:ea typeface="Calibri" panose="020F0502020204030204" pitchFamily="34" charset="0"/>
              </a:rPr>
              <a:t> TSS, total symptom score</a:t>
            </a:r>
            <a:endParaRPr lang="en-US" sz="675">
              <a:latin typeface="+mn-lt"/>
              <a:ea typeface="Malgun Gothic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E63B9FC-F28A-AFB1-D55C-3EADC92FC4E3}"/>
              </a:ext>
            </a:extLst>
          </p:cNvPr>
          <p:cNvCxnSpPr>
            <a:cxnSpLocks/>
          </p:cNvCxnSpPr>
          <p:nvPr/>
        </p:nvCxnSpPr>
        <p:spPr>
          <a:xfrm>
            <a:off x="1083618" y="3434938"/>
            <a:ext cx="517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914307-9AE5-803A-04DE-B9FA0B3894DE}"/>
              </a:ext>
            </a:extLst>
          </p:cNvPr>
          <p:cNvCxnSpPr>
            <a:cxnSpLocks/>
          </p:cNvCxnSpPr>
          <p:nvPr/>
        </p:nvCxnSpPr>
        <p:spPr>
          <a:xfrm>
            <a:off x="1083618" y="2461333"/>
            <a:ext cx="517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F86B00-E81F-DC72-FFDD-2A08200C679C}"/>
              </a:ext>
            </a:extLst>
          </p:cNvPr>
          <p:cNvCxnSpPr>
            <a:cxnSpLocks/>
          </p:cNvCxnSpPr>
          <p:nvPr/>
        </p:nvCxnSpPr>
        <p:spPr>
          <a:xfrm>
            <a:off x="1083618" y="2224964"/>
            <a:ext cx="517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7E6589-523A-51E7-A21C-4E961B5C2700}"/>
              </a:ext>
            </a:extLst>
          </p:cNvPr>
          <p:cNvCxnSpPr>
            <a:cxnSpLocks/>
          </p:cNvCxnSpPr>
          <p:nvPr/>
        </p:nvCxnSpPr>
        <p:spPr>
          <a:xfrm>
            <a:off x="1083618" y="1983462"/>
            <a:ext cx="517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C2F5CA4-0DFC-B07C-12B8-D6B12165466F}"/>
              </a:ext>
            </a:extLst>
          </p:cNvPr>
          <p:cNvCxnSpPr>
            <a:cxnSpLocks/>
          </p:cNvCxnSpPr>
          <p:nvPr/>
        </p:nvCxnSpPr>
        <p:spPr>
          <a:xfrm>
            <a:off x="1083618" y="2949558"/>
            <a:ext cx="517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41F5826-8BE4-01FB-B7C8-DB099B50C39B}"/>
              </a:ext>
            </a:extLst>
          </p:cNvPr>
          <p:cNvCxnSpPr>
            <a:cxnSpLocks/>
          </p:cNvCxnSpPr>
          <p:nvPr/>
        </p:nvCxnSpPr>
        <p:spPr>
          <a:xfrm>
            <a:off x="1083618" y="3192284"/>
            <a:ext cx="517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7AACDB-E01B-3C06-03AE-523C7B7C017F}"/>
              </a:ext>
            </a:extLst>
          </p:cNvPr>
          <p:cNvCxnSpPr>
            <a:cxnSpLocks/>
          </p:cNvCxnSpPr>
          <p:nvPr/>
        </p:nvCxnSpPr>
        <p:spPr>
          <a:xfrm>
            <a:off x="1083618" y="3673096"/>
            <a:ext cx="517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D8B5D84-AA3A-045A-C521-69B8E3C628D9}"/>
              </a:ext>
            </a:extLst>
          </p:cNvPr>
          <p:cNvCxnSpPr>
            <a:cxnSpLocks/>
          </p:cNvCxnSpPr>
          <p:nvPr/>
        </p:nvCxnSpPr>
        <p:spPr>
          <a:xfrm>
            <a:off x="1083618" y="3916655"/>
            <a:ext cx="517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2CB17EE-B700-47B1-E490-8F24ECFD1746}"/>
              </a:ext>
            </a:extLst>
          </p:cNvPr>
          <p:cNvCxnSpPr>
            <a:cxnSpLocks/>
          </p:cNvCxnSpPr>
          <p:nvPr/>
        </p:nvCxnSpPr>
        <p:spPr>
          <a:xfrm>
            <a:off x="1083618" y="4161020"/>
            <a:ext cx="517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2FBF166-F0C7-30C5-D042-FCBBACCF316F}"/>
              </a:ext>
            </a:extLst>
          </p:cNvPr>
          <p:cNvCxnSpPr>
            <a:cxnSpLocks/>
          </p:cNvCxnSpPr>
          <p:nvPr/>
        </p:nvCxnSpPr>
        <p:spPr>
          <a:xfrm>
            <a:off x="1083618" y="4403900"/>
            <a:ext cx="517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686D84F-02CD-846C-5518-5560523EFA1B}"/>
              </a:ext>
            </a:extLst>
          </p:cNvPr>
          <p:cNvSpPr txBox="1"/>
          <p:nvPr/>
        </p:nvSpPr>
        <p:spPr>
          <a:xfrm>
            <a:off x="1199719" y="4367356"/>
            <a:ext cx="187436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900">
                <a:latin typeface="+mn-lt"/>
              </a:rPr>
              <a:t>NAV + RUX (N</a:t>
            </a:r>
            <a:r>
              <a:rPr lang="en-GB" sz="900" baseline="30000">
                <a:latin typeface="+mn-lt"/>
              </a:rPr>
              <a:t>b</a:t>
            </a:r>
            <a:r>
              <a:rPr lang="en-GB" sz="900">
                <a:latin typeface="+mn-lt"/>
              </a:rPr>
              <a:t>=107)</a:t>
            </a:r>
            <a:endParaRPr lang="en-GB" sz="9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780E31-A7C3-E953-A546-3E5E97D6F4B8}"/>
              </a:ext>
            </a:extLst>
          </p:cNvPr>
          <p:cNvSpPr txBox="1"/>
          <p:nvPr/>
        </p:nvSpPr>
        <p:spPr>
          <a:xfrm>
            <a:off x="3245311" y="4367356"/>
            <a:ext cx="187436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900">
                <a:latin typeface="+mn-lt"/>
              </a:rPr>
              <a:t>PBO + RUX (N</a:t>
            </a:r>
            <a:r>
              <a:rPr lang="en-GB" sz="900" baseline="30000">
                <a:latin typeface="+mn-lt"/>
              </a:rPr>
              <a:t>b</a:t>
            </a:r>
            <a:r>
              <a:rPr lang="en-GB" sz="900">
                <a:latin typeface="+mn-lt"/>
              </a:rPr>
              <a:t>=107)</a:t>
            </a:r>
            <a:endParaRPr lang="en-GB" sz="90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ECC4AD3-74AF-9762-E7FE-7FDB65B025DB}"/>
              </a:ext>
            </a:extLst>
          </p:cNvPr>
          <p:cNvCxnSpPr>
            <a:cxnSpLocks/>
          </p:cNvCxnSpPr>
          <p:nvPr/>
        </p:nvCxnSpPr>
        <p:spPr>
          <a:xfrm flipV="1">
            <a:off x="540557" y="1905270"/>
            <a:ext cx="6084" cy="75850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B116505-73CF-F6F4-CCCE-447ABD70E3BE}"/>
              </a:ext>
            </a:extLst>
          </p:cNvPr>
          <p:cNvSpPr txBox="1"/>
          <p:nvPr/>
        </p:nvSpPr>
        <p:spPr>
          <a:xfrm rot="16200000">
            <a:off x="-381950" y="2139991"/>
            <a:ext cx="1535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200">
                <a:latin typeface="+mn-lt"/>
              </a:rPr>
              <a:t>Worsening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F6BECE1-AABB-BE5F-C13B-6EF43385546B}"/>
              </a:ext>
            </a:extLst>
          </p:cNvPr>
          <p:cNvSpPr txBox="1"/>
          <p:nvPr/>
        </p:nvSpPr>
        <p:spPr>
          <a:xfrm>
            <a:off x="6729282" y="3296986"/>
            <a:ext cx="4922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900">
                <a:solidFill>
                  <a:schemeClr val="bg1"/>
                </a:solidFill>
                <a:latin typeface="+mn-lt"/>
              </a:rPr>
              <a:t>n=45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6D6586E-1E8B-BB95-FE2C-9D66DE6ED7B4}"/>
              </a:ext>
            </a:extLst>
          </p:cNvPr>
          <p:cNvSpPr txBox="1"/>
          <p:nvPr/>
        </p:nvSpPr>
        <p:spPr>
          <a:xfrm>
            <a:off x="8060383" y="3314581"/>
            <a:ext cx="4922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900">
                <a:solidFill>
                  <a:schemeClr val="bg1"/>
                </a:solidFill>
                <a:latin typeface="+mn-lt"/>
              </a:rPr>
              <a:t>n=50</a:t>
            </a: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E3A92AA2-DFC2-B72A-0D2C-3E7081793EFC}"/>
              </a:ext>
            </a:extLst>
          </p:cNvPr>
          <p:cNvGraphicFramePr/>
          <p:nvPr/>
        </p:nvGraphicFramePr>
        <p:xfrm>
          <a:off x="5417495" y="2080406"/>
          <a:ext cx="3438270" cy="2305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A905FBA4-2CE4-83D7-C1F9-E3BBE07B35BA}"/>
              </a:ext>
            </a:extLst>
          </p:cNvPr>
          <p:cNvSpPr txBox="1"/>
          <p:nvPr/>
        </p:nvSpPr>
        <p:spPr>
          <a:xfrm>
            <a:off x="6042468" y="3795949"/>
            <a:ext cx="4922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900">
                <a:solidFill>
                  <a:schemeClr val="bg1"/>
                </a:solidFill>
                <a:latin typeface="+mn-lt"/>
              </a:rPr>
              <a:t>n=47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9F43662-5660-D93C-4AEF-AD0B25ABE45E}"/>
              </a:ext>
            </a:extLst>
          </p:cNvPr>
          <p:cNvSpPr txBox="1"/>
          <p:nvPr/>
        </p:nvSpPr>
        <p:spPr>
          <a:xfrm>
            <a:off x="6728630" y="3799331"/>
            <a:ext cx="5311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900">
                <a:solidFill>
                  <a:schemeClr val="bg1"/>
                </a:solidFill>
                <a:latin typeface="+mn-lt"/>
              </a:rPr>
              <a:t>n=54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61943D2-8FCC-4156-8CC0-9E860F883D5C}"/>
              </a:ext>
            </a:extLst>
          </p:cNvPr>
          <p:cNvSpPr txBox="1"/>
          <p:nvPr/>
        </p:nvSpPr>
        <p:spPr>
          <a:xfrm>
            <a:off x="7453768" y="3799331"/>
            <a:ext cx="4922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900">
                <a:solidFill>
                  <a:schemeClr val="bg1"/>
                </a:solidFill>
                <a:latin typeface="+mn-lt"/>
              </a:rPr>
              <a:t>n=45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CA5792-77DD-391D-B4D1-42E382D4D769}"/>
              </a:ext>
            </a:extLst>
          </p:cNvPr>
          <p:cNvSpPr txBox="1"/>
          <p:nvPr/>
        </p:nvSpPr>
        <p:spPr>
          <a:xfrm>
            <a:off x="8139929" y="3799330"/>
            <a:ext cx="4922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900">
                <a:solidFill>
                  <a:schemeClr val="bg1"/>
                </a:solidFill>
                <a:latin typeface="+mn-lt"/>
              </a:rPr>
              <a:t>n=50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82B8845-8120-5C4F-41B3-C350585FC292}"/>
              </a:ext>
            </a:extLst>
          </p:cNvPr>
          <p:cNvGrpSpPr/>
          <p:nvPr/>
        </p:nvGrpSpPr>
        <p:grpSpPr>
          <a:xfrm>
            <a:off x="5911380" y="4039418"/>
            <a:ext cx="2908044" cy="571842"/>
            <a:chOff x="7658322" y="5514582"/>
            <a:chExt cx="3877392" cy="76245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152A102-376D-FA1C-4DDD-839399AAF547}"/>
                </a:ext>
              </a:extLst>
            </p:cNvPr>
            <p:cNvSpPr txBox="1"/>
            <p:nvPr/>
          </p:nvSpPr>
          <p:spPr>
            <a:xfrm>
              <a:off x="7658322" y="5514582"/>
              <a:ext cx="100584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3429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6858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0287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3716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>
                  <a:latin typeface="+mn-lt"/>
                </a:rPr>
                <a:t>NAV + RUX</a:t>
              </a:r>
            </a:p>
            <a:p>
              <a:pPr algn="ctr"/>
              <a:r>
                <a:rPr lang="en-US" sz="900">
                  <a:latin typeface="+mn-lt"/>
                </a:rPr>
                <a:t>(N</a:t>
              </a:r>
              <a:r>
                <a:rPr lang="en-US" sz="900" baseline="30000">
                  <a:latin typeface="+mn-lt"/>
                </a:rPr>
                <a:t>d</a:t>
              </a:r>
              <a:r>
                <a:rPr lang="en-US" sz="900">
                  <a:latin typeface="+mn-lt"/>
                </a:rPr>
                <a:t>=113)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235640F-A6B8-0687-73AA-03C18B61D2D8}"/>
                </a:ext>
              </a:extLst>
            </p:cNvPr>
            <p:cNvSpPr txBox="1"/>
            <p:nvPr/>
          </p:nvSpPr>
          <p:spPr>
            <a:xfrm>
              <a:off x="9572690" y="5514582"/>
              <a:ext cx="100584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3429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6858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0287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3716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>
                  <a:latin typeface="+mn-lt"/>
                </a:rPr>
                <a:t>NAV + RUX</a:t>
              </a:r>
            </a:p>
            <a:p>
              <a:pPr algn="ctr"/>
              <a:r>
                <a:rPr lang="en-US" sz="900">
                  <a:latin typeface="+mn-lt"/>
                </a:rPr>
                <a:t>(N</a:t>
              </a:r>
              <a:r>
                <a:rPr lang="en-US" sz="900" baseline="30000">
                  <a:latin typeface="+mn-lt"/>
                </a:rPr>
                <a:t>d</a:t>
              </a:r>
              <a:r>
                <a:rPr lang="en-US" sz="900">
                  <a:latin typeface="+mn-lt"/>
                </a:rPr>
                <a:t>=113)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C36D445-3314-1050-439D-5CAD0905AB23}"/>
                </a:ext>
              </a:extLst>
            </p:cNvPr>
            <p:cNvSpPr txBox="1"/>
            <p:nvPr/>
          </p:nvSpPr>
          <p:spPr>
            <a:xfrm>
              <a:off x="8615506" y="5514582"/>
              <a:ext cx="100584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3429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6858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0287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3716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>
                  <a:latin typeface="+mn-lt"/>
                </a:rPr>
                <a:t>PBO + RUX</a:t>
              </a:r>
            </a:p>
            <a:p>
              <a:pPr algn="ctr"/>
              <a:r>
                <a:rPr lang="en-US" sz="900">
                  <a:latin typeface="+mn-lt"/>
                </a:rPr>
                <a:t>(N</a:t>
              </a:r>
              <a:r>
                <a:rPr lang="en-US" sz="900" baseline="30000">
                  <a:latin typeface="+mn-lt"/>
                </a:rPr>
                <a:t>d</a:t>
              </a:r>
              <a:r>
                <a:rPr lang="en-US" sz="900">
                  <a:latin typeface="+mn-lt"/>
                </a:rPr>
                <a:t>=117)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D230AEF-2337-8F6C-69E4-7CE38BC87A3D}"/>
                </a:ext>
              </a:extLst>
            </p:cNvPr>
            <p:cNvSpPr txBox="1"/>
            <p:nvPr/>
          </p:nvSpPr>
          <p:spPr>
            <a:xfrm>
              <a:off x="10529874" y="5514582"/>
              <a:ext cx="100584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3429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6858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0287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3716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>
                  <a:latin typeface="+mn-lt"/>
                </a:rPr>
                <a:t>PBO + RUX</a:t>
              </a:r>
            </a:p>
            <a:p>
              <a:pPr algn="ctr"/>
              <a:r>
                <a:rPr lang="en-US" sz="900">
                  <a:latin typeface="+mn-lt"/>
                </a:rPr>
                <a:t>(N</a:t>
              </a:r>
              <a:r>
                <a:rPr lang="en-US" sz="900" baseline="30000">
                  <a:latin typeface="+mn-lt"/>
                </a:rPr>
                <a:t>d</a:t>
              </a:r>
              <a:r>
                <a:rPr lang="en-US" sz="900">
                  <a:latin typeface="+mn-lt"/>
                </a:rPr>
                <a:t>=117)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74D88FE-208F-0747-A6F4-34B20E5470EA}"/>
                </a:ext>
              </a:extLst>
            </p:cNvPr>
            <p:cNvSpPr txBox="1"/>
            <p:nvPr/>
          </p:nvSpPr>
          <p:spPr>
            <a:xfrm>
              <a:off x="7762241" y="6000039"/>
              <a:ext cx="190020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3429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6858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0287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3716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>
                  <a:latin typeface="+mn-lt"/>
                </a:rPr>
                <a:t>TSS improvement ≥-10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8C30480-85BC-BEB5-282F-EECC3BEB966B}"/>
                </a:ext>
              </a:extLst>
            </p:cNvPr>
            <p:cNvSpPr txBox="1"/>
            <p:nvPr/>
          </p:nvSpPr>
          <p:spPr>
            <a:xfrm>
              <a:off x="10016846" y="6000039"/>
              <a:ext cx="100584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3429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6858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0287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371600" algn="l" defTabSz="3429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>
                  <a:latin typeface="+mn-lt"/>
                </a:rPr>
                <a:t>TSS</a:t>
              </a:r>
              <a:r>
                <a:rPr lang="en-US" sz="900" baseline="-25000">
                  <a:latin typeface="+mn-lt"/>
                </a:rPr>
                <a:t>50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4B6A925-2269-3FFB-2C45-E95493A7F9CC}"/>
              </a:ext>
            </a:extLst>
          </p:cNvPr>
          <p:cNvSpPr txBox="1"/>
          <p:nvPr/>
        </p:nvSpPr>
        <p:spPr>
          <a:xfrm>
            <a:off x="4584750" y="50875"/>
            <a:ext cx="532956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Arial"/>
                <a:ea typeface="Geneva"/>
              </a:rPr>
              <a:t>Embargoed until Sunday, Dec. 10, 2023, at 7:30 a.m. Pacific time</a:t>
            </a:r>
            <a:endParaRPr lang="en-US" sz="120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55776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NCEH_ATSDR_combined">
  <a:themeElements>
    <a:clrScheme name="Custom 11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C5A4C9F2-5175-46A4-A69E-8F6251DE160C}" vid="{08B67342-873D-4CC5-B906-2190EFBD4818}"/>
    </a:ext>
  </a:extLst>
</a:theme>
</file>

<file path=ppt/theme/theme4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DFDFD"/>
      </a:lt1>
      <a:dk2>
        <a:srgbClr val="000000"/>
      </a:dk2>
      <a:lt2>
        <a:srgbClr val="959699"/>
      </a:lt2>
      <a:accent1>
        <a:srgbClr val="0079C1"/>
      </a:accent1>
      <a:accent2>
        <a:srgbClr val="63A70A"/>
      </a:accent2>
      <a:accent3>
        <a:srgbClr val="EA7200"/>
      </a:accent3>
      <a:accent4>
        <a:srgbClr val="00A0DD"/>
      </a:accent4>
      <a:accent5>
        <a:srgbClr val="BDCC2A"/>
      </a:accent5>
      <a:accent6>
        <a:srgbClr val="F6B331"/>
      </a:accent6>
      <a:hlink>
        <a:srgbClr val="0079C1"/>
      </a:hlink>
      <a:folHlink>
        <a:srgbClr val="00A1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D629FDC5E2D544A4877A64A27BE919" ma:contentTypeVersion="100" ma:contentTypeDescription="Create a new document." ma:contentTypeScope="" ma:versionID="609cb740f90515b94b59c7f768ae0fbe">
  <xsd:schema xmlns:xsd="http://www.w3.org/2001/XMLSchema" xmlns:xs="http://www.w3.org/2001/XMLSchema" xmlns:p="http://schemas.microsoft.com/office/2006/metadata/properties" xmlns:ns2="f428f131-8437-48c9-9cdf-8fab9dca4571" xmlns:ns3="21e663e9-9ff8-4e54-8085-e3d0e188f9b2" targetNamespace="http://schemas.microsoft.com/office/2006/metadata/properties" ma:root="true" ma:fieldsID="4d95dd8c64edc78942b428976b9eb8aa" ns2:_="" ns3:_="">
    <xsd:import namespace="f428f131-8437-48c9-9cdf-8fab9dca4571"/>
    <xsd:import namespace="21e663e9-9ff8-4e54-8085-e3d0e188f9b2"/>
    <xsd:element name="properties">
      <xsd:complexType>
        <xsd:sequence>
          <xsd:element name="documentManagement">
            <xsd:complexType>
              <xsd:all>
                <xsd:element ref="ns2:Annual_x0020_Meeting_x0020_Classification" minOccurs="0"/>
                <xsd:element ref="ns2:Doc_x0020_Type" minOccurs="0"/>
                <xsd:element ref="ns2:Year" minOccurs="0"/>
                <xsd:element ref="ns3:MediaServiceMetadata" minOccurs="0"/>
                <xsd:element ref="ns3:MediaServiceFastMetadata" minOccurs="0"/>
                <xsd:element ref="ns2:Doc_x0020_Status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28f131-8437-48c9-9cdf-8fab9dca4571" elementFormDefault="qualified">
    <xsd:import namespace="http://schemas.microsoft.com/office/2006/documentManagement/types"/>
    <xsd:import namespace="http://schemas.microsoft.com/office/infopath/2007/PartnerControls"/>
    <xsd:element name="Annual_x0020_Meeting_x0020_Classification" ma:index="8" nillable="true" ma:displayName="AM Classification" ma:format="Dropdown" ma:internalName="Annual_x0020_Meeting_x0020_Classification" ma:readOnly="false">
      <xsd:simpleType>
        <xsd:restriction base="dms:Choice">
          <xsd:enumeration value="Abstract/Posters"/>
          <xsd:enumeration value="Ancillary Meetings"/>
          <xsd:enumeration value="ASH Foundation Run/Walk"/>
          <xsd:enumeration value="ASH Live: Remote Session Viewing"/>
          <xsd:enumeration value="ASH News Daily and TV"/>
          <xsd:enumeration value="ASH on Demand"/>
          <xsd:enumeration value="ASH Sponsored Events"/>
          <xsd:enumeration value="AV"/>
          <xsd:enumeration value="Catering/Concessions"/>
          <xsd:enumeration value="Child Care"/>
          <xsd:enumeration value="CME"/>
          <xsd:enumeration value="ConvCenter"/>
          <xsd:enumeration value="Corporate Support"/>
          <xsd:enumeration value="Data Insights"/>
          <xsd:enumeration value="Education Program"/>
          <xsd:enumeration value="Executive Committee Dinner"/>
          <xsd:enumeration value="Exhibits"/>
          <xsd:enumeration value="Finance"/>
          <xsd:enumeration value="Floor Plans"/>
          <xsd:enumeration value="Friday Satellite Symposia"/>
          <xsd:enumeration value="Friday Scientific Workshops"/>
          <xsd:enumeration value="Function Book"/>
          <xsd:enumeration value="Global Dinner"/>
          <xsd:enumeration value="Government Concierge"/>
          <xsd:enumeration value="Housing"/>
          <xsd:enumeration value="Insurance"/>
          <xsd:enumeration value="Logistics"/>
          <xsd:enumeration value="Marketing/PR"/>
          <xsd:enumeration value="Misc Program"/>
          <xsd:enumeration value="Mobile App"/>
          <xsd:enumeration value="Other Medical Meetings"/>
          <xsd:enumeration value="President's Dinner"/>
          <xsd:enumeration value="President's Reception"/>
          <xsd:enumeration value="Product Theaters"/>
          <xsd:enumeration value="Promotion/PR"/>
          <xsd:enumeration value="Registration"/>
          <xsd:enumeration value="RFP"/>
          <xsd:enumeration value="Scientific Program"/>
          <xsd:enumeration value="Security"/>
          <xsd:enumeration value="Selfies"/>
          <xsd:enumeration value="Shuttle/Transportation"/>
          <xsd:enumeration value="Signs and Structures"/>
          <xsd:enumeration value="Site Visits"/>
          <xsd:enumeration value="Social Events"/>
          <xsd:enumeration value="Spargo Archives"/>
          <xsd:enumeration value="Speaker Logistics"/>
          <xsd:enumeration value="Speakers Letters"/>
          <xsd:enumeration value="Special Events"/>
          <xsd:enumeration value="Special Lecture"/>
          <xsd:enumeration value="Special Session"/>
          <xsd:enumeration value="Staff Info"/>
          <xsd:enumeration value="Support Services"/>
          <xsd:enumeration value="Training Event"/>
          <xsd:enumeration value="VIP Letter"/>
          <xsd:enumeration value="Virtual Meeting"/>
          <xsd:enumeration value="Wellness Studio"/>
          <xsd:enumeration value="Whiteboard Wall"/>
          <xsd:enumeration value="Wi-Fi/Internet"/>
        </xsd:restriction>
      </xsd:simpleType>
    </xsd:element>
    <xsd:element name="Doc_x0020_Type" ma:index="9" nillable="true" ma:displayName="Doc Type" ma:format="Dropdown" ma:internalName="Doc_x0020_Type" ma:readOnly="false">
      <xsd:simpleType>
        <xsd:restriction base="dms:Choice">
          <xsd:enumeration value="Advertisement"/>
          <xsd:enumeration value="Agenda"/>
          <xsd:enumeration value="Certificate of Insurance"/>
          <xsd:enumeration value="Contract"/>
          <xsd:enumeration value="E-mail"/>
          <xsd:enumeration value="Form"/>
          <xsd:enumeration value="Letter"/>
          <xsd:enumeration value="Map"/>
          <xsd:enumeration value="Meeting Notebook"/>
          <xsd:enumeration value="Memo"/>
          <xsd:enumeration value="Minutes"/>
          <xsd:enumeration value="Miscellaneous"/>
          <xsd:enumeration value="Official (Legal Docs)"/>
          <xsd:enumeration value="Policy"/>
          <xsd:enumeration value="Presentation"/>
          <xsd:enumeration value="Reference"/>
          <xsd:enumeration value="Report"/>
          <xsd:enumeration value="RFP"/>
          <xsd:enumeration value="Standard Operating Procedure (SOP)"/>
          <xsd:enumeration value="Survey"/>
          <xsd:enumeration value="Template"/>
          <xsd:enumeration value="Timeline"/>
        </xsd:restriction>
      </xsd:simpleType>
    </xsd:element>
    <xsd:element name="Year" ma:index="10" nillable="true" ma:displayName="Year" ma:default="2023" ma:format="Dropdown" ma:internalName="Year" ma:readOnly="false">
      <xsd:simpleType>
        <xsd:restriction base="dms:Choice">
          <xsd:enumeration value="2034"/>
          <xsd:enumeration value="2033"/>
          <xsd:enumeration value="2032"/>
          <xsd:enumeration value="2031"/>
          <xsd:enumeration value="2030"/>
          <xsd:enumeration value="2029"/>
          <xsd:enumeration value="2028"/>
          <xsd:enumeration value="2027"/>
          <xsd:enumeration value="2026"/>
          <xsd:enumeration value="2025"/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  <xsd:enumeration value="1994"/>
          <xsd:enumeration value="1993"/>
          <xsd:enumeration value="1992"/>
          <xsd:enumeration value="1991"/>
          <xsd:enumeration value="1990"/>
        </xsd:restriction>
      </xsd:simpleType>
    </xsd:element>
    <xsd:element name="Doc_x0020_Status" ma:index="13" nillable="true" ma:displayName="Doc Status" ma:default="Final" ma:format="Dropdown" ma:internalName="Doc_x0020_Status" ma:readOnly="false">
      <xsd:simpleType>
        <xsd:restriction base="dms:Choice">
          <xsd:enumeration value="Draft"/>
          <xsd:enumeration value="Final"/>
        </xsd:restriction>
      </xsd:simple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b921606-c105-48ac-9c58-9e88b1f69728}" ma:internalName="TaxCatchAll" ma:showField="CatchAllData" ma:web="f428f131-8437-48c9-9cdf-8fab9dca45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e663e9-9ff8-4e54-8085-e3d0e188f9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27a6b3a0-d35f-4ecf-9586-1f4c274d16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f428f131-8437-48c9-9cdf-8fab9dca4571">2023</Year>
    <Doc_x0020_Type xmlns="f428f131-8437-48c9-9cdf-8fab9dca4571">Reference</Doc_x0020_Type>
    <Annual_x0020_Meeting_x0020_Classification xmlns="f428f131-8437-48c9-9cdf-8fab9dca4571">Promotion/PR</Annual_x0020_Meeting_x0020_Classification>
    <Doc_x0020_Status xmlns="f428f131-8437-48c9-9cdf-8fab9dca4571">Final</Doc_x0020_Status>
    <TaxCatchAll xmlns="f428f131-8437-48c9-9cdf-8fab9dca4571" xsi:nil="true"/>
    <lcf76f155ced4ddcb4097134ff3c332f xmlns="21e663e9-9ff8-4e54-8085-e3d0e188f9b2">
      <Terms xmlns="http://schemas.microsoft.com/office/infopath/2007/PartnerControls"/>
    </lcf76f155ced4ddcb4097134ff3c332f>
  </documentManagement>
</p:properties>
</file>

<file path=customXml/item3.xml><?xml version="1.0" encoding="utf-8"?>
<LongProperties xmlns="http://schemas.microsoft.com/office/2006/metadata/longProperties"/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2E3AFA-71F0-403B-B66B-D40CAA1C23E7}">
  <ds:schemaRefs>
    <ds:schemaRef ds:uri="21e663e9-9ff8-4e54-8085-e3d0e188f9b2"/>
    <ds:schemaRef ds:uri="f428f131-8437-48c9-9cdf-8fab9dca457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4C530F2-9F99-4AAF-864C-1D493DDA5D25}">
  <ds:schemaRefs>
    <ds:schemaRef ds:uri="21e663e9-9ff8-4e54-8085-e3d0e188f9b2"/>
    <ds:schemaRef ds:uri="f428f131-8437-48c9-9cdf-8fab9dca457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D53A5FE-0CFB-4783-95F1-C2557943C20C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036CCDD4-5DC0-4F27-AED5-FB5493FED6E3}">
  <ds:schemaRefs>
    <ds:schemaRef ds:uri="http://schemas.microsoft.com/office/2006/metadata/customXsn"/>
  </ds:schemaRefs>
</ds:datastoreItem>
</file>

<file path=customXml/itemProps5.xml><?xml version="1.0" encoding="utf-8"?>
<ds:datastoreItem xmlns:ds="http://schemas.openxmlformats.org/officeDocument/2006/customXml" ds:itemID="{970B7EA5-3A0D-4427-B3A8-72663A9808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7140</Words>
  <Application>Microsoft Office PowerPoint</Application>
  <PresentationFormat>On-screen Show (16:9)</PresentationFormat>
  <Paragraphs>1073</Paragraphs>
  <Slides>43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43</vt:i4>
      </vt:variant>
    </vt:vector>
  </HeadingPairs>
  <TitlesOfParts>
    <vt:vector size="57" baseType="lpstr">
      <vt:lpstr>Arial</vt:lpstr>
      <vt:lpstr>Calibri</vt:lpstr>
      <vt:lpstr>Calibri Light</vt:lpstr>
      <vt:lpstr>Courier New</vt:lpstr>
      <vt:lpstr>Myriad Web Pro</vt:lpstr>
      <vt:lpstr>Segoe UI</vt:lpstr>
      <vt:lpstr>Times New Roman</vt:lpstr>
      <vt:lpstr>Wingdings</vt:lpstr>
      <vt:lpstr>Office Theme</vt:lpstr>
      <vt:lpstr>1_NCEH_ATSDR_combined</vt:lpstr>
      <vt:lpstr>Office Theme</vt:lpstr>
      <vt:lpstr>10_Office Theme</vt:lpstr>
      <vt:lpstr>Office Theme</vt:lpstr>
      <vt:lpstr>Office Theme</vt:lpstr>
      <vt:lpstr>Is More or Less Better? Reviewing Therapies in Hematologic Cancers  Press Briefing</vt:lpstr>
      <vt:lpstr>Panelists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Ibrutinib Plus Venetoclax with MRD-Directed Duration of Treatment Is Superior to FCR and Is a New Standard of Care for Previously Untreated CLL: Report of the Phase III UK NCRI                     Study </vt:lpstr>
      <vt:lpstr>PowerPoint Presentation</vt:lpstr>
      <vt:lpstr>FCR vs I+V: Trial design</vt:lpstr>
      <vt:lpstr>Stopping rules for ibrutinib + venetoclax in</vt:lpstr>
      <vt:lpstr>PowerPoint Presentation</vt:lpstr>
      <vt:lpstr>Improved outcomes seen across biological subgroups</vt:lpstr>
      <vt:lpstr>SAEs, by MedDRA System organ class </vt:lpstr>
      <vt:lpstr>Conclusion: MRD guided I+V versus FCR</vt:lpstr>
      <vt:lpstr>The benefit of allogeneic transplant in 1st complete remission in NPM1 mutated AML with or without FLT3 ITD is restricted to those testing MRD positive after induction – an analysis of the UK NCRI AML17 and AML19 studies</vt:lpstr>
      <vt:lpstr>Background</vt:lpstr>
      <vt:lpstr>Background</vt:lpstr>
      <vt:lpstr>Methods</vt:lpstr>
      <vt:lpstr>PowerPoint Presentation</vt:lpstr>
      <vt:lpstr>Impact of CR1-allo on survival is determined by MRD status after induction</vt:lpstr>
      <vt:lpstr>MRD also predicts CR1-allo benefit in patients with NPM1 + FLT3 ITD</vt:lpstr>
      <vt:lpstr>Conclusions</vt:lpstr>
      <vt:lpstr>Autologous Transplant is Associated with Improved Clinical Outcomes Compared to CAR-T Therapy in Patients with Large B-Cell Lymphoma Achieving a Complete Remission</vt:lpstr>
      <vt:lpstr>Presentation Writing Committee </vt:lpstr>
      <vt:lpstr>Background </vt:lpstr>
      <vt:lpstr>Background</vt:lpstr>
      <vt:lpstr>Methods</vt:lpstr>
      <vt:lpstr>Results: Baseline Characteristics  </vt:lpstr>
      <vt:lpstr>Results: Progression-Free Survival</vt:lpstr>
      <vt:lpstr>Results: Progression / Relapse </vt:lpstr>
      <vt:lpstr>Results: Overall Survival</vt:lpstr>
      <vt:lpstr>Univariable Analyses for 2-year Outcomes</vt:lpstr>
      <vt:lpstr>Multivariable Analysis </vt:lpstr>
      <vt:lpstr>Most Common Causes of Death </vt:lpstr>
      <vt:lpstr>Limitations </vt:lpstr>
      <vt:lpstr>Conclusion </vt:lpstr>
      <vt:lpstr>Acknowledgment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Morgan Homer</dc:creator>
  <cp:lastModifiedBy>Janet Gao</cp:lastModifiedBy>
  <cp:revision>2</cp:revision>
  <dcterms:modified xsi:type="dcterms:W3CDTF">2023-12-10T17:49:46Z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usines Svs Classification">
    <vt:lpwstr>General</vt:lpwstr>
  </property>
  <property fmtid="{D5CDD505-2E9C-101B-9397-08002B2CF9AE}" pid="3" name="ContentType">
    <vt:lpwstr>Document</vt:lpwstr>
  </property>
  <property fmtid="{D5CDD505-2E9C-101B-9397-08002B2CF9AE}" pid="4" name="Doc Type">
    <vt:lpwstr>Template</vt:lpwstr>
  </property>
  <property fmtid="{D5CDD505-2E9C-101B-9397-08002B2CF9AE}" pid="5" name="Employee Classification">
    <vt:lpwstr>General</vt:lpwstr>
  </property>
  <property fmtid="{D5CDD505-2E9C-101B-9397-08002B2CF9AE}" pid="6" name="Year">
    <vt:lpwstr>2010</vt:lpwstr>
  </property>
  <property fmtid="{D5CDD505-2E9C-101B-9397-08002B2CF9AE}" pid="7" name="Category">
    <vt:lpwstr>None</vt:lpwstr>
  </property>
  <property fmtid="{D5CDD505-2E9C-101B-9397-08002B2CF9AE}" pid="8" name="Doc Status">
    <vt:lpwstr>Final</vt:lpwstr>
  </property>
  <property fmtid="{D5CDD505-2E9C-101B-9397-08002B2CF9AE}" pid="9" name="Department">
    <vt:lpwstr>Communications</vt:lpwstr>
  </property>
  <property fmtid="{D5CDD505-2E9C-101B-9397-08002B2CF9AE}" pid="10" name="ContentTypeId">
    <vt:lpwstr>0x010100FFD629FDC5E2D544A4877A64A27BE919</vt:lpwstr>
  </property>
  <property fmtid="{D5CDD505-2E9C-101B-9397-08002B2CF9AE}" pid="11" name="ASH Dept">
    <vt:lpwstr/>
  </property>
  <property fmtid="{D5CDD505-2E9C-101B-9397-08002B2CF9AE}" pid="12" name="AuthorIds_UIVersion_20480">
    <vt:lpwstr>46</vt:lpwstr>
  </property>
  <property fmtid="{D5CDD505-2E9C-101B-9397-08002B2CF9AE}" pid="13" name="MediaServiceImageTags">
    <vt:lpwstr/>
  </property>
</Properties>
</file>