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  <p:sldMasterId id="2147483798" r:id="rId7"/>
  </p:sldMasterIdLst>
  <p:notesMasterIdLst>
    <p:notesMasterId r:id="rId13"/>
  </p:notesMasterIdLst>
  <p:sldIdLst>
    <p:sldId id="263" r:id="rId8"/>
    <p:sldId id="266" r:id="rId9"/>
    <p:sldId id="267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53143A9-B1B1-4E91-9B06-9873C794DEF1}">
          <p14:sldIdLst>
            <p14:sldId id="263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Irelan" initials="PI" lastIdx="5" clrIdx="0">
    <p:extLst>
      <p:ext uri="{19B8F6BF-5375-455C-9EA6-DF929625EA0E}">
        <p15:presenceInfo xmlns:p15="http://schemas.microsoft.com/office/powerpoint/2012/main" userId="S-1-5-21-2606473280-548047295-8510507-26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13B"/>
    <a:srgbClr val="A1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16AAF-F6DC-4E12-939F-14406C3C7C26}" v="2" dt="2018-11-21T21:50:54.2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176" y="78"/>
      </p:cViewPr>
      <p:guideLst>
        <p:guide orient="horz" pos="2160"/>
        <p:guide pos="285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388DC7-E9F6-284C-9857-FDA7F02FFFDF}" type="datetimeFigureOut">
              <a:rPr lang="en-US"/>
              <a:pPr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FAA9E6-400A-E640-A318-E52005842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00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59A66-58A0-4921-9F12-4DF811F1AA6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98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9852"/>
            <a:ext cx="7772400" cy="6689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0" i="0">
                <a:solidFill>
                  <a:srgbClr val="CD11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003" y="4071907"/>
            <a:ext cx="6400800" cy="8053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42DBC-C000-474C-847A-96A1FE0230FB}" type="datetime1">
              <a:rPr lang="en-US"/>
              <a:pPr/>
              <a:t>11/21/2018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09FEC-A01C-EB4F-9AED-98C23E3BD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3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DE6A48-BD34-9247-8CD2-A207D07E22B4}" type="datetime1">
              <a:rPr lang="en-US"/>
              <a:pPr/>
              <a:t>11/21/2018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41447-81A8-E34A-8E29-11F044513D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26691"/>
            <a:ext cx="8229600" cy="371092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268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EA077D-40D2-7645-91D9-F5061C772B13}" type="datetime1">
              <a:rPr lang="en-US"/>
              <a:pPr/>
              <a:t>11/21/2018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A7F1F-F248-F943-913A-EBF08A13E9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3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12AE92-20AD-8D4C-BE5B-92E66A82D5FE}" type="datetime1">
              <a:rPr lang="en-US"/>
              <a:pPr/>
              <a:t>11/21/2018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444B3-43E0-CD49-8543-3A769AE78B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064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6692"/>
            <a:ext cx="5486400" cy="354530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520E0-F525-124B-8DCB-FDFCBFF95D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127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CBDD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1"/>
          <a:stretch/>
        </p:blipFill>
        <p:spPr>
          <a:xfrm>
            <a:off x="0" y="10"/>
            <a:ext cx="9144000" cy="907961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39555"/>
            <a:ext cx="8229600" cy="866834"/>
          </a:xfrm>
          <a:prstGeom prst="rect">
            <a:avLst/>
          </a:prstGeom>
        </p:spPr>
        <p:txBody>
          <a:bodyPr/>
          <a:lstStyle>
            <a:lvl1pPr algn="l">
              <a:lnSpc>
                <a:spcPts val="2250"/>
              </a:lnSpc>
              <a:defRPr sz="2100" b="1" baseline="0">
                <a:solidFill>
                  <a:srgbClr val="76AE99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2144512"/>
            <a:ext cx="6400800" cy="3429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500" b="1" baseline="0">
                <a:solidFill>
                  <a:srgbClr val="76AE99"/>
                </a:solidFill>
                <a:effectLst/>
                <a:latin typeface="Calibri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2959514"/>
            <a:ext cx="6400800" cy="97155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1500"/>
              </a:lnSpc>
              <a:buNone/>
              <a:defRPr sz="1350" baseline="0">
                <a:solidFill>
                  <a:srgbClr val="76AE99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90152"/>
            <a:ext cx="690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>
                    <a:lumMod val="95000"/>
                  </a:srgbClr>
                </a:solidFill>
                <a:latin typeface="Calibri" panose="020F0502020204030204" pitchFamily="34" charset="0"/>
              </a:rPr>
              <a:t>National Center on Birth Defects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27480327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250"/>
              </a:lnSpc>
              <a:defRPr sz="2100" b="1" baseline="0">
                <a:solidFill>
                  <a:srgbClr val="76AE99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NCBDDD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134"/>
          <a:stretch/>
        </p:blipFill>
        <p:spPr>
          <a:xfrm>
            <a:off x="0" y="5016021"/>
            <a:ext cx="9144000" cy="127486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158875"/>
            <a:ext cx="8229600" cy="3341688"/>
          </a:xfrm>
        </p:spPr>
        <p:txBody>
          <a:bodyPr/>
          <a:lstStyle>
            <a:lvl1pPr marL="257175" indent="-257175">
              <a:buClr>
                <a:srgbClr val="618E7C"/>
              </a:buClr>
              <a:buFont typeface="Wingdings" panose="05000000000000000000" pitchFamily="2" charset="2"/>
              <a:buChar char="§"/>
              <a:defRPr sz="15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B45340"/>
              </a:buClr>
              <a:defRPr sz="15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5A4099"/>
              </a:buClr>
              <a:defRPr sz="15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5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500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3030297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250"/>
              </a:lnSpc>
              <a:defRPr sz="2100" b="1" baseline="0">
                <a:solidFill>
                  <a:srgbClr val="618E7C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11" y="1200151"/>
            <a:ext cx="3879669" cy="3143250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18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557213" indent="-214313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5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35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35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35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4807142" y="1200151"/>
            <a:ext cx="3879669" cy="3143250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180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557213" indent="-214313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5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35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35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35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42"/>
          <a:stretch/>
        </p:blipFill>
        <p:spPr>
          <a:xfrm>
            <a:off x="13" y="5044697"/>
            <a:ext cx="9134357" cy="14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1957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_background">
    <p:bg>
      <p:bgPr>
        <a:solidFill>
          <a:srgbClr val="618E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3350329"/>
            <a:ext cx="8294913" cy="871538"/>
          </a:xfrm>
          <a:prstGeom prst="rect">
            <a:avLst/>
          </a:prstGeom>
        </p:spPr>
        <p:txBody>
          <a:bodyPr anchor="b"/>
          <a:lstStyle>
            <a:lvl1pPr algn="l">
              <a:defRPr sz="27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1" y="4425702"/>
            <a:ext cx="7772400" cy="426244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1650"/>
              </a:lnSpc>
              <a:buNone/>
              <a:defRPr sz="1500" baseline="0">
                <a:solidFill>
                  <a:schemeClr val="bg2"/>
                </a:solidFill>
                <a:latin typeface="Calibri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50223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4869657"/>
            <a:ext cx="24892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6090422-FAC2-1B47-B696-15B7C4FF0E2E}" type="datetime1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69657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0ABAB64-726D-C943-9B15-2E81C6025A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1" r:id="rId2"/>
    <p:sldLayoutId id="2147483752" r:id="rId3"/>
    <p:sldLayoutId id="2147483759" r:id="rId4"/>
    <p:sldLayoutId id="2147483755" r:id="rId5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CD113B"/>
          </a:solidFill>
          <a:latin typeface="Arial"/>
          <a:ea typeface="Geneva" pitchFamily="37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pitchFamily="37" charset="-128"/>
          <a:cs typeface="Geneva" pitchFamily="3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pitchFamily="3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Geneva" pitchFamily="3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Geneva" pitchFamily="3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Geneva" pitchFamily="3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70014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903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92F0476-1966-4CD5-9E2F-6332FDA7F5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E2E2D-F8D7-4ABC-B7EA-A49ECC66B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56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06059-EB32-45AA-8959-7B1D75FE8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A9B70-4685-455F-825C-F423F1DB8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52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4EB17-3A86-4BE7-8639-CB0DA077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2A555-CF25-4066-BAE3-3F6581FAF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0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4EB17-3A86-4BE7-8639-CB0DA077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2A555-CF25-4066-BAE3-3F6581FAF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9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4EB17-3A86-4BE7-8639-CB0DA077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2A555-CF25-4066-BAE3-3F6581FAF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17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NCEH_ATSDR_combined">
  <a:themeElements>
    <a:clrScheme name="Custom 11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f428f131-8437-48c9-9cdf-8fab9dca4571">2016</Year>
    <Doc_x0020_Status xmlns="f428f131-8437-48c9-9cdf-8fab9dca4571">Final</Doc_x0020_Status>
    <Employee_x0020_Classification xmlns="f428f131-8437-48c9-9cdf-8fab9dca4571">General</Employee_x0020_Classification>
    <Department xmlns="4cee890d-a610-4809-b13c-8b943d640c10">Communications</Department>
    <Category xmlns="4cee890d-a610-4809-b13c-8b943d640c10">None</Category>
    <Doc_x0020_Type xmlns="f428f131-8437-48c9-9cdf-8fab9dca4571">Template</Doc_x0020_Type>
    <ASH_x0020_Committees xmlns="f428f131-8437-48c9-9cdf-8fab9dca4571" xsi:nil="true"/>
    <Awards xmlns="f428f131-8437-48c9-9cdf-8fab9dca4571" xsi:nil="true"/>
    <Blood_x0020_Classification xmlns="f428f131-8437-48c9-9cdf-8fab9dca4571" xsi:nil="true"/>
    <Development_x0020_Classification xmlns="f428f131-8437-48c9-9cdf-8fab9dca4571" xsi:nil="true"/>
    <Global_x0020_Programs xmlns="f428f131-8437-48c9-9cdf-8fab9dca4571" xsi:nil="true"/>
    <HR_x0020_Classification xmlns="f428f131-8437-48c9-9cdf-8fab9dca4571" xsi:nil="true"/>
    <Annual_x0020_Meeting_x0020_Classification xmlns="f428f131-8437-48c9-9cdf-8fab9dca4571" xsi:nil="true"/>
    <Education_x0020_and_x0020_Training_x0020_Projects xmlns="f428f131-8437-48c9-9cdf-8fab9dca4571" xsi:nil="true"/>
    <ASH_x0020_Dept xmlns="f428f131-8437-48c9-9cdf-8fab9dca4571" xsi:nil="true"/>
    <Month xmlns="f428f131-8437-48c9-9cdf-8fab9dca4571" xsi:nil="true"/>
    <QTR xmlns="f428f131-8437-48c9-9cdf-8fab9dca4571" xsi:nil="true"/>
    <Finance_x0020_Confidential xmlns="f428f131-8437-48c9-9cdf-8fab9dca4571" xsi:nil="true"/>
    <Issue xmlns="f428f131-8437-48c9-9cdf-8fab9dca4571" xsi:nil="true"/>
    <Government_x0020_Agencies xmlns="f428f131-8437-48c9-9cdf-8fab9dca4571" xsi:nil="true"/>
    <Meeting_x005f_x0020_Location xmlns="f428f131-8437-48c9-9cdf-8fab9dca4571" xsi:nil="true"/>
    <Busines_x0020_Svs_x0020_Classification xmlns="f428f131-8437-48c9-9cdf-8fab9dca4571">General</Busines_x0020_Svs_x0020_Classification>
    <Edition xmlns="f428f131-8437-48c9-9cdf-8fab9dca4571" xsi:nil="true"/>
    <HR_x0020_Payroll_x0020_Classification xmlns="f428f131-8437-48c9-9cdf-8fab9dca4571" xsi:nil="true"/>
    <Chapter xmlns="f428f131-8437-48c9-9cdf-8fab9dca4571" xsi:nil="true"/>
    <Finance_x0020_Classification xmlns="f428f131-8437-48c9-9cdf-8fab9dca4571" xsi:nil="true"/>
    <Meeting_x0020_Date xmlns="f428f131-8437-48c9-9cdf-8fab9dca4571" xsi:nil="true"/>
    <Meeting_x0020_Name xmlns="f428f131-8437-48c9-9cdf-8fab9dca4571" xsi:nil="true"/>
    <Daily_x0020_News_x0020_Section xmlns="f428f131-8437-48c9-9cdf-8fab9dca4571" xsi:nil="true"/>
    <Government_x0020_Issues xmlns="f428f131-8437-48c9-9cdf-8fab9dca4571" xsi:nil="true"/>
    <Daily_x0020_News_x0020_Day xmlns="f428f131-8437-48c9-9cdf-8fab9dca4571" xsi:nil="true"/>
    <Communication_x0020_Classification xmlns="f428f131-8437-48c9-9cdf-8fab9dca4571" xsi:nil="true"/>
    <Membership_x0020_Classification xmlns="f428f131-8437-48c9-9cdf-8fab9dca4571" xsi:nil="true"/>
    <Meeting_x0020_Owner xmlns="f428f131-8437-48c9-9cdf-8fab9dca4571" xsi:nil="true"/>
    <Year_x0020_Awarded xmlns="f428f131-8437-48c9-9cdf-8fab9dca4571" xsi:nil="true"/>
    <Publication_x0020_Classification xmlns="f428f131-8437-48c9-9cdf-8fab9dca4571" xsi:nil="true"/>
    <To_x0020_Review xmlns="4cee890d-a610-4809-b13c-8b943d640c10">false</To_x0020_Review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FD536183E9257347A8CEFF8A3F5F9A0E020033CAD2E058E1224CA094C501F3335374" ma:contentTypeVersion="10" ma:contentTypeDescription="" ma:contentTypeScope="" ma:versionID="d110919e6d1fe5af1f31963eaba3628e">
  <xsd:schema xmlns:xsd="http://www.w3.org/2001/XMLSchema" xmlns:xs="http://www.w3.org/2001/XMLSchema" xmlns:p="http://schemas.microsoft.com/office/2006/metadata/properties" xmlns:ns2="f428f131-8437-48c9-9cdf-8fab9dca4571" xmlns:ns3="4cee890d-a610-4809-b13c-8b943d640c10" targetNamespace="http://schemas.microsoft.com/office/2006/metadata/properties" ma:root="true" ma:fieldsID="cc32b3e85cd9fac908254c1c7f3f46e8" ns2:_="" ns3:_="">
    <xsd:import namespace="f428f131-8437-48c9-9cdf-8fab9dca4571"/>
    <xsd:import namespace="4cee890d-a610-4809-b13c-8b943d640c10"/>
    <xsd:element name="properties">
      <xsd:complexType>
        <xsd:sequence>
          <xsd:element name="documentManagement">
            <xsd:complexType>
              <xsd:all>
                <xsd:element ref="ns2:Doc_x0020_Status" minOccurs="0"/>
                <xsd:element ref="ns2:Doc_x0020_Type"/>
                <xsd:element ref="ns2:Employee_x0020_Classification" minOccurs="0"/>
                <xsd:element ref="ns2:Year" minOccurs="0"/>
                <xsd:element ref="ns3:Category" minOccurs="0"/>
                <xsd:element ref="ns3:Department" minOccurs="0"/>
                <xsd:element ref="ns2:Annual_x0020_Meeting_x0020_Classification" minOccurs="0"/>
                <xsd:element ref="ns2:ASH_x0020_Committees" minOccurs="0"/>
                <xsd:element ref="ns2:ASH_x0020_Dept" minOccurs="0"/>
                <xsd:element ref="ns2:Awards" minOccurs="0"/>
                <xsd:element ref="ns2:Blood_x0020_Classification" minOccurs="0"/>
                <xsd:element ref="ns2:Busines_x0020_Svs_x0020_Classification" minOccurs="0"/>
                <xsd:element ref="ns2:Chapter" minOccurs="0"/>
                <xsd:element ref="ns2:Communication_x0020_Classification" minOccurs="0"/>
                <xsd:element ref="ns2:Daily_x0020_News_x0020_Day" minOccurs="0"/>
                <xsd:element ref="ns2:Daily_x0020_News_x0020_Section" minOccurs="0"/>
                <xsd:element ref="ns2:Development_x0020_Classification" minOccurs="0"/>
                <xsd:element ref="ns2:Edition" minOccurs="0"/>
                <xsd:element ref="ns2:Education_x0020_and_x0020_Training_x0020_Projects" minOccurs="0"/>
                <xsd:element ref="ns2:Finance_x0020_Classification" minOccurs="0"/>
                <xsd:element ref="ns2:Finance_x0020_Confidential" minOccurs="0"/>
                <xsd:element ref="ns2:Global_x0020_Programs" minOccurs="0"/>
                <xsd:element ref="ns2:Government_x0020_Agencies" minOccurs="0"/>
                <xsd:element ref="ns2:Government_x0020_Issues" minOccurs="0"/>
                <xsd:element ref="ns2:HR_x0020_Classification" minOccurs="0"/>
                <xsd:element ref="ns2:Issue" minOccurs="0"/>
                <xsd:element ref="ns2:Meeting_x0020_Date" minOccurs="0"/>
                <xsd:element ref="ns2:Meeting_x005f_x0020_Location" minOccurs="0"/>
                <xsd:element ref="ns2:Meeting_x0020_Name" minOccurs="0"/>
                <xsd:element ref="ns2:Meeting_x0020_Owner" minOccurs="0"/>
                <xsd:element ref="ns2:Membership_x0020_Classification" minOccurs="0"/>
                <xsd:element ref="ns2:Month" minOccurs="0"/>
                <xsd:element ref="ns2:HR_x0020_Payroll_x0020_Classification" minOccurs="0"/>
                <xsd:element ref="ns2:Publication_x0020_Classification" minOccurs="0"/>
                <xsd:element ref="ns2:QTR" minOccurs="0"/>
                <xsd:element ref="ns2:Year_x0020_Awarded" minOccurs="0"/>
                <xsd:element ref="ns3:To_x0020_Review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8f131-8437-48c9-9cdf-8fab9dca4571" elementFormDefault="qualified">
    <xsd:import namespace="http://schemas.microsoft.com/office/2006/documentManagement/types"/>
    <xsd:import namespace="http://schemas.microsoft.com/office/infopath/2007/PartnerControls"/>
    <xsd:element name="Doc_x0020_Status" ma:index="2" nillable="true" ma:displayName="Doc Status" ma:default="Final" ma:format="Dropdown" ma:internalName="Doc_x0020_Status" ma:readOnly="false">
      <xsd:simpleType>
        <xsd:restriction base="dms:Choice">
          <xsd:enumeration value="Draft"/>
          <xsd:enumeration value="Final"/>
        </xsd:restriction>
      </xsd:simpleType>
    </xsd:element>
    <xsd:element name="Doc_x0020_Type" ma:index="3" ma:displayName="Doc Type" ma:format="Dropdown" ma:internalName="Doc_x0020_Type" ma:readOnly="false">
      <xsd:simpleType>
        <xsd:restriction base="dms:Choice">
          <xsd:enumeration value="Advertisement"/>
          <xsd:enumeration value="Agenda"/>
          <xsd:enumeration value="Contract"/>
          <xsd:enumeration value="E-mail"/>
          <xsd:enumeration value="Form"/>
          <xsd:enumeration value="Letter"/>
          <xsd:enumeration value="Map"/>
          <xsd:enumeration value="Meeting Notebook"/>
          <xsd:enumeration value="Memo"/>
          <xsd:enumeration value="Minutes"/>
          <xsd:enumeration value="Miscellaneous"/>
          <xsd:enumeration value="Official (Legal Docs)"/>
          <xsd:enumeration value="Policy"/>
          <xsd:enumeration value="Presentation"/>
          <xsd:enumeration value="Reference"/>
          <xsd:enumeration value="Report"/>
          <xsd:enumeration value="RFP"/>
          <xsd:enumeration value="Standard Operating Procedure (SOP)"/>
          <xsd:enumeration value="Survey"/>
          <xsd:enumeration value="Template"/>
          <xsd:enumeration value="Timeline"/>
          <xsd:enumeration value="Training Docs"/>
        </xsd:restriction>
      </xsd:simpleType>
    </xsd:element>
    <xsd:element name="Employee_x0020_Classification" ma:index="4" nillable="true" ma:displayName="Employee Classification" ma:format="Dropdown" ma:internalName="Employee_x0020_Classification" ma:readOnly="false">
      <xsd:simpleType>
        <xsd:restriction base="dms:Choice">
          <xsd:enumeration value="Benefits"/>
          <xsd:enumeration value="Financial"/>
          <xsd:enumeration value="General"/>
          <xsd:enumeration value="HR"/>
          <xsd:enumeration value="Meetings"/>
          <xsd:enumeration value="Payroll"/>
          <xsd:enumeration value="Staff Time Allocation"/>
          <xsd:enumeration value="TIMSS"/>
        </xsd:restriction>
      </xsd:simpleType>
    </xsd:element>
    <xsd:element name="Year" ma:index="5" nillable="true" ma:displayName="Year" ma:format="Dropdown" ma:internalName="Year" ma:readOnly="false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  <xsd:enumeration value="1994"/>
          <xsd:enumeration value="1993"/>
          <xsd:enumeration value="1992"/>
          <xsd:enumeration value="1991"/>
          <xsd:enumeration value="1990"/>
        </xsd:restriction>
      </xsd:simpleType>
    </xsd:element>
    <xsd:element name="Annual_x0020_Meeting_x0020_Classification" ma:index="8" nillable="true" ma:displayName="AM Classification" ma:format="Dropdown" ma:internalName="Annual_x0020_Meeting_x0020_Classification" ma:readOnly="false">
      <xsd:simpleType>
        <xsd:restriction base="dms:Choice">
          <xsd:enumeration value="Ancillary Meetings"/>
          <xsd:enumeration value="ASH Sponsored Meetings"/>
          <xsd:enumeration value="CME"/>
          <xsd:enumeration value="Education Program"/>
          <xsd:enumeration value="Exhibits"/>
          <xsd:enumeration value="Friday Satellite Symposia"/>
          <xsd:enumeration value="Housing"/>
          <xsd:enumeration value="Logistics"/>
          <xsd:enumeration value="Misc Program"/>
          <xsd:enumeration value="Promotion/PR"/>
          <xsd:enumeration value="Registration"/>
          <xsd:enumeration value="Scientific Program"/>
          <xsd:enumeration value="Social Events"/>
          <xsd:enumeration value="Special Lecture"/>
          <xsd:enumeration value="Special Session"/>
          <xsd:enumeration value="Staff Info"/>
          <xsd:enumeration value="Support Services"/>
          <xsd:enumeration value="Training Event"/>
        </xsd:restriction>
      </xsd:simpleType>
    </xsd:element>
    <xsd:element name="ASH_x0020_Committees" ma:index="9" nillable="true" ma:displayName="ASH Committees" ma:format="Dropdown" ma:internalName="ASH_x0020_Committees" ma:readOnly="false">
      <xsd:simpleType>
        <xsd:restriction base="dms:Choice">
          <xsd:enumeration value="Awards"/>
          <xsd:enumeration value="Communications"/>
          <xsd:enumeration value="Development"/>
          <xsd:enumeration value="Educational Affairs"/>
          <xsd:enumeration value="Educational Affairs: Small Meeting Oversight Subcommittee"/>
          <xsd:enumeration value="Educational Affairs: Teaching Cases Subcommittee"/>
          <xsd:enumeration value="Executive"/>
          <xsd:enumeration value="Government Affairs"/>
          <xsd:enumeration value="International Members"/>
          <xsd:enumeration value="Investment &amp; Audit"/>
          <xsd:enumeration value="Journals"/>
          <xsd:enumeration value="Nominating"/>
          <xsd:enumeration value="Practice"/>
          <xsd:enumeration value="Practice: Quality of Care Subcommittee"/>
          <xsd:enumeration value="Practice: Reimbursement Subcommittee"/>
          <xsd:enumeration value="Scientific Committees"/>
          <xsd:enumeration value="Special Committee: Ad Hoc Minority"/>
          <xsd:enumeration value="Special Committee: ASH Anniversary"/>
          <xsd:enumeration value="Special Committee: Program"/>
          <xsd:enumeration value="Training Programs: Clinical Research Training Institute Oversight"/>
          <xsd:enumeration value="Training Programs: Trainee Council"/>
        </xsd:restriction>
      </xsd:simpleType>
    </xsd:element>
    <xsd:element name="ASH_x0020_Dept" ma:index="10" nillable="true" ma:displayName="ASH Dept" ma:format="Dropdown" ma:internalName="ASH_x0020_Dept" ma:readOnly="false">
      <xsd:simpleType>
        <xsd:restriction base="dms:Choice">
          <xsd:enumeration value="ASH Foundation"/>
          <xsd:enumeration value="ASH Registry"/>
          <xsd:enumeration value="Communications"/>
          <xsd:enumeration value="Corporate Relations"/>
          <xsd:enumeration value="Executive Office"/>
          <xsd:enumeration value="Finance and Administration"/>
          <xsd:enumeration value="Government Relations and Practice"/>
          <xsd:enumeration value="Human Resources"/>
          <xsd:enumeration value="Information Technology"/>
          <xsd:enumeration value="Meetings and Community Engagement"/>
          <xsd:enumeration value="Professional Development and Diversity"/>
          <xsd:enumeration value="Publications"/>
          <xsd:enumeration value="Quality Improvement Programs"/>
          <xsd:enumeration value="Scientific Affairs"/>
        </xsd:restriction>
      </xsd:simpleType>
    </xsd:element>
    <xsd:element name="Awards" ma:index="11" nillable="true" ma:displayName="Award" ma:format="Dropdown" ma:internalName="Awards" ma:readOnly="false">
      <xsd:simpleType>
        <xsd:restriction base="dms:Choice">
          <xsd:enumeration value="Advocacy Awards"/>
          <xsd:enumeration value="Alternative Training Pathway Grant"/>
          <xsd:enumeration value="ASH-AMFDP"/>
          <xsd:enumeration value="Clinical Research Training Institute"/>
          <xsd:enumeration value="EHA-ASH Research Exchange Award"/>
          <xsd:enumeration value="General"/>
          <xsd:enumeration value="Honorific Awards"/>
          <xsd:enumeration value="Mentor Award"/>
          <xsd:enumeration value="Minority Medical Student Award Program"/>
          <xsd:enumeration value="Misc Awards"/>
          <xsd:enumeration value="Research Training Award for Fellows"/>
          <xsd:enumeration value="Scholar Awards"/>
          <xsd:enumeration value="Trainee Research Award"/>
          <xsd:enumeration value="Translational Research Training in Hematology"/>
          <xsd:enumeration value="Travel and Merit Awards"/>
          <xsd:enumeration value="Visiting Trainee Program"/>
        </xsd:restriction>
      </xsd:simpleType>
    </xsd:element>
    <xsd:element name="Blood_x0020_Classification" ma:index="12" nillable="true" ma:displayName="Blood Classification" ma:format="Dropdown" ma:internalName="Blood_x0020_Classification" ma:readOnly="false">
      <xsd:simpleType>
        <xsd:restriction base="dms:Choice">
          <xsd:enumeration value="Advertising"/>
          <xsd:enumeration value="CME"/>
          <xsd:enumeration value="Copyright/COI"/>
          <xsd:enumeration value="Editorial Board"/>
          <xsd:enumeration value="Editors"/>
          <xsd:enumeration value="General"/>
          <xsd:enumeration value="Marketing"/>
          <xsd:enumeration value="Peer Review"/>
          <xsd:enumeration value="Permissions"/>
          <xsd:enumeration value="Printing"/>
          <xsd:enumeration value="Production"/>
          <xsd:enumeration value="Reprints"/>
          <xsd:enumeration value="Subscriptions"/>
          <xsd:enumeration value="Translated Editions"/>
        </xsd:restriction>
      </xsd:simpleType>
    </xsd:element>
    <xsd:element name="Busines_x0020_Svs_x0020_Classification" ma:index="13" nillable="true" ma:displayName="Business Svcs Classification" ma:format="Dropdown" ma:internalName="Busines_x0020_Svs_x0020_Classification" ma:readOnly="false">
      <xsd:simpleType>
        <xsd:restriction base="dms:Choice">
          <xsd:enumeration value="2021 L"/>
          <xsd:enumeration value="Administration"/>
          <xsd:enumeration value="Agreements"/>
          <xsd:enumeration value="Business Continuity Plan"/>
          <xsd:enumeration value="General"/>
          <xsd:enumeration value="Insurance"/>
          <xsd:enumeration value="Office Equipment"/>
          <xsd:enumeration value="Real Estate"/>
          <xsd:enumeration value="Telecommunications"/>
        </xsd:restriction>
      </xsd:simpleType>
    </xsd:element>
    <xsd:element name="Chapter" ma:index="14" nillable="true" ma:displayName="Chapter" ma:format="Dropdown" ma:internalName="Chapter" ma:readOnly="false">
      <xsd:simpleType>
        <xsd:restriction base="dms:Choice">
          <xsd:enumeration value="_Unassigned"/>
          <xsd:enumeration value="01"/>
          <xsd:enumeration value="02"/>
          <xsd:enumeration value="03"/>
          <xsd:enumeration value="04"/>
          <xsd:enumeration value="05"/>
          <xsd:enumeration value="06"/>
          <xsd:enumeration value="07"/>
          <xsd:enumeration value="08"/>
          <xsd:enumeration value="09"/>
          <xsd:enumeration value="10"/>
          <xsd:enumeration value="11"/>
          <xsd:enumeration value="12"/>
          <xsd:enumeration value="13"/>
          <xsd:enumeration value="14"/>
          <xsd:enumeration value="15"/>
          <xsd:enumeration value="16"/>
          <xsd:enumeration value="17"/>
          <xsd:enumeration value="18"/>
          <xsd:enumeration value="19"/>
          <xsd:enumeration value="20"/>
          <xsd:enumeration value="21"/>
          <xsd:enumeration value="22"/>
          <xsd:enumeration value="23"/>
          <xsd:enumeration value="24"/>
          <xsd:enumeration value="25"/>
        </xsd:restriction>
      </xsd:simpleType>
    </xsd:element>
    <xsd:element name="Communication_x0020_Classification" ma:index="15" nillable="true" ma:displayName="Communication Classification" ma:format="Dropdown" ma:internalName="Communication_x0020_Classification" ma:readOnly="false">
      <xsd:simpleType>
        <xsd:restriction base="dms:Choice">
          <xsd:enumeration value="Consult a Colleague"/>
          <xsd:enumeration value="Documentary"/>
          <xsd:enumeration value="E-Mail Blast"/>
          <xsd:enumeration value="General"/>
          <xsd:enumeration value="General Marketing"/>
          <xsd:enumeration value="General PR"/>
          <xsd:enumeration value="Public Outreach Campaign"/>
          <xsd:enumeration value="Web Site"/>
        </xsd:restriction>
      </xsd:simpleType>
    </xsd:element>
    <xsd:element name="Daily_x0020_News_x0020_Day" ma:index="16" nillable="true" ma:displayName="Daily News Day" ma:format="RadioButtons" ma:internalName="Daily_x0020_News_x0020_Day" ma:readOnly="false">
      <xsd:simpleType>
        <xsd:restriction base="dms:Choice">
          <xsd:enumeration value="Sat"/>
          <xsd:enumeration value="Sun"/>
          <xsd:enumeration value="Mon"/>
          <xsd:enumeration value="Tues"/>
          <xsd:enumeration value="Wed"/>
          <xsd:enumeration value="Thur"/>
          <xsd:enumeration value="Fri"/>
        </xsd:restriction>
      </xsd:simpleType>
    </xsd:element>
    <xsd:element name="Daily_x0020_News_x0020_Section" ma:index="17" nillable="true" ma:displayName="Daily News Section" ma:format="RadioButtons" ma:internalName="Daily_x0020_News_x0020_Section" ma:readOnly="false">
      <xsd:simpleType>
        <xsd:restriction base="dms:Choice">
          <xsd:enumeration value="A"/>
          <xsd:enumeration value="B"/>
        </xsd:restriction>
      </xsd:simpleType>
    </xsd:element>
    <xsd:element name="Development_x0020_Classification" ma:index="18" nillable="true" ma:displayName="Development Classification" ma:format="Dropdown" ma:internalName="Development_x0020_Classification" ma:readOnly="false">
      <xsd:simpleType>
        <xsd:restriction base="dms:Choice">
          <xsd:enumeration value="Corporate Relations"/>
          <xsd:enumeration value="Foundation Relations"/>
          <xsd:enumeration value="General"/>
          <xsd:enumeration value="Individual Giving"/>
        </xsd:restriction>
      </xsd:simpleType>
    </xsd:element>
    <xsd:element name="Edition" ma:index="19" nillable="true" ma:displayName="Edition" ma:format="Dropdown" ma:internalName="Edition" ma:readOnly="false">
      <xsd:simpleType>
        <xsd:restriction base="dms:Choice">
          <xsd:enumeration value="1st 2001"/>
          <xsd:enumeration value="2nd 2004"/>
          <xsd:enumeration value="3rd 2007"/>
          <xsd:enumeration value="4th 2010"/>
          <xsd:enumeration value="5th"/>
          <xsd:enumeration value="6th"/>
          <xsd:enumeration value="7th"/>
          <xsd:enumeration value="8th"/>
          <xsd:enumeration value="9th"/>
          <xsd:enumeration value="10th"/>
        </xsd:restriction>
      </xsd:simpleType>
    </xsd:element>
    <xsd:element name="Education_x0020_and_x0020_Training_x0020_Projects" ma:index="20" nillable="true" ma:displayName="Education and Training Projects" ma:format="Dropdown" ma:internalName="Education_x0020_and_x0020_Training_x0020_Projects" ma:readOnly="false">
      <xsd:simpleType>
        <xsd:restriction base="dms:Choice">
          <xsd:enumeration value="ACCME/CME"/>
          <xsd:enumeration value="Consulting Hematology"/>
          <xsd:enumeration value="General"/>
          <xsd:enumeration value="Hematology ISE"/>
          <xsd:enumeration value="Image Bank"/>
          <xsd:enumeration value="MOC"/>
          <xsd:enumeration value="PIMs"/>
          <xsd:enumeration value="Teaching Cases"/>
          <xsd:enumeration value="Workforce"/>
        </xsd:restriction>
      </xsd:simpleType>
    </xsd:element>
    <xsd:element name="Finance_x0020_Classification" ma:index="21" nillable="true" ma:displayName="Finance Classification" ma:format="Dropdown" ma:internalName="Finance_x0020_Classification" ma:readOnly="false">
      <xsd:simpleType>
        <xsd:restriction base="dms:Choice">
          <xsd:enumeration value="Banking"/>
          <xsd:enumeration value="Financial Statements"/>
          <xsd:enumeration value="General"/>
          <xsd:enumeration value="Instructions"/>
          <xsd:enumeration value="Investments"/>
          <xsd:enumeration value="Invoice Logs"/>
          <xsd:enumeration value="Reconciliation"/>
        </xsd:restriction>
      </xsd:simpleType>
    </xsd:element>
    <xsd:element name="Finance_x0020_Confidential" ma:index="22" nillable="true" ma:displayName="Finance Confidential" ma:format="Dropdown" ma:internalName="Finance_x0020_Confidential" ma:readOnly="false">
      <xsd:simpleType>
        <xsd:restriction base="dms:Choice">
          <xsd:enumeration value="Audit"/>
          <xsd:enumeration value="Banking"/>
          <xsd:enumeration value="Budget"/>
          <xsd:enumeration value="Financial Statements"/>
          <xsd:enumeration value="General"/>
          <xsd:enumeration value="Instructions"/>
          <xsd:enumeration value="Investments"/>
          <xsd:enumeration value="Reconciliation"/>
          <xsd:enumeration value="UBIT"/>
        </xsd:restriction>
      </xsd:simpleType>
    </xsd:element>
    <xsd:element name="Global_x0020_Programs" ma:index="23" nillable="true" ma:displayName="Global Programs" ma:format="Dropdown" ma:internalName="Global_x0020_Programs" ma:readOnly="false">
      <xsd:simpleType>
        <xsd:restriction base="dms:Choice">
          <xsd:enumeration value="General"/>
          <xsd:enumeration value="Health Volunteers Overseas"/>
          <xsd:enumeration value="International Outreach Initiative"/>
        </xsd:restriction>
      </xsd:simpleType>
    </xsd:element>
    <xsd:element name="Government_x0020_Agencies" ma:index="24" nillable="true" ma:displayName="Government Agencies" ma:format="Dropdown" ma:internalName="Government_x0020_Agencies" ma:readOnly="false">
      <xsd:simpleType>
        <xsd:restriction base="dms:Choice">
          <xsd:enumeration value="CAC"/>
          <xsd:enumeration value="CDC"/>
          <xsd:enumeration value="CMS"/>
          <xsd:enumeration value="Congress"/>
          <xsd:enumeration value="DOD"/>
          <xsd:enumeration value="FDA"/>
          <xsd:enumeration value="GRN"/>
          <xsd:enumeration value="HRSA"/>
          <xsd:enumeration value="Miscellanous"/>
          <xsd:enumeration value="NCI"/>
          <xsd:enumeration value="NCRR"/>
          <xsd:enumeration value="NHLBI"/>
          <xsd:enumeration value="NIA"/>
          <xsd:enumeration value="NIDDK"/>
          <xsd:enumeration value="NIH"/>
          <xsd:enumeration value="NQF"/>
          <xsd:enumeration value="Patient group"/>
          <xsd:enumeration value="Senate"/>
          <xsd:enumeration value="State Societies"/>
          <xsd:enumeration value="US House of Reps"/>
          <xsd:enumeration value="White House"/>
        </xsd:restriction>
      </xsd:simpleType>
    </xsd:element>
    <xsd:element name="Government_x0020_Issues" ma:index="25" nillable="true" ma:displayName="Government Issues" ma:format="Dropdown" ma:internalName="Government_x0020_Issues" ma:readOnly="false">
      <xsd:simpleType>
        <xsd:restriction base="dms:Choice">
          <xsd:enumeration value="CER"/>
          <xsd:enumeration value="ESAs"/>
          <xsd:enumeration value="Health Care Reform"/>
          <xsd:enumeration value="Local Coverage Issues"/>
          <xsd:enumeration value="MDS"/>
          <xsd:enumeration value="Miscellanous"/>
          <xsd:enumeration value="Practice Guidelines"/>
          <xsd:enumeration value="Public Access"/>
          <xsd:enumeration value="Public Health"/>
          <xsd:enumeration value="Reimbursement"/>
          <xsd:enumeration value="Research"/>
          <xsd:enumeration value="Sickle Cell Disease"/>
          <xsd:enumeration value="Stem Cell"/>
          <xsd:enumeration value="Thrombosis"/>
          <xsd:enumeration value="Women with Bleeding Disorders"/>
        </xsd:restriction>
      </xsd:simpleType>
    </xsd:element>
    <xsd:element name="HR_x0020_Classification" ma:index="26" nillable="true" ma:displayName="HR Classification" ma:format="Dropdown" ma:internalName="HR_x0020_Classification" ma:readOnly="false">
      <xsd:simpleType>
        <xsd:restriction base="dms:Choice">
          <xsd:enumeration value="General"/>
          <xsd:enumeration value="Benefits"/>
          <xsd:enumeration value="Compensation"/>
          <xsd:enumeration value="Performance Management"/>
          <xsd:enumeration value="Recruiting &amp; Hiring"/>
        </xsd:restriction>
      </xsd:simpleType>
    </xsd:element>
    <xsd:element name="Issue" ma:index="27" nillable="true" ma:displayName="Issue" ma:format="Dropdown" ma:internalName="Issue" ma:readOnly="false">
      <xsd:simpleType>
        <xsd:restriction base="dms:Choice">
          <xsd:enumeration value="General"/>
          <xsd:enumeration value="Issue 1: Jan-Feb"/>
          <xsd:enumeration value="Issue 2: Mar-Apr"/>
          <xsd:enumeration value="Issue 3: May-Jun"/>
          <xsd:enumeration value="Issue 4: Jul-Aug"/>
          <xsd:enumeration value="Issue 5: Sep-Oct"/>
          <xsd:enumeration value="Issue 6: Nov-Dec"/>
        </xsd:restriction>
      </xsd:simpleType>
    </xsd:element>
    <xsd:element name="Meeting_x0020_Date" ma:index="28" nillable="true" ma:displayName="Meeting Date" ma:format="DateOnly" ma:internalName="Meeting_x0020_Date" ma:readOnly="false">
      <xsd:simpleType>
        <xsd:restriction base="dms:DateTime"/>
      </xsd:simpleType>
    </xsd:element>
    <xsd:element name="Meeting_x005f_x0020_Location" ma:index="29" nillable="true" ma:displayName="Meeting Location" ma:format="Dropdown" ma:internalName="Meeting_x0020_Location" ma:readOnly="false">
      <xsd:simpleType>
        <xsd:restriction base="dms:Choice">
          <xsd:enumeration value="AZ, Phoeniz"/>
          <xsd:enumeration value="CA, Marina Del Rey"/>
          <xsd:enumeration value="CA, San Francisco"/>
          <xsd:enumeration value="DC, Washington"/>
          <xsd:enumeration value="IL, Chicago"/>
          <xsd:enumeration value="FL, Miami"/>
          <xsd:enumeration value="NV, Las Vegas"/>
          <xsd:enumeration value="PA, Philadelphia"/>
          <xsd:enumeration value="TX, Austin"/>
          <xsd:enumeration value="WA, Seattle"/>
          <xsd:enumeration value="Brazil"/>
          <xsd:enumeration value="Unknown"/>
        </xsd:restriction>
      </xsd:simpleType>
    </xsd:element>
    <xsd:element name="Meeting_x0020_Name" ma:index="30" nillable="true" ma:displayName="Meeting Name" ma:internalName="Meeting_x0020_Name" ma:readOnly="false">
      <xsd:simpleType>
        <xsd:restriction base="dms:Text">
          <xsd:maxLength value="255"/>
        </xsd:restriction>
      </xsd:simpleType>
    </xsd:element>
    <xsd:element name="Meeting_x0020_Owner" ma:index="31" nillable="true" ma:displayName="Meeting Owner" ma:description="Group or Individual (Last Name, First)" ma:internalName="Meeting_x0020_Owner" ma:readOnly="false">
      <xsd:simpleType>
        <xsd:restriction base="dms:Text">
          <xsd:maxLength value="255"/>
        </xsd:restriction>
      </xsd:simpleType>
    </xsd:element>
    <xsd:element name="Membership_x0020_Classification" ma:index="32" nillable="true" ma:displayName="Membership Classification" ma:format="Dropdown" ma:internalName="Membership_x0020_Classification" ma:readOnly="false">
      <xsd:simpleType>
        <xsd:restriction base="dms:Choice">
          <xsd:enumeration value="General"/>
          <xsd:enumeration value="Mailing Label Request"/>
          <xsd:enumeration value="New Member"/>
          <xsd:enumeration value="Renewal"/>
          <xsd:enumeration value="Subscription"/>
          <xsd:enumeration value="Member Status Change"/>
          <xsd:enumeration value="Marketing/PR"/>
        </xsd:restriction>
      </xsd:simpleType>
    </xsd:element>
    <xsd:element name="Month" ma:index="33" nillable="true" ma:displayName="Month" ma:format="Dropdown" ma:internalName="Month" ma:readOnly="false">
      <xsd:simpleType>
        <xsd:restriction base="dms:Choice">
          <xsd:enumeration value="01"/>
          <xsd:enumeration value="02"/>
          <xsd:enumeration value="03"/>
          <xsd:enumeration value="04"/>
          <xsd:enumeration value="05"/>
          <xsd:enumeration value="06"/>
          <xsd:enumeration value="07"/>
          <xsd:enumeration value="08"/>
          <xsd:enumeration value="09"/>
          <xsd:enumeration value="10"/>
          <xsd:enumeration value="11"/>
          <xsd:enumeration value="12"/>
        </xsd:restriction>
      </xsd:simpleType>
    </xsd:element>
    <xsd:element name="HR_x0020_Payroll_x0020_Classification" ma:index="34" nillable="true" ma:displayName="Payroll Classification" ma:format="Dropdown" ma:internalName="HR_x0020_Payroll_x0020_Classification" ma:readOnly="false">
      <xsd:simpleType>
        <xsd:restriction base="dms:Choice">
          <xsd:enumeration value="Benefits"/>
          <xsd:enumeration value="Compensation"/>
          <xsd:enumeration value="General"/>
        </xsd:restriction>
      </xsd:simpleType>
    </xsd:element>
    <xsd:element name="Publication_x0020_Classification" ma:index="35" nillable="true" ma:displayName="Publication Classification" ma:format="Dropdown" ma:internalName="Publication_x0020_Classification" ma:readOnly="false">
      <xsd:simpleType>
        <xsd:restriction base="dms:Choice">
          <xsd:enumeration value="Content Development"/>
          <xsd:enumeration value="General"/>
          <xsd:enumeration value="Peer Review"/>
          <xsd:enumeration value="Printing"/>
          <xsd:enumeration value="Supporting Document"/>
        </xsd:restriction>
      </xsd:simpleType>
    </xsd:element>
    <xsd:element name="QTR" ma:index="36" nillable="true" ma:displayName="QTR" ma:format="RadioButtons" ma:internalName="QTR" ma:readOnly="false">
      <xsd:simpleType>
        <xsd:restriction base="dms:Choice">
          <xsd:enumeration value="1st"/>
          <xsd:enumeration value="2nd"/>
          <xsd:enumeration value="3rd"/>
          <xsd:enumeration value="4th"/>
        </xsd:restriction>
      </xsd:simpleType>
    </xsd:element>
    <xsd:element name="Year_x0020_Awarded" ma:index="37" nillable="true" ma:displayName="Year Awarded" ma:format="Dropdown" ma:internalName="Year_x0020_Awarded" ma:readOnly="false">
      <xsd:simpleType>
        <xsd:restriction base="dms:Choice"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  <xsd:enumeration value="1994"/>
          <xsd:enumeration value="1993"/>
          <xsd:enumeration value="1992"/>
          <xsd:enumeration value="1991"/>
          <xsd:enumeration value="199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e890d-a610-4809-b13c-8b943d640c10" elementFormDefault="qualified">
    <xsd:import namespace="http://schemas.microsoft.com/office/2006/documentManagement/types"/>
    <xsd:import namespace="http://schemas.microsoft.com/office/infopath/2007/PartnerControls"/>
    <xsd:element name="Category" ma:index="6" nillable="true" ma:displayName="Category" ma:default="None" ma:description="Category" ma:format="Dropdown" ma:internalName="Category" ma:readOnly="false">
      <xsd:simpleType>
        <xsd:restriction base="dms:Choice">
          <xsd:enumeration value="None"/>
          <xsd:enumeration value="AFS"/>
          <xsd:enumeration value="Compensation/Payroll"/>
          <xsd:enumeration value="Dental Insurance"/>
          <xsd:enumeration value="Disability"/>
          <xsd:enumeration value="Diversity/Inclusion"/>
          <xsd:enumeration value="Employee Assistance (EAP)"/>
          <xsd:enumeration value="Employee Handbook"/>
          <xsd:enumeration value="Telecommuting"/>
          <xsd:enumeration value="Staffing/Recruitment"/>
          <xsd:enumeration value="Flexible Spending Account (FSA)"/>
          <xsd:enumeration value="FMLA"/>
          <xsd:enumeration value="Job Descriptions"/>
          <xsd:enumeration value="Legal Resources"/>
          <xsd:enumeration value="Life"/>
          <xsd:enumeration value="Medical"/>
          <xsd:enumeration value="Medical Plan Summaries"/>
          <xsd:enumeration value="PPO"/>
          <xsd:enumeration value="Prescriptions"/>
          <xsd:enumeration value="Health Advocate"/>
          <xsd:enumeration value="Kaiser"/>
          <xsd:enumeration value="Emergency Travel Assistance"/>
          <xsd:enumeration value="Performance Management and ReviewSNAP"/>
          <xsd:enumeration value="Professional Development"/>
          <xsd:enumeration value="Retirement"/>
          <xsd:enumeration value="AFS Financial Education"/>
          <xsd:enumeration value="Retirement Plan Information"/>
          <xsd:enumeration value="Transportation"/>
          <xsd:enumeration value="Vision"/>
          <xsd:enumeration value="Wellness"/>
          <xsd:enumeration value="Wellness Presentations"/>
          <xsd:enumeration value="Wellness Coaching"/>
          <xsd:enumeration value="Ask IWP"/>
          <xsd:enumeration value="Wellness Reimbursement"/>
          <xsd:enumeration value="General Benefits"/>
          <xsd:enumeration value="Student Loan Benefit"/>
          <xsd:enumeration value="Identity Protection"/>
          <xsd:enumeration value="Dental"/>
          <xsd:enumeration value="TO REVIEW"/>
        </xsd:restriction>
      </xsd:simpleType>
    </xsd:element>
    <xsd:element name="Department" ma:index="7" nillable="true" ma:displayName="Department" ma:default="Communications" ma:description="ASH Departments" ma:format="Dropdown" ma:internalName="Department" ma:readOnly="false">
      <xsd:simpleType>
        <xsd:restriction base="dms:Choice">
          <xsd:enumeration value="Communications"/>
          <xsd:enumeration value="Development"/>
          <xsd:enumeration value="Education"/>
          <xsd:enumeration value="Executive Office"/>
          <xsd:enumeration value="Finance"/>
          <xsd:enumeration value="Government Relations and Practice"/>
          <xsd:enumeration value="Office of the DED"/>
          <xsd:enumeration value="Publishing"/>
          <xsd:enumeration value="Training"/>
        </xsd:restriction>
      </xsd:simpleType>
    </xsd:element>
    <xsd:element name="To_x0020_Review" ma:index="44" nillable="true" ma:displayName="To Review" ma:default="0" ma:internalName="To_x0020_Review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C530F2-9F99-4AAF-864C-1D493DDA5D25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4cee890d-a610-4809-b13c-8b943d640c10"/>
    <ds:schemaRef ds:uri="http://schemas.microsoft.com/office/2006/documentManagement/types"/>
    <ds:schemaRef ds:uri="f428f131-8437-48c9-9cdf-8fab9dca4571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D53A5FE-0CFB-4783-95F1-C2557943C20C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0DD0F3C-8227-42C6-87C6-B22DB2084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28f131-8437-48c9-9cdf-8fab9dca4571"/>
    <ds:schemaRef ds:uri="4cee890d-a610-4809-b13c-8b943d640c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36CCDD4-5DC0-4F27-AED5-FB5493FED6E3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970B7EA5-3A0D-4427-B3A8-72663A9808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</Words>
  <Application>Microsoft Office PowerPoint</Application>
  <PresentationFormat>On-screen Show (16:9)</PresentationFormat>
  <Paragraphs>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Courier New</vt:lpstr>
      <vt:lpstr>Geneva</vt:lpstr>
      <vt:lpstr>Myriad Web Pro</vt:lpstr>
      <vt:lpstr>Times New Roman</vt:lpstr>
      <vt:lpstr>Wingdings</vt:lpstr>
      <vt:lpstr>Office Theme</vt:lpstr>
      <vt:lpstr>1_NCEH_ATSDR_combined</vt:lpstr>
      <vt:lpstr>Title Slide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 Homer</dc:creator>
  <cp:lastModifiedBy>Ana Velarde</cp:lastModifiedBy>
  <cp:revision>1</cp:revision>
  <dcterms:modified xsi:type="dcterms:W3CDTF">2018-11-21T21:51:00Z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sines Svs Classification">
    <vt:lpwstr>General</vt:lpwstr>
  </property>
  <property fmtid="{D5CDD505-2E9C-101B-9397-08002B2CF9AE}" pid="3" name="ContentType">
    <vt:lpwstr>Document</vt:lpwstr>
  </property>
  <property fmtid="{D5CDD505-2E9C-101B-9397-08002B2CF9AE}" pid="4" name="Doc Type">
    <vt:lpwstr>Template</vt:lpwstr>
  </property>
  <property fmtid="{D5CDD505-2E9C-101B-9397-08002B2CF9AE}" pid="5" name="Employee Classification">
    <vt:lpwstr>General</vt:lpwstr>
  </property>
  <property fmtid="{D5CDD505-2E9C-101B-9397-08002B2CF9AE}" pid="6" name="Year">
    <vt:lpwstr>2010</vt:lpwstr>
  </property>
  <property fmtid="{D5CDD505-2E9C-101B-9397-08002B2CF9AE}" pid="7" name="Category">
    <vt:lpwstr>None</vt:lpwstr>
  </property>
  <property fmtid="{D5CDD505-2E9C-101B-9397-08002B2CF9AE}" pid="8" name="Doc Status">
    <vt:lpwstr>Final</vt:lpwstr>
  </property>
  <property fmtid="{D5CDD505-2E9C-101B-9397-08002B2CF9AE}" pid="9" name="Department">
    <vt:lpwstr>Communications</vt:lpwstr>
  </property>
  <property fmtid="{D5CDD505-2E9C-101B-9397-08002B2CF9AE}" pid="10" name="ContentTypeId">
    <vt:lpwstr>0x010100FD536183E9257347A8CEFF8A3F5F9A0E020033CAD2E058E1224CA094C501F3335374</vt:lpwstr>
  </property>
  <property fmtid="{D5CDD505-2E9C-101B-9397-08002B2CF9AE}" pid="11" name="ASH Committees">
    <vt:lpwstr/>
  </property>
  <property fmtid="{D5CDD505-2E9C-101B-9397-08002B2CF9AE}" pid="12" name="Awards">
    <vt:lpwstr/>
  </property>
  <property fmtid="{D5CDD505-2E9C-101B-9397-08002B2CF9AE}" pid="13" name="Blood Classification">
    <vt:lpwstr/>
  </property>
  <property fmtid="{D5CDD505-2E9C-101B-9397-08002B2CF9AE}" pid="14" name="Development Classification">
    <vt:lpwstr/>
  </property>
  <property fmtid="{D5CDD505-2E9C-101B-9397-08002B2CF9AE}" pid="15" name="Global Programs">
    <vt:lpwstr/>
  </property>
  <property fmtid="{D5CDD505-2E9C-101B-9397-08002B2CF9AE}" pid="16" name="HR Classification">
    <vt:lpwstr/>
  </property>
  <property fmtid="{D5CDD505-2E9C-101B-9397-08002B2CF9AE}" pid="17" name="Annual Meeting Classification">
    <vt:lpwstr/>
  </property>
  <property fmtid="{D5CDD505-2E9C-101B-9397-08002B2CF9AE}" pid="18" name="Education and Training Projects">
    <vt:lpwstr/>
  </property>
  <property fmtid="{D5CDD505-2E9C-101B-9397-08002B2CF9AE}" pid="19" name="ASH Dept">
    <vt:lpwstr/>
  </property>
  <property fmtid="{D5CDD505-2E9C-101B-9397-08002B2CF9AE}" pid="20" name="Month">
    <vt:lpwstr/>
  </property>
  <property fmtid="{D5CDD505-2E9C-101B-9397-08002B2CF9AE}" pid="21" name="QTR">
    <vt:lpwstr/>
  </property>
  <property fmtid="{D5CDD505-2E9C-101B-9397-08002B2CF9AE}" pid="22" name="Finance Confidential">
    <vt:lpwstr/>
  </property>
  <property fmtid="{D5CDD505-2E9C-101B-9397-08002B2CF9AE}" pid="23" name="Issue">
    <vt:lpwstr/>
  </property>
  <property fmtid="{D5CDD505-2E9C-101B-9397-08002B2CF9AE}" pid="24" name="Government Agencies">
    <vt:lpwstr/>
  </property>
  <property fmtid="{D5CDD505-2E9C-101B-9397-08002B2CF9AE}" pid="25" name="Meeting Location">
    <vt:lpwstr/>
  </property>
  <property fmtid="{D5CDD505-2E9C-101B-9397-08002B2CF9AE}" pid="26" name="Edition">
    <vt:lpwstr/>
  </property>
  <property fmtid="{D5CDD505-2E9C-101B-9397-08002B2CF9AE}" pid="27" name="HR Payroll Classification">
    <vt:lpwstr/>
  </property>
  <property fmtid="{D5CDD505-2E9C-101B-9397-08002B2CF9AE}" pid="28" name="Chapter">
    <vt:lpwstr/>
  </property>
  <property fmtid="{D5CDD505-2E9C-101B-9397-08002B2CF9AE}" pid="29" name="Finance Classification">
    <vt:lpwstr/>
  </property>
  <property fmtid="{D5CDD505-2E9C-101B-9397-08002B2CF9AE}" pid="30" name="Meeting Name">
    <vt:lpwstr/>
  </property>
  <property fmtid="{D5CDD505-2E9C-101B-9397-08002B2CF9AE}" pid="31" name="Daily News Section">
    <vt:lpwstr/>
  </property>
  <property fmtid="{D5CDD505-2E9C-101B-9397-08002B2CF9AE}" pid="32" name="Government Issues">
    <vt:lpwstr/>
  </property>
  <property fmtid="{D5CDD505-2E9C-101B-9397-08002B2CF9AE}" pid="33" name="Daily News Day">
    <vt:lpwstr/>
  </property>
  <property fmtid="{D5CDD505-2E9C-101B-9397-08002B2CF9AE}" pid="34" name="Communication Classification">
    <vt:lpwstr/>
  </property>
  <property fmtid="{D5CDD505-2E9C-101B-9397-08002B2CF9AE}" pid="35" name="Membership Classification">
    <vt:lpwstr/>
  </property>
  <property fmtid="{D5CDD505-2E9C-101B-9397-08002B2CF9AE}" pid="36" name="Meeting Owner">
    <vt:lpwstr/>
  </property>
  <property fmtid="{D5CDD505-2E9C-101B-9397-08002B2CF9AE}" pid="37" name="Year Awarded">
    <vt:lpwstr/>
  </property>
  <property fmtid="{D5CDD505-2E9C-101B-9397-08002B2CF9AE}" pid="38" name="Publication Classification">
    <vt:lpwstr/>
  </property>
</Properties>
</file>