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  <p:sldMasterId id="2147483798" r:id="rId7"/>
  </p:sldMasterIdLst>
  <p:notesMasterIdLst>
    <p:notesMasterId r:id="rId10"/>
  </p:notesMasterIdLst>
  <p:sldIdLst>
    <p:sldId id="263" r:id="rId8"/>
    <p:sldId id="266" r:id="rId9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953143A9-B1B1-4E91-9B06-9873C794DEF1}">
          <p14:sldIdLst>
            <p14:sldId id="263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k Irelan" initials="PI" lastIdx="5" clrIdx="0">
    <p:extLst>
      <p:ext uri="{19B8F6BF-5375-455C-9EA6-DF929625EA0E}">
        <p15:presenceInfo xmlns:p15="http://schemas.microsoft.com/office/powerpoint/2012/main" userId="S-1-5-21-2606473280-548047295-8510507-26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2B30"/>
    <a:srgbClr val="FFFFFF"/>
    <a:srgbClr val="CD113B"/>
    <a:srgbClr val="A1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3CB1C3-9B27-C3B3-9FE8-7DC6920B4969}" v="26" dt="2021-08-31T18:33:36.909"/>
    <p1510:client id="{66418BD8-316D-4E32-8491-BB30459A7B12}" v="16" dt="2021-07-01T18:57:57.4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50"/>
        <p:guide orient="horz" pos="162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Geneva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388DC7-E9F6-284C-9857-FDA7F02FFFDF}" type="datetimeFigureOut">
              <a:rPr lang="en-US"/>
              <a:pPr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Geneva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FAA9E6-400A-E640-A318-E520058423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00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59A66-58A0-4921-9F12-4DF811F1AA6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8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9852"/>
            <a:ext cx="7772400" cy="6689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0" i="0">
                <a:solidFill>
                  <a:srgbClr val="CD11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003" y="4071907"/>
            <a:ext cx="6400800" cy="8053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F42DBC-C000-474C-847A-96A1FE0230FB}" type="datetime1">
              <a:rPr lang="en-US"/>
              <a:pPr/>
              <a:t>10/22/2021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09FEC-A01C-EB4F-9AED-98C23E3BD7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3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DE6A48-BD34-9247-8CD2-A207D07E22B4}" type="datetime1">
              <a:rPr lang="en-US"/>
              <a:pPr/>
              <a:t>10/22/2021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41447-81A8-E34A-8E29-11F044513D7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026691"/>
            <a:ext cx="8229600" cy="3710927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2683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EA077D-40D2-7645-91D9-F5061C772B13}" type="datetime1">
              <a:rPr lang="en-US"/>
              <a:pPr/>
              <a:t>10/22/2021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A7F1F-F248-F943-913A-EBF08A13E9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3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6691"/>
            <a:ext cx="4038600" cy="265319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6691"/>
            <a:ext cx="4038600" cy="265319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12AE92-20AD-8D4C-BE5B-92E66A82D5FE}" type="datetime1">
              <a:rPr lang="en-US"/>
              <a:pPr/>
              <a:t>10/22/2021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444B3-43E0-CD49-8543-3A769AE78B9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064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26692"/>
            <a:ext cx="5486400" cy="354530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520E0-F525-124B-8DCB-FDFCBFF95D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127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NCBDD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0" y="10"/>
            <a:ext cx="9144000" cy="907961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39555"/>
            <a:ext cx="8229600" cy="866834"/>
          </a:xfrm>
          <a:prstGeom prst="rect">
            <a:avLst/>
          </a:prstGeom>
        </p:spPr>
        <p:txBody>
          <a:bodyPr/>
          <a:lstStyle>
            <a:lvl1pPr algn="l">
              <a:lnSpc>
                <a:spcPts val="2250"/>
              </a:lnSpc>
              <a:defRPr sz="2100" b="1" baseline="0">
                <a:solidFill>
                  <a:srgbClr val="76AE99"/>
                </a:solidFill>
                <a:effectLst/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" y="2144512"/>
            <a:ext cx="6400800" cy="3429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500" b="1" baseline="0">
                <a:solidFill>
                  <a:srgbClr val="76AE99"/>
                </a:solidFill>
                <a:effectLst/>
                <a:latin typeface="Calibri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200" y="2959514"/>
            <a:ext cx="6400800" cy="97155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1500"/>
              </a:lnSpc>
              <a:buNone/>
              <a:defRPr sz="1350" baseline="0">
                <a:solidFill>
                  <a:srgbClr val="76AE99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90152"/>
            <a:ext cx="690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>
                    <a:lumMod val="95000"/>
                  </a:srgbClr>
                </a:solidFill>
                <a:latin typeface="Calibri" panose="020F0502020204030204" pitchFamily="34" charset="0"/>
              </a:rPr>
              <a:t>National Center on Birth Defects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27480327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2250"/>
              </a:lnSpc>
              <a:defRPr sz="2100" b="1" baseline="0">
                <a:solidFill>
                  <a:srgbClr val="76AE99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Bottom band: NCBDDD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134"/>
          <a:stretch/>
        </p:blipFill>
        <p:spPr>
          <a:xfrm>
            <a:off x="0" y="5016021"/>
            <a:ext cx="9144000" cy="127486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158875"/>
            <a:ext cx="8229600" cy="3341688"/>
          </a:xfrm>
        </p:spPr>
        <p:txBody>
          <a:bodyPr/>
          <a:lstStyle>
            <a:lvl1pPr marL="257175" indent="-257175">
              <a:buClr>
                <a:srgbClr val="618E7C"/>
              </a:buClr>
              <a:buFont typeface="Wingdings" panose="05000000000000000000" pitchFamily="2" charset="2"/>
              <a:buChar char="§"/>
              <a:defRPr sz="1500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B45340"/>
              </a:buClr>
              <a:defRPr sz="15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5A4099"/>
              </a:buClr>
              <a:defRPr sz="15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500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500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3030297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ULLETS/DATA_2s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2250"/>
              </a:lnSpc>
              <a:defRPr sz="2100" b="1" baseline="0">
                <a:solidFill>
                  <a:srgbClr val="618E7C"/>
                </a:solidFill>
                <a:effectLst/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11" y="1200151"/>
            <a:ext cx="3879669" cy="3143250"/>
          </a:xfrm>
          <a:prstGeom prst="rect">
            <a:avLst/>
          </a:prstGeom>
        </p:spPr>
        <p:txBody>
          <a:bodyPr/>
          <a:lstStyle>
            <a:lvl1pPr marL="257175" indent="-257175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18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557213" indent="-214313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15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135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135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1350">
                <a:solidFill>
                  <a:schemeClr val="bg2"/>
                </a:solidFill>
              </a:defRPr>
            </a:lvl5pPr>
          </a:lstStyle>
          <a:p>
            <a:pPr lvl="2"/>
            <a:endParaRPr lang="en-US"/>
          </a:p>
          <a:p>
            <a:pPr lvl="0"/>
            <a:endParaRPr lang="en-US"/>
          </a:p>
          <a:p>
            <a:pPr lvl="2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 userDrawn="1">
            <p:ph idx="10"/>
          </p:nvPr>
        </p:nvSpPr>
        <p:spPr>
          <a:xfrm>
            <a:off x="4807142" y="1200151"/>
            <a:ext cx="3879669" cy="3143250"/>
          </a:xfrm>
          <a:prstGeom prst="rect">
            <a:avLst/>
          </a:prstGeom>
        </p:spPr>
        <p:txBody>
          <a:bodyPr/>
          <a:lstStyle>
            <a:lvl1pPr marL="257175" indent="-257175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18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557213" indent="-214313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15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135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135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1350">
                <a:solidFill>
                  <a:schemeClr val="bg2"/>
                </a:solidFill>
              </a:defRPr>
            </a:lvl5pPr>
          </a:lstStyle>
          <a:p>
            <a:pPr lvl="2"/>
            <a:endParaRPr lang="en-US"/>
          </a:p>
          <a:p>
            <a:pPr lvl="0"/>
            <a:endParaRPr lang="en-US"/>
          </a:p>
          <a:p>
            <a:pPr lvl="2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42"/>
          <a:stretch/>
        </p:blipFill>
        <p:spPr>
          <a:xfrm>
            <a:off x="13" y="5044697"/>
            <a:ext cx="9134357" cy="14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1957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or_background">
    <p:bg>
      <p:bgPr>
        <a:solidFill>
          <a:srgbClr val="618E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3350329"/>
            <a:ext cx="8294913" cy="871538"/>
          </a:xfrm>
          <a:prstGeom prst="rect">
            <a:avLst/>
          </a:prstGeom>
        </p:spPr>
        <p:txBody>
          <a:bodyPr anchor="b"/>
          <a:lstStyle>
            <a:lvl1pPr algn="l">
              <a:defRPr sz="27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1" y="4425702"/>
            <a:ext cx="7772400" cy="426244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1650"/>
              </a:lnSpc>
              <a:buNone/>
              <a:defRPr sz="1500" baseline="0">
                <a:solidFill>
                  <a:schemeClr val="bg2"/>
                </a:solidFill>
                <a:latin typeface="Calibri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50223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4869657"/>
            <a:ext cx="24892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96090422-FAC2-1B47-B696-15B7C4FF0E2E}" type="datetime1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69657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0ABAB64-726D-C943-9B15-2E81C6025A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1" r:id="rId2"/>
    <p:sldLayoutId id="2147483752" r:id="rId3"/>
    <p:sldLayoutId id="2147483759" r:id="rId4"/>
    <p:sldLayoutId id="2147483755" r:id="rId5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CD113B"/>
          </a:solidFill>
          <a:latin typeface="Arial"/>
          <a:ea typeface="Geneva" pitchFamily="37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pitchFamily="37" charset="-128"/>
          <a:cs typeface="Geneva" pitchFamily="3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pitchFamily="3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Geneva" pitchFamily="3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Geneva" pitchFamily="3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Geneva" pitchFamily="3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70014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903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92F0476-1966-4CD5-9E2F-6332FDA7F5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>
            <a:normAutofit/>
          </a:bodyPr>
          <a:lstStyle/>
          <a:p>
            <a:endParaRPr lang="en-US">
              <a:solidFill>
                <a:srgbClr val="B62B3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E2E2D-F8D7-4ABC-B7EA-A49ECC66B9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lIns="91440" tIns="45720" rIns="91440" bIns="45720" anchor="t">
            <a:normAutofit/>
          </a:bodyPr>
          <a:lstStyle/>
          <a:p>
            <a:endParaRPr lang="en-US">
              <a:ea typeface="Geneva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56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06059-EB32-45AA-8959-7B1D75FE8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521CC1-124F-4664-AA3B-38EE1274A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5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NCEH_ATSDR_combined">
  <a:themeElements>
    <a:clrScheme name="Custom 11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CF15DC1E3EC94CAC5819B4A4088AED" ma:contentTypeVersion="98" ma:contentTypeDescription="Create a new document." ma:contentTypeScope="" ma:versionID="68e99c82d740432574f13c74462bc695">
  <xsd:schema xmlns:xsd="http://www.w3.org/2001/XMLSchema" xmlns:xs="http://www.w3.org/2001/XMLSchema" xmlns:p="http://schemas.microsoft.com/office/2006/metadata/properties" xmlns:ns2="f428f131-8437-48c9-9cdf-8fab9dca4571" xmlns:ns3="4cee890d-a610-4809-b13c-8b943d640c10" targetNamespace="http://schemas.microsoft.com/office/2006/metadata/properties" ma:root="true" ma:fieldsID="14d6cdd73e35f7e3e7c64097eb5ea59c" ns2:_="" ns3:_="">
    <xsd:import namespace="f428f131-8437-48c9-9cdf-8fab9dca4571"/>
    <xsd:import namespace="4cee890d-a610-4809-b13c-8b943d640c10"/>
    <xsd:element name="properties">
      <xsd:complexType>
        <xsd:sequence>
          <xsd:element name="documentManagement">
            <xsd:complexType>
              <xsd:all>
                <xsd:element ref="ns2:Employee_x0020_Classification"/>
                <xsd:element ref="ns2:Doc_x0020_Status" minOccurs="0"/>
                <xsd:element ref="ns2:Doc_x0020_Type"/>
                <xsd:element ref="ns2:Year" minOccurs="0"/>
                <xsd:element ref="ns3:Category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2:SharedWithUsers" minOccurs="0"/>
                <xsd:element ref="ns2:SharedWithDetails" minOccurs="0"/>
                <xsd:element ref="ns3:To_x0020_Review" minOccurs="0"/>
                <xsd:element ref="ns3:MediaServiceEventHashCode" minOccurs="0"/>
                <xsd:element ref="ns3:MediaServiceGenerationTime" minOccurs="0"/>
                <xsd:element ref="ns2:ASH_x0020_Dept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8f131-8437-48c9-9cdf-8fab9dca4571" elementFormDefault="qualified">
    <xsd:import namespace="http://schemas.microsoft.com/office/2006/documentManagement/types"/>
    <xsd:import namespace="http://schemas.microsoft.com/office/infopath/2007/PartnerControls"/>
    <xsd:element name="Employee_x0020_Classification" ma:index="8" ma:displayName="Employee Classification" ma:format="Dropdown" ma:internalName="Employee_x0020_Classification" ma:readOnly="false">
      <xsd:simpleType>
        <xsd:restriction base="dms:Choice">
          <xsd:enumeration value="Benefits"/>
          <xsd:enumeration value="Financial"/>
          <xsd:enumeration value="General"/>
          <xsd:enumeration value="HR"/>
          <xsd:enumeration value="IT"/>
          <xsd:enumeration value="Meetings"/>
          <xsd:enumeration value="Payroll"/>
          <xsd:enumeration value="Staff Time Allocation"/>
        </xsd:restriction>
      </xsd:simpleType>
    </xsd:element>
    <xsd:element name="Doc_x0020_Status" ma:index="9" nillable="true" ma:displayName="Doc Status" ma:default="Final" ma:format="Dropdown" ma:internalName="Doc_x0020_Status" ma:readOnly="false">
      <xsd:simpleType>
        <xsd:restriction base="dms:Choice">
          <xsd:enumeration value="Draft"/>
          <xsd:enumeration value="Final"/>
        </xsd:restriction>
      </xsd:simpleType>
    </xsd:element>
    <xsd:element name="Doc_x0020_Type" ma:index="10" ma:displayName="Doc Type" ma:format="Dropdown" ma:internalName="Doc_x0020_Type" ma:readOnly="false">
      <xsd:simpleType>
        <xsd:restriction base="dms:Choice">
          <xsd:enumeration value="Advertisement"/>
          <xsd:enumeration value="Agenda"/>
          <xsd:enumeration value="Contract"/>
          <xsd:enumeration value="E-mail"/>
          <xsd:enumeration value="Form"/>
          <xsd:enumeration value="Letter"/>
          <xsd:enumeration value="Map"/>
          <xsd:enumeration value="Meeting Notebook"/>
          <xsd:enumeration value="Memo"/>
          <xsd:enumeration value="Minutes"/>
          <xsd:enumeration value="Miscellaneous"/>
          <xsd:enumeration value="Official (Legal Docs)"/>
          <xsd:enumeration value="Policy"/>
          <xsd:enumeration value="Presentation"/>
          <xsd:enumeration value="Reference"/>
          <xsd:enumeration value="Report"/>
          <xsd:enumeration value="RFP"/>
          <xsd:enumeration value="Standard Operating Procedure (SOP)"/>
          <xsd:enumeration value="Survey"/>
          <xsd:enumeration value="Template"/>
          <xsd:enumeration value="Timeline"/>
          <xsd:enumeration value="Training Docs"/>
        </xsd:restriction>
      </xsd:simpleType>
    </xsd:element>
    <xsd:element name="Year" ma:index="11" nillable="true" ma:displayName="Year" ma:format="Dropdown" ma:internalName="Year" ma:readOnly="false">
      <xsd:simpleType>
        <xsd:restriction base="dms:Choice"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  <xsd:enumeration value="1994"/>
          <xsd:enumeration value="1993"/>
          <xsd:enumeration value="1992"/>
          <xsd:enumeration value="1991"/>
          <xsd:enumeration value="1990"/>
        </xsd:restriction>
      </xsd:simpleType>
    </xsd:element>
    <xsd:element name="SharedWithUsers" ma:index="17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ASH_x0020_Dept" ma:index="22" nillable="true" ma:displayName="ASH Dept" ma:format="Dropdown" ma:internalName="ASH_x0020_Dept" ma:readOnly="false">
      <xsd:simpleType>
        <xsd:restriction base="dms:Choice">
          <xsd:enumeration value="ASH Foundation"/>
          <xsd:enumeration value="ASH Registry"/>
          <xsd:enumeration value="Awards and Diversity Programs"/>
          <xsd:enumeration value="Communications"/>
          <xsd:enumeration value="Corporate Relations"/>
          <xsd:enumeration value="Education"/>
          <xsd:enumeration value="Executive Office"/>
          <xsd:enumeration value="Finance and Administration"/>
          <xsd:enumeration value="Government Relations and Practice"/>
          <xsd:enumeration value="Human Resources"/>
          <xsd:enumeration value="Information Technology"/>
          <xsd:enumeration value="Meetings and Community Engagement"/>
          <xsd:enumeration value="Publications"/>
          <xsd:enumeration value="Quality Improvement Programs"/>
          <xsd:enumeration value="Scientific Affairs"/>
          <xsd:enumeration value="Training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ee890d-a610-4809-b13c-8b943d640c10" elementFormDefault="qualified">
    <xsd:import namespace="http://schemas.microsoft.com/office/2006/documentManagement/types"/>
    <xsd:import namespace="http://schemas.microsoft.com/office/infopath/2007/PartnerControls"/>
    <xsd:element name="Category" ma:index="12" nillable="true" ma:displayName="Category" ma:default="None" ma:description="Category" ma:format="Dropdown" ma:internalName="Category" ma:readOnly="false">
      <xsd:simpleType>
        <xsd:restriction base="dms:Choice">
          <xsd:enumeration value="None"/>
          <xsd:enumeration value="AFS"/>
          <xsd:enumeration value="Compensation/Payroll"/>
          <xsd:enumeration value="Dental Insurance"/>
          <xsd:enumeration value="Disability"/>
          <xsd:enumeration value="Diversity/Inclusion"/>
          <xsd:enumeration value="Employee Assistance (EAP)"/>
          <xsd:enumeration value="Employee Handbook"/>
          <xsd:enumeration value="Telecommuting"/>
          <xsd:enumeration value="Staffing/Recruitment"/>
          <xsd:enumeration value="Flexible Spending Account (FSA)"/>
          <xsd:enumeration value="FMLA"/>
          <xsd:enumeration value="Job Descriptions"/>
          <xsd:enumeration value="Legal Resources"/>
          <xsd:enumeration value="Life"/>
          <xsd:enumeration value="Medical"/>
          <xsd:enumeration value="Medical Plan Summaries"/>
          <xsd:enumeration value="PPO"/>
          <xsd:enumeration value="Prescriptions"/>
          <xsd:enumeration value="Health Advocate"/>
          <xsd:enumeration value="Kaiser"/>
          <xsd:enumeration value="Emergency Travel Assistance"/>
          <xsd:enumeration value="Performance Management and ReviewSNAP"/>
          <xsd:enumeration value="Professional Development"/>
          <xsd:enumeration value="Retirement"/>
          <xsd:enumeration value="AFS Financial Education"/>
          <xsd:enumeration value="Retirement Plan Information"/>
          <xsd:enumeration value="Transportation"/>
          <xsd:enumeration value="Vision"/>
          <xsd:enumeration value="Wellness"/>
          <xsd:enumeration value="Wellness Presentations"/>
          <xsd:enumeration value="Wellness Coaching"/>
          <xsd:enumeration value="Ask IWP"/>
          <xsd:enumeration value="Wellness Reimbursement"/>
          <xsd:enumeration value="General Benefits"/>
          <xsd:enumeration value="Student Loan Benefit"/>
          <xsd:enumeration value="Identity Protection"/>
          <xsd:enumeration value="Dental"/>
          <xsd:enumeration value="TO REVIEW"/>
        </xsd:restriction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To_x0020_Review" ma:index="19" nillable="true" ma:displayName="To Review" ma:default="0" ma:internalName="To_x0020_Review">
      <xsd:simpleType>
        <xsd:restriction base="dms:Boolean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f428f131-8437-48c9-9cdf-8fab9dca4571">2020</Year>
    <Doc_x0020_Status xmlns="f428f131-8437-48c9-9cdf-8fab9dca4571">Final</Doc_x0020_Status>
    <Employee_x0020_Classification xmlns="f428f131-8437-48c9-9cdf-8fab9dca4571">Meetings</Employee_x0020_Classification>
    <Category xmlns="4cee890d-a610-4809-b13c-8b943d640c10">None</Category>
    <Doc_x0020_Type xmlns="f428f131-8437-48c9-9cdf-8fab9dca4571">Reference</Doc_x0020_Type>
    <ASH_x0020_Dept xmlns="f428f131-8437-48c9-9cdf-8fab9dca4571">Meetings and Community Engagement</ASH_x0020_Dept>
    <To_x0020_Review xmlns="4cee890d-a610-4809-b13c-8b943d640c10">false</To_x0020_Review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3A5FE-0CFB-4783-95F1-C2557943C20C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FD6B0DD4-4AA8-428F-A548-E9A66039E24A}">
  <ds:schemaRefs>
    <ds:schemaRef ds:uri="4cee890d-a610-4809-b13c-8b943d640c10"/>
    <ds:schemaRef ds:uri="f428f131-8437-48c9-9cdf-8fab9dca457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36CCDD4-5DC0-4F27-AED5-FB5493FED6E3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24C530F2-9F99-4AAF-864C-1D493DDA5D25}">
  <ds:schemaRefs>
    <ds:schemaRef ds:uri="4cee890d-a610-4809-b13c-8b943d640c10"/>
    <ds:schemaRef ds:uri="f428f131-8437-48c9-9cdf-8fab9dca457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970B7EA5-3A0D-4427-B3A8-72663A9808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2</Slides>
  <Notes>1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1_NCEH_ATSDR_combined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Morgan Homer</dc:creator>
  <cp:revision>2</cp:revision>
  <dcterms:modified xsi:type="dcterms:W3CDTF">2021-10-22T21:05:10Z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usines Svs Classification">
    <vt:lpwstr>General</vt:lpwstr>
  </property>
  <property fmtid="{D5CDD505-2E9C-101B-9397-08002B2CF9AE}" pid="3" name="ContentType">
    <vt:lpwstr>Document</vt:lpwstr>
  </property>
  <property fmtid="{D5CDD505-2E9C-101B-9397-08002B2CF9AE}" pid="4" name="Doc Type">
    <vt:lpwstr>Template</vt:lpwstr>
  </property>
  <property fmtid="{D5CDD505-2E9C-101B-9397-08002B2CF9AE}" pid="5" name="Employee Classification">
    <vt:lpwstr>General</vt:lpwstr>
  </property>
  <property fmtid="{D5CDD505-2E9C-101B-9397-08002B2CF9AE}" pid="6" name="Year">
    <vt:lpwstr>2010</vt:lpwstr>
  </property>
  <property fmtid="{D5CDD505-2E9C-101B-9397-08002B2CF9AE}" pid="7" name="Category">
    <vt:lpwstr>None</vt:lpwstr>
  </property>
  <property fmtid="{D5CDD505-2E9C-101B-9397-08002B2CF9AE}" pid="8" name="Doc Status">
    <vt:lpwstr>Final</vt:lpwstr>
  </property>
  <property fmtid="{D5CDD505-2E9C-101B-9397-08002B2CF9AE}" pid="9" name="Department">
    <vt:lpwstr>Communications</vt:lpwstr>
  </property>
  <property fmtid="{D5CDD505-2E9C-101B-9397-08002B2CF9AE}" pid="10" name="ContentTypeId">
    <vt:lpwstr>0x010100B2CF15DC1E3EC94CAC5819B4A4088AED</vt:lpwstr>
  </property>
  <property fmtid="{D5CDD505-2E9C-101B-9397-08002B2CF9AE}" pid="11" name="ASH Dept">
    <vt:lpwstr/>
  </property>
  <property fmtid="{D5CDD505-2E9C-101B-9397-08002B2CF9AE}" pid="12" name="AuthorIds_UIVersion_20480">
    <vt:lpwstr>46</vt:lpwstr>
  </property>
</Properties>
</file>