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2" r:id="rId6"/>
    <p:sldMasterId id="2147483654" r:id="rId7"/>
  </p:sldMasterIdLst>
  <p:notesMasterIdLst>
    <p:notesMasterId r:id="rId17"/>
  </p:notesMasterIdLst>
  <p:sldIdLst>
    <p:sldId id="336" r:id="rId8"/>
    <p:sldId id="337" r:id="rId9"/>
    <p:sldId id="257" r:id="rId10"/>
    <p:sldId id="353" r:id="rId11"/>
    <p:sldId id="352" r:id="rId12"/>
    <p:sldId id="329" r:id="rId13"/>
    <p:sldId id="331" r:id="rId14"/>
    <p:sldId id="332" r:id="rId15"/>
    <p:sldId id="3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855591-8D44-4F85-9347-02AB29F957CE}">
          <p14:sldIdLst>
            <p14:sldId id="336"/>
            <p14:sldId id="337"/>
            <p14:sldId id="257"/>
            <p14:sldId id="353"/>
            <p14:sldId id="352"/>
          </p14:sldIdLst>
        </p14:section>
        <p14:section name="Options for 4 Actions" id="{C05F7DC4-363B-490F-A0CA-CD5356B82EF2}">
          <p14:sldIdLst>
            <p14:sldId id="329"/>
            <p14:sldId id="331"/>
            <p14:sldId id="332"/>
            <p14:sldId id="33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C5CC47-0F04-E2DB-075E-B19E1DC616D4}" name="Valentina Paz" initials="VP" userId="S::vpaz@hq.hematology.org::92f11b78-5eb1-4d10-89f7-bce1326abc66" providerId="AD"/>
  <p188:author id="{A5E0C9A1-BB3E-DB52-C719-B056CE1F6735}" name="Andrea Fischer" initials="AF" userId="S::afischer@hq.hematology.org::4b95cff0-6568-4437-baae-975df75994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2231"/>
    <a:srgbClr val="7E7F83"/>
    <a:srgbClr val="880D12"/>
    <a:srgbClr val="CCCCCC"/>
    <a:srgbClr val="980F1F"/>
    <a:srgbClr val="5DD0DF"/>
    <a:srgbClr val="D32031"/>
    <a:srgbClr val="D31F32"/>
    <a:srgbClr val="FFC503"/>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B476D-CD4A-494F-7917-29522C402562}" v="88" dt="2025-08-19T20:15:21.224"/>
    <p1510:client id="{A91FE58B-3FD8-A177-8B25-04C43391CFE7}" v="3" dt="2025-08-19T15:17:22.006"/>
    <p1510:client id="{B1615D9C-B02F-C424-A756-632310FE4D61}" v="48" dt="2025-08-19T20:25:27.454"/>
    <p1510:client id="{DCD56C31-3400-2159-1E83-B9215F53DF41}" v="525" dt="2025-08-19T15:00:45.503"/>
    <p1510:client id="{EB58794C-5585-ACED-45CA-1A6245032BA7}" v="208" dt="2025-08-19T18:04:09.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D00FE-916F-4152-927D-FA7599D55DAC}"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4555A-CC9B-45BF-8867-F29E6AC17799}" type="slidenum">
              <a:rPr lang="en-US" smtClean="0"/>
              <a:t>‹#›</a:t>
            </a:fld>
            <a:endParaRPr lang="en-US"/>
          </a:p>
        </p:txBody>
      </p:sp>
    </p:spTree>
    <p:extLst>
      <p:ext uri="{BB962C8B-B14F-4D97-AF65-F5344CB8AC3E}">
        <p14:creationId xmlns:p14="http://schemas.microsoft.com/office/powerpoint/2010/main" val="1859991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0BD0-EAC8-DF18-5700-5F9D7AA8AF3B}"/>
              </a:ext>
            </a:extLst>
          </p:cNvPr>
          <p:cNvSpPr>
            <a:spLocks noGrp="1"/>
          </p:cNvSpPr>
          <p:nvPr>
            <p:ph type="ctrTitle" hasCustomPrompt="1"/>
          </p:nvPr>
        </p:nvSpPr>
        <p:spPr>
          <a:xfrm>
            <a:off x="1524000" y="3097160"/>
            <a:ext cx="9144000" cy="1464853"/>
          </a:xfrm>
        </p:spPr>
        <p:txBody>
          <a:bodyPr anchor="b">
            <a:normAutofit/>
          </a:bodyPr>
          <a:lstStyle>
            <a:lvl1pPr algn="ctr">
              <a:defRPr sz="4400" b="0" i="0">
                <a:latin typeface="Arial" panose="020B0604020202020204" pitchFamily="34" charset="0"/>
                <a:cs typeface="Arial" panose="020B0604020202020204" pitchFamily="34" charset="0"/>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5B70268E-2D3B-DBCF-6BBB-FFFB5B3C0DDD}"/>
              </a:ext>
            </a:extLst>
          </p:cNvPr>
          <p:cNvSpPr>
            <a:spLocks noGrp="1"/>
          </p:cNvSpPr>
          <p:nvPr>
            <p:ph type="subTitle" idx="1"/>
          </p:nvPr>
        </p:nvSpPr>
        <p:spPr>
          <a:xfrm>
            <a:off x="1524000" y="4654089"/>
            <a:ext cx="9144000" cy="1655762"/>
          </a:xfrm>
        </p:spPr>
        <p:txBody>
          <a:bodyPr/>
          <a:lstStyle>
            <a:lvl1pPr marL="0" indent="0" algn="ctr">
              <a:buNone/>
              <a:defRPr sz="2400" b="0" i="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red background with white text&#10;&#10;AI-generated content may be incorrect.">
            <a:extLst>
              <a:ext uri="{FF2B5EF4-FFF2-40B4-BE49-F238E27FC236}">
                <a16:creationId xmlns:a16="http://schemas.microsoft.com/office/drawing/2014/main" id="{35D54B7E-5D80-6940-9499-53FE5CF82829}"/>
              </a:ext>
            </a:extLst>
          </p:cNvPr>
          <p:cNvPicPr>
            <a:picLocks noChangeAspect="1"/>
          </p:cNvPicPr>
          <p:nvPr userDrawn="1"/>
        </p:nvPicPr>
        <p:blipFill>
          <a:blip r:embed="rId2"/>
          <a:stretch>
            <a:fillRect/>
          </a:stretch>
        </p:blipFill>
        <p:spPr>
          <a:xfrm>
            <a:off x="-9832" y="-1"/>
            <a:ext cx="12216936" cy="3097161"/>
          </a:xfrm>
          <a:prstGeom prst="rect">
            <a:avLst/>
          </a:prstGeom>
        </p:spPr>
      </p:pic>
    </p:spTree>
    <p:extLst>
      <p:ext uri="{BB962C8B-B14F-4D97-AF65-F5344CB8AC3E}">
        <p14:creationId xmlns:p14="http://schemas.microsoft.com/office/powerpoint/2010/main" val="144361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3D8D-4A7C-2B76-A76E-67605D1BC284}"/>
              </a:ext>
            </a:extLst>
          </p:cNvPr>
          <p:cNvSpPr>
            <a:spLocks noGrp="1"/>
          </p:cNvSpPr>
          <p:nvPr>
            <p:ph type="title"/>
          </p:nvPr>
        </p:nvSpPr>
        <p:spPr>
          <a:xfrm>
            <a:off x="346587" y="1218554"/>
            <a:ext cx="11501284" cy="1001559"/>
          </a:xfrm>
        </p:spPr>
        <p:txBody>
          <a:bodyPr/>
          <a:lstStyle>
            <a:lvl1pPr>
              <a:defRPr b="0"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D1A9E4A-2380-E223-D38A-A7CFC1694D1E}"/>
              </a:ext>
            </a:extLst>
          </p:cNvPr>
          <p:cNvSpPr>
            <a:spLocks noGrp="1"/>
          </p:cNvSpPr>
          <p:nvPr>
            <p:ph idx="1"/>
          </p:nvPr>
        </p:nvSpPr>
        <p:spPr>
          <a:xfrm>
            <a:off x="346587" y="2325005"/>
            <a:ext cx="11501284" cy="3851957"/>
          </a:xfrm>
        </p:spPr>
        <p:txBody>
          <a:bodyPr>
            <a:noAutofit/>
          </a:bodyPr>
          <a:lstStyle>
            <a:lvl1pPr>
              <a:lnSpc>
                <a:spcPts val="2800"/>
              </a:lnSpc>
              <a:spcBef>
                <a:spcPts val="0"/>
              </a:spcBef>
              <a:spcAft>
                <a:spcPts val="1200"/>
              </a:spcAft>
              <a:defRPr sz="2000"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E336F588-404C-D4C3-D35C-F9B9407E5AFE}"/>
              </a:ext>
            </a:extLst>
          </p:cNvPr>
          <p:cNvSpPr>
            <a:spLocks noGrp="1"/>
          </p:cNvSpPr>
          <p:nvPr>
            <p:ph type="ftr" sz="quarter" idx="11"/>
          </p:nvPr>
        </p:nvSpPr>
        <p:spPr>
          <a:xfrm>
            <a:off x="195943" y="6520543"/>
            <a:ext cx="4299858" cy="297645"/>
          </a:xfrm>
          <a:prstGeom prst="rect">
            <a:avLst/>
          </a:prstGeom>
        </p:spPr>
        <p:txBody>
          <a:bodyPr/>
          <a:lstStyle/>
          <a:p>
            <a:r>
              <a:rPr lang="en-US" sz="1200">
                <a:solidFill>
                  <a:schemeClr val="bg1"/>
                </a:solidFill>
              </a:rPr>
              <a:t>LEARN MORE AT: HEMATOLOGY.ORG/FIGHT4HEMATOLOGY</a:t>
            </a:r>
          </a:p>
        </p:txBody>
      </p:sp>
      <p:sp>
        <p:nvSpPr>
          <p:cNvPr id="9" name="TextBox 8">
            <a:extLst>
              <a:ext uri="{FF2B5EF4-FFF2-40B4-BE49-F238E27FC236}">
                <a16:creationId xmlns:a16="http://schemas.microsoft.com/office/drawing/2014/main" id="{8CF14BEF-ABCA-A912-7424-AE67C6372AD0}"/>
              </a:ext>
            </a:extLst>
          </p:cNvPr>
          <p:cNvSpPr txBox="1"/>
          <p:nvPr userDrawn="1"/>
        </p:nvSpPr>
        <p:spPr>
          <a:xfrm>
            <a:off x="9654277" y="6530865"/>
            <a:ext cx="2427514" cy="276999"/>
          </a:xfrm>
          <a:prstGeom prst="rect">
            <a:avLst/>
          </a:prstGeom>
          <a:noFill/>
        </p:spPr>
        <p:txBody>
          <a:bodyPr wrap="square">
            <a:spAutoFit/>
          </a:bodyPr>
          <a:lstStyle/>
          <a:p>
            <a:pPr algn="r"/>
            <a:r>
              <a:rPr lang="en-US" sz="1200" b="1">
                <a:solidFill>
                  <a:schemeClr val="bg1"/>
                </a:solidFill>
              </a:rPr>
              <a:t>#Fight4Hematology</a:t>
            </a:r>
            <a:endParaRPr lang="en-US" sz="1200" b="1"/>
          </a:p>
        </p:txBody>
      </p:sp>
    </p:spTree>
    <p:extLst>
      <p:ext uri="{BB962C8B-B14F-4D97-AF65-F5344CB8AC3E}">
        <p14:creationId xmlns:p14="http://schemas.microsoft.com/office/powerpoint/2010/main" val="253145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A8CC128B-E0DD-DB07-3E35-52111C4C5988}"/>
              </a:ext>
            </a:extLst>
          </p:cNvPr>
          <p:cNvSpPr>
            <a:spLocks noGrp="1"/>
          </p:cNvSpPr>
          <p:nvPr>
            <p:ph type="ftr" sz="quarter" idx="11"/>
          </p:nvPr>
        </p:nvSpPr>
        <p:spPr>
          <a:xfrm>
            <a:off x="195943" y="6520543"/>
            <a:ext cx="4299858" cy="297645"/>
          </a:xfrm>
          <a:prstGeom prst="rect">
            <a:avLst/>
          </a:prstGeom>
        </p:spPr>
        <p:txBody>
          <a:bodyPr/>
          <a:lstStyle/>
          <a:p>
            <a:r>
              <a:rPr lang="en-US" sz="1200">
                <a:solidFill>
                  <a:schemeClr val="bg1"/>
                </a:solidFill>
              </a:rPr>
              <a:t>LEARN MORE AT: HEMATOLOGY.ORG/FIGHT4HEMATOLOGY</a:t>
            </a:r>
          </a:p>
        </p:txBody>
      </p:sp>
      <p:sp>
        <p:nvSpPr>
          <p:cNvPr id="9" name="TextBox 8">
            <a:extLst>
              <a:ext uri="{FF2B5EF4-FFF2-40B4-BE49-F238E27FC236}">
                <a16:creationId xmlns:a16="http://schemas.microsoft.com/office/drawing/2014/main" id="{3F769CF6-CE30-D9A9-70D9-7C014531FD3E}"/>
              </a:ext>
            </a:extLst>
          </p:cNvPr>
          <p:cNvSpPr txBox="1"/>
          <p:nvPr userDrawn="1"/>
        </p:nvSpPr>
        <p:spPr>
          <a:xfrm>
            <a:off x="9654277" y="6530865"/>
            <a:ext cx="2427514" cy="276999"/>
          </a:xfrm>
          <a:prstGeom prst="rect">
            <a:avLst/>
          </a:prstGeom>
          <a:noFill/>
        </p:spPr>
        <p:txBody>
          <a:bodyPr wrap="square">
            <a:spAutoFit/>
          </a:bodyPr>
          <a:lstStyle/>
          <a:p>
            <a:pPr algn="r"/>
            <a:r>
              <a:rPr lang="en-US" sz="1200" b="1">
                <a:solidFill>
                  <a:schemeClr val="bg1"/>
                </a:solidFill>
              </a:rPr>
              <a:t>#Fight4Hematology</a:t>
            </a:r>
            <a:endParaRPr lang="en-US" sz="1200" b="1"/>
          </a:p>
        </p:txBody>
      </p:sp>
    </p:spTree>
    <p:extLst>
      <p:ext uri="{BB962C8B-B14F-4D97-AF65-F5344CB8AC3E}">
        <p14:creationId xmlns:p14="http://schemas.microsoft.com/office/powerpoint/2010/main" val="426296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0BD0-EAC8-DF18-5700-5F9D7AA8AF3B}"/>
              </a:ext>
            </a:extLst>
          </p:cNvPr>
          <p:cNvSpPr>
            <a:spLocks noGrp="1"/>
          </p:cNvSpPr>
          <p:nvPr>
            <p:ph type="ctrTitle" hasCustomPrompt="1"/>
          </p:nvPr>
        </p:nvSpPr>
        <p:spPr>
          <a:xfrm>
            <a:off x="1524000" y="3097160"/>
            <a:ext cx="9144000" cy="1464853"/>
          </a:xfrm>
        </p:spPr>
        <p:txBody>
          <a:bodyPr anchor="b">
            <a:normAutofit/>
          </a:bodyPr>
          <a:lstStyle>
            <a:lvl1pPr algn="ctr">
              <a:defRPr sz="4400" b="0" i="0">
                <a:latin typeface="Arial" panose="020B0604020202020204" pitchFamily="34" charset="0"/>
                <a:cs typeface="Arial" panose="020B0604020202020204" pitchFamily="34" charset="0"/>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5B70268E-2D3B-DBCF-6BBB-FFFB5B3C0DDD}"/>
              </a:ext>
            </a:extLst>
          </p:cNvPr>
          <p:cNvSpPr>
            <a:spLocks noGrp="1"/>
          </p:cNvSpPr>
          <p:nvPr>
            <p:ph type="subTitle" idx="1"/>
          </p:nvPr>
        </p:nvSpPr>
        <p:spPr>
          <a:xfrm>
            <a:off x="1524000" y="4654089"/>
            <a:ext cx="9144000" cy="1655762"/>
          </a:xfrm>
        </p:spPr>
        <p:txBody>
          <a:bodyPr/>
          <a:lstStyle>
            <a:lvl1pPr marL="0" indent="0" algn="ctr">
              <a:buNone/>
              <a:defRPr sz="2400" b="0" i="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5D54B7E-5D80-6940-9499-53FE5CF82829}"/>
              </a:ext>
            </a:extLst>
          </p:cNvPr>
          <p:cNvPicPr>
            <a:picLocks noChangeAspect="1"/>
          </p:cNvPicPr>
          <p:nvPr userDrawn="1"/>
        </p:nvPicPr>
        <p:blipFill>
          <a:blip r:embed="rId2"/>
          <a:srcRect/>
          <a:stretch/>
        </p:blipFill>
        <p:spPr>
          <a:xfrm>
            <a:off x="-9832" y="-11575"/>
            <a:ext cx="12216936" cy="2529833"/>
          </a:xfrm>
          <a:prstGeom prst="rect">
            <a:avLst/>
          </a:prstGeom>
        </p:spPr>
      </p:pic>
    </p:spTree>
    <p:extLst>
      <p:ext uri="{BB962C8B-B14F-4D97-AF65-F5344CB8AC3E}">
        <p14:creationId xmlns:p14="http://schemas.microsoft.com/office/powerpoint/2010/main" val="144361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0BD0-EAC8-DF18-5700-5F9D7AA8AF3B}"/>
              </a:ext>
            </a:extLst>
          </p:cNvPr>
          <p:cNvSpPr>
            <a:spLocks noGrp="1"/>
          </p:cNvSpPr>
          <p:nvPr>
            <p:ph type="ctrTitle" hasCustomPrompt="1"/>
          </p:nvPr>
        </p:nvSpPr>
        <p:spPr>
          <a:xfrm>
            <a:off x="1524000" y="3097160"/>
            <a:ext cx="9144000" cy="1464853"/>
          </a:xfrm>
          <a:prstGeom prst="rect">
            <a:avLst/>
          </a:prstGeom>
        </p:spPr>
        <p:txBody>
          <a:bodyPr anchor="b">
            <a:normAutofit/>
          </a:bodyPr>
          <a:lstStyle>
            <a:lvl1pPr algn="ctr">
              <a:defRPr sz="4400" b="1" i="0">
                <a:latin typeface="Arial Narrow" panose="020B0604020202020204" pitchFamily="34" charset="0"/>
                <a:cs typeface="Arial Narrow" panose="020B0604020202020204" pitchFamily="34" charset="0"/>
              </a:defRPr>
            </a:lvl1pPr>
          </a:lstStyle>
          <a:p>
            <a:r>
              <a:rPr lang="en-US"/>
              <a:t>Click to edit Master </a:t>
            </a:r>
            <a:br>
              <a:rPr lang="en-US"/>
            </a:br>
            <a:r>
              <a:rPr lang="en-US"/>
              <a:t>title style</a:t>
            </a:r>
          </a:p>
        </p:txBody>
      </p:sp>
      <p:sp>
        <p:nvSpPr>
          <p:cNvPr id="3" name="Subtitle 2">
            <a:extLst>
              <a:ext uri="{FF2B5EF4-FFF2-40B4-BE49-F238E27FC236}">
                <a16:creationId xmlns:a16="http://schemas.microsoft.com/office/drawing/2014/main" id="{5B70268E-2D3B-DBCF-6BBB-FFFB5B3C0DDD}"/>
              </a:ext>
            </a:extLst>
          </p:cNvPr>
          <p:cNvSpPr>
            <a:spLocks noGrp="1"/>
          </p:cNvSpPr>
          <p:nvPr>
            <p:ph type="subTitle" idx="1"/>
          </p:nvPr>
        </p:nvSpPr>
        <p:spPr>
          <a:xfrm>
            <a:off x="1524000" y="4654089"/>
            <a:ext cx="9144000" cy="1655762"/>
          </a:xfrm>
          <a:prstGeom prst="rect">
            <a:avLst/>
          </a:prstGeom>
        </p:spPr>
        <p:txBody>
          <a:bodyPr/>
          <a:lstStyle>
            <a:lvl1pPr marL="0" indent="0" algn="ctr">
              <a:buNone/>
              <a:defRPr sz="2400" b="0" i="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76080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220EAF-4634-C793-0C4A-2CFA0103A924}"/>
              </a:ext>
            </a:extLst>
          </p:cNvPr>
          <p:cNvPicPr>
            <a:picLocks noChangeAspect="1"/>
          </p:cNvPicPr>
          <p:nvPr userDrawn="1"/>
        </p:nvPicPr>
        <p:blipFill>
          <a:blip r:embed="rId5"/>
          <a:srcRect/>
          <a:stretch/>
        </p:blipFill>
        <p:spPr>
          <a:xfrm>
            <a:off x="-7426" y="-9832"/>
            <a:ext cx="12208570" cy="1116792"/>
          </a:xfrm>
          <a:prstGeom prst="rect">
            <a:avLst/>
          </a:prstGeom>
        </p:spPr>
      </p:pic>
      <p:sp>
        <p:nvSpPr>
          <p:cNvPr id="2" name="Title Placeholder 1">
            <a:extLst>
              <a:ext uri="{FF2B5EF4-FFF2-40B4-BE49-F238E27FC236}">
                <a16:creationId xmlns:a16="http://schemas.microsoft.com/office/drawing/2014/main" id="{A8E93E96-F43E-B344-DF97-05B6FBB3EDFD}"/>
              </a:ext>
            </a:extLst>
          </p:cNvPr>
          <p:cNvSpPr>
            <a:spLocks noGrp="1"/>
          </p:cNvSpPr>
          <p:nvPr>
            <p:ph type="title"/>
          </p:nvPr>
        </p:nvSpPr>
        <p:spPr>
          <a:xfrm>
            <a:off x="346587" y="1218554"/>
            <a:ext cx="10515600" cy="10015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3EB252-19C1-6EC7-F011-0138A576EF5F}"/>
              </a:ext>
            </a:extLst>
          </p:cNvPr>
          <p:cNvSpPr>
            <a:spLocks noGrp="1"/>
          </p:cNvSpPr>
          <p:nvPr>
            <p:ph type="body" idx="1"/>
          </p:nvPr>
        </p:nvSpPr>
        <p:spPr>
          <a:xfrm>
            <a:off x="346587" y="2325005"/>
            <a:ext cx="11007213" cy="3851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7B646EA-D381-0690-3E4A-2855BF9F7C3B}"/>
              </a:ext>
            </a:extLst>
          </p:cNvPr>
          <p:cNvPicPr>
            <a:picLocks noChangeAspect="1"/>
          </p:cNvPicPr>
          <p:nvPr userDrawn="1"/>
        </p:nvPicPr>
        <p:blipFill>
          <a:blip r:embed="rId6"/>
          <a:stretch>
            <a:fillRect/>
          </a:stretch>
        </p:blipFill>
        <p:spPr>
          <a:xfrm>
            <a:off x="-22778" y="6441370"/>
            <a:ext cx="12237555" cy="446126"/>
          </a:xfrm>
          <a:prstGeom prst="rect">
            <a:avLst/>
          </a:prstGeom>
        </p:spPr>
      </p:pic>
    </p:spTree>
    <p:extLst>
      <p:ext uri="{BB962C8B-B14F-4D97-AF65-F5344CB8AC3E}">
        <p14:creationId xmlns:p14="http://schemas.microsoft.com/office/powerpoint/2010/main" val="4062798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lvl1pPr algn="l" defTabSz="914400" rtl="0" eaLnBrk="1" latinLnBrk="0" hangingPunct="1">
        <a:lnSpc>
          <a:spcPct val="90000"/>
        </a:lnSpc>
        <a:spcBef>
          <a:spcPct val="0"/>
        </a:spcBef>
        <a:buNone/>
        <a:defRPr sz="2800" b="0" i="0" kern="1200">
          <a:solidFill>
            <a:srgbClr val="D31F3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31F3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31F3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D31F3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D31F32"/>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31F32"/>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E93E96-F43E-B344-DF97-05B6FBB3EDFD}"/>
              </a:ext>
            </a:extLst>
          </p:cNvPr>
          <p:cNvSpPr>
            <a:spLocks noGrp="1"/>
          </p:cNvSpPr>
          <p:nvPr>
            <p:ph type="title"/>
          </p:nvPr>
        </p:nvSpPr>
        <p:spPr>
          <a:xfrm>
            <a:off x="346587" y="1218554"/>
            <a:ext cx="10515600" cy="10015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3EB252-19C1-6EC7-F011-0138A576EF5F}"/>
              </a:ext>
            </a:extLst>
          </p:cNvPr>
          <p:cNvSpPr>
            <a:spLocks noGrp="1"/>
          </p:cNvSpPr>
          <p:nvPr>
            <p:ph type="body" idx="1"/>
          </p:nvPr>
        </p:nvSpPr>
        <p:spPr>
          <a:xfrm>
            <a:off x="346587" y="2325005"/>
            <a:ext cx="11007213" cy="3851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798394"/>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2800" b="0" i="0" kern="1200">
          <a:solidFill>
            <a:srgbClr val="D31F3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31F3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D31F3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D31F3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D31F32"/>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D31F32"/>
        </a:buClr>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31F3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220EAF-4634-C793-0C4A-2CFA0103A924}"/>
              </a:ext>
            </a:extLst>
          </p:cNvPr>
          <p:cNvPicPr>
            <a:picLocks noChangeAspect="1"/>
          </p:cNvPicPr>
          <p:nvPr userDrawn="1"/>
        </p:nvPicPr>
        <p:blipFill>
          <a:blip r:embed="rId3"/>
          <a:srcRect/>
          <a:stretch/>
        </p:blipFill>
        <p:spPr>
          <a:xfrm>
            <a:off x="-21772" y="-2356"/>
            <a:ext cx="12200104" cy="1116017"/>
          </a:xfrm>
          <a:prstGeom prst="rect">
            <a:avLst/>
          </a:prstGeom>
        </p:spPr>
      </p:pic>
      <p:sp>
        <p:nvSpPr>
          <p:cNvPr id="13" name="TextBox 12">
            <a:extLst>
              <a:ext uri="{FF2B5EF4-FFF2-40B4-BE49-F238E27FC236}">
                <a16:creationId xmlns:a16="http://schemas.microsoft.com/office/drawing/2014/main" id="{4F025A60-8797-9AF4-8CC1-2FAED8306FD5}"/>
              </a:ext>
            </a:extLst>
          </p:cNvPr>
          <p:cNvSpPr txBox="1"/>
          <p:nvPr userDrawn="1"/>
        </p:nvSpPr>
        <p:spPr>
          <a:xfrm>
            <a:off x="9654277" y="6530865"/>
            <a:ext cx="2427514" cy="276999"/>
          </a:xfrm>
          <a:prstGeom prst="rect">
            <a:avLst/>
          </a:prstGeom>
          <a:noFill/>
        </p:spPr>
        <p:txBody>
          <a:bodyPr wrap="square">
            <a:spAutoFit/>
          </a:bodyPr>
          <a:lstStyle/>
          <a:p>
            <a:pPr algn="r"/>
            <a:r>
              <a:rPr lang="en-US" sz="1200" b="1">
                <a:solidFill>
                  <a:schemeClr val="bg1"/>
                </a:solidFill>
              </a:rPr>
              <a:t>#Fight4Hematology</a:t>
            </a:r>
            <a:endParaRPr lang="en-US" sz="1200" b="1"/>
          </a:p>
        </p:txBody>
      </p:sp>
    </p:spTree>
    <p:extLst>
      <p:ext uri="{BB962C8B-B14F-4D97-AF65-F5344CB8AC3E}">
        <p14:creationId xmlns:p14="http://schemas.microsoft.com/office/powerpoint/2010/main" val="367097438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2800" b="1" i="0" kern="1200">
          <a:solidFill>
            <a:srgbClr val="D31F32"/>
          </a:solidFill>
          <a:latin typeface="Avenir Next Condensed" panose="020B0506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D31F3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D31F3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D31F3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D31F3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D31F3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hematology.org/advocacy/fight4hematology" TargetMode="External"/><Relationship Id="rId7"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fuZjgf7ns3Y" TargetMode="External"/><Relationship Id="rId3" Type="http://schemas.openxmlformats.org/officeDocument/2006/relationships/hyperlink" Target="https://hematology.mediavalet.com/portals/NIHFactSheets?_gl=1*1wd1dry*_gcl_au*MzcwNTk1MzczLjE3NTQ0MDgwNjI." TargetMode="External"/><Relationship Id="rId7" Type="http://schemas.openxmlformats.org/officeDocument/2006/relationships/hyperlink" Target="http://hematology.org/Research-Saves-Lives" TargetMode="External"/><Relationship Id="rId2" Type="http://schemas.openxmlformats.org/officeDocument/2006/relationships/hyperlink" Target="https://www.hematology.org/advocacy/advocacy-toolkit" TargetMode="External"/><Relationship Id="rId1" Type="http://schemas.openxmlformats.org/officeDocument/2006/relationships/slideLayout" Target="../slideLayouts/slideLayout2.xml"/><Relationship Id="rId6" Type="http://schemas.openxmlformats.org/officeDocument/2006/relationships/hyperlink" Target="https://www.youtube.com/watch?v=Btcv3AA34ko" TargetMode="External"/><Relationship Id="rId5" Type="http://schemas.openxmlformats.org/officeDocument/2006/relationships/hyperlink" Target="https://hematology.mediavalet.com/portals/f4h_social_media_toolkit" TargetMode="External"/><Relationship Id="rId4" Type="http://schemas.openxmlformats.org/officeDocument/2006/relationships/hyperlink" Target="https://www.hematology.org/advocacy/fight4hematology/letter-to-the-editor-toolk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x.com/ASH_hematology" TargetMode="External"/><Relationship Id="rId7" Type="http://schemas.openxmlformats.org/officeDocument/2006/relationships/hyperlink" Target="https://bsky.app/profile/ash.hematology.org"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linkedin.com/company/american-society-of-hematology" TargetMode="External"/><Relationship Id="rId5" Type="http://schemas.openxmlformats.org/officeDocument/2006/relationships/hyperlink" Target="https://www.instagram.com/ash_hematology/" TargetMode="External"/><Relationship Id="rId4" Type="http://schemas.openxmlformats.org/officeDocument/2006/relationships/hyperlink" Target="https://www.facebook.com/AmericanSocietyofHematolog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93FB-B374-9500-6F7F-55A8866F9AB5}"/>
              </a:ext>
            </a:extLst>
          </p:cNvPr>
          <p:cNvSpPr>
            <a:spLocks noGrp="1"/>
          </p:cNvSpPr>
          <p:nvPr>
            <p:ph type="ctrTitle"/>
          </p:nvPr>
        </p:nvSpPr>
        <p:spPr>
          <a:xfrm>
            <a:off x="1524000" y="3429000"/>
            <a:ext cx="9144000" cy="1464853"/>
          </a:xfrm>
        </p:spPr>
        <p:txBody>
          <a:bodyPr>
            <a:normAutofit/>
          </a:bodyPr>
          <a:lstStyle/>
          <a:p>
            <a:r>
              <a:rPr lang="en-US">
                <a:latin typeface="Arial"/>
                <a:cs typeface="Arial"/>
              </a:rPr>
              <a:t>Fight for Hematology </a:t>
            </a:r>
            <a:endParaRPr lang="en-US"/>
          </a:p>
        </p:txBody>
      </p:sp>
      <p:sp>
        <p:nvSpPr>
          <p:cNvPr id="3" name="Subtitle 2">
            <a:extLst>
              <a:ext uri="{FF2B5EF4-FFF2-40B4-BE49-F238E27FC236}">
                <a16:creationId xmlns:a16="http://schemas.microsoft.com/office/drawing/2014/main" id="{629AC43F-7C9A-D564-74D3-17EB8AB9DBE9}"/>
              </a:ext>
            </a:extLst>
          </p:cNvPr>
          <p:cNvSpPr>
            <a:spLocks noGrp="1"/>
          </p:cNvSpPr>
          <p:nvPr>
            <p:ph type="subTitle" idx="1"/>
          </p:nvPr>
        </p:nvSpPr>
        <p:spPr>
          <a:xfrm>
            <a:off x="1524000" y="4985929"/>
            <a:ext cx="9321800" cy="1655762"/>
          </a:xfrm>
        </p:spPr>
        <p:txBody>
          <a:bodyPr vert="horz" lIns="91440" tIns="45720" rIns="91440" bIns="45720" rtlCol="0" anchor="t">
            <a:normAutofit/>
          </a:bodyPr>
          <a:lstStyle/>
          <a:p>
            <a:r>
              <a:rPr lang="en-US" sz="2800">
                <a:latin typeface="Arial"/>
                <a:ea typeface="Calibri"/>
                <a:cs typeface="Arial"/>
              </a:rPr>
              <a:t>Join the #Fight4Hematology to protect federal investment in life-saving research and support access to care. </a:t>
            </a:r>
            <a:endParaRPr lang="en-US">
              <a:latin typeface="Arial"/>
            </a:endParaRPr>
          </a:p>
        </p:txBody>
      </p:sp>
    </p:spTree>
    <p:extLst>
      <p:ext uri="{BB962C8B-B14F-4D97-AF65-F5344CB8AC3E}">
        <p14:creationId xmlns:p14="http://schemas.microsoft.com/office/powerpoint/2010/main" val="316193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489297C-44D5-058F-F6EE-0B0DA4CDB49C}"/>
              </a:ext>
            </a:extLst>
          </p:cNvPr>
          <p:cNvPicPr>
            <a:picLocks noChangeAspect="1"/>
          </p:cNvPicPr>
          <p:nvPr/>
        </p:nvPicPr>
        <p:blipFill>
          <a:blip r:embed="rId2"/>
          <a:stretch>
            <a:fillRect/>
          </a:stretch>
        </p:blipFill>
        <p:spPr>
          <a:xfrm>
            <a:off x="4641940" y="1700803"/>
            <a:ext cx="6601264" cy="3771022"/>
          </a:xfrm>
          <a:prstGeom prst="rect">
            <a:avLst/>
          </a:prstGeom>
        </p:spPr>
      </p:pic>
      <p:sp>
        <p:nvSpPr>
          <p:cNvPr id="2" name="Title 1">
            <a:extLst>
              <a:ext uri="{FF2B5EF4-FFF2-40B4-BE49-F238E27FC236}">
                <a16:creationId xmlns:a16="http://schemas.microsoft.com/office/drawing/2014/main" id="{FC02F447-58FE-578C-07D4-872059F71BCC}"/>
              </a:ext>
            </a:extLst>
          </p:cNvPr>
          <p:cNvSpPr>
            <a:spLocks noGrp="1"/>
          </p:cNvSpPr>
          <p:nvPr>
            <p:ph type="title"/>
          </p:nvPr>
        </p:nvSpPr>
        <p:spPr>
          <a:xfrm>
            <a:off x="474785" y="1770158"/>
            <a:ext cx="3863135" cy="2930013"/>
          </a:xfrm>
        </p:spPr>
        <p:txBody>
          <a:bodyPr lIns="0" tIns="0" rIns="0" bIns="0">
            <a:noAutofit/>
          </a:bodyPr>
          <a:lstStyle/>
          <a:p>
            <a:pPr>
              <a:lnSpc>
                <a:spcPts val="2700"/>
              </a:lnSpc>
              <a:spcAft>
                <a:spcPts val="1200"/>
              </a:spcAft>
            </a:pPr>
            <a:br>
              <a:rPr lang="en-US" sz="2000">
                <a:latin typeface="Arial"/>
                <a:cs typeface="Arial"/>
              </a:rPr>
            </a:br>
            <a:br>
              <a:rPr lang="en-US" sz="2000">
                <a:latin typeface="Arial"/>
                <a:cs typeface="Arial"/>
              </a:rPr>
            </a:br>
            <a:r>
              <a:rPr lang="en-US" sz="2000" b="0">
                <a:solidFill>
                  <a:schemeClr val="tx1"/>
                </a:solidFill>
                <a:latin typeface="Arial"/>
                <a:cs typeface="Arial"/>
              </a:rPr>
              <a:t>ASH is fighting for hematology in the face of executive orders and other federal actions that threaten research and, ultimately, the care of patients. </a:t>
            </a:r>
            <a:br>
              <a:rPr lang="en-US" sz="2000"/>
            </a:br>
            <a:br>
              <a:rPr lang="en-US" sz="2000"/>
            </a:br>
            <a:r>
              <a:rPr lang="en-US" sz="2000">
                <a:latin typeface="Arial"/>
                <a:cs typeface="Arial"/>
              </a:rPr>
              <a:t>Join the #Fight4Hematology </a:t>
            </a:r>
            <a:br>
              <a:rPr lang="en-US" sz="2000">
                <a:latin typeface="Arial"/>
                <a:cs typeface="Arial Narrow" panose="020B0604020202020204" pitchFamily="34" charset="0"/>
              </a:rPr>
            </a:br>
            <a:r>
              <a:rPr lang="en-US" sz="2000">
                <a:latin typeface="Arial"/>
                <a:cs typeface="Arial"/>
              </a:rPr>
              <a:t>by taking 4 critical actions.</a:t>
            </a:r>
            <a:br>
              <a:rPr lang="en-US" sz="2000">
                <a:latin typeface="Arial"/>
                <a:cs typeface="Arial"/>
              </a:rPr>
            </a:br>
            <a:br>
              <a:rPr lang="en-US" sz="2000">
                <a:latin typeface="Arial"/>
                <a:cs typeface="Arial"/>
              </a:rPr>
            </a:br>
            <a:r>
              <a:rPr lang="en-US" sz="2000" b="1">
                <a:solidFill>
                  <a:srgbClr val="D32231"/>
                </a:solidFill>
                <a:latin typeface="Arial"/>
                <a:cs typeface="Arial"/>
              </a:rPr>
              <a:t>Visit:</a:t>
            </a:r>
            <a:br>
              <a:rPr lang="en-US" sz="2000">
                <a:latin typeface="Arial"/>
                <a:cs typeface="Arial"/>
              </a:rPr>
            </a:br>
            <a:r>
              <a:rPr lang="en-US" sz="1400" b="1">
                <a:solidFill>
                  <a:srgbClr val="000000"/>
                </a:solidFill>
                <a:latin typeface="Arial"/>
                <a:cs typeface="Arial"/>
                <a:hlinkClick r:id="rId3">
                  <a:extLst>
                    <a:ext uri="{A12FA001-AC4F-418D-AE19-62706E023703}">
                      <ahyp:hlinkClr xmlns:ahyp="http://schemas.microsoft.com/office/drawing/2018/hyperlinkcolor" val="tx"/>
                    </a:ext>
                  </a:extLst>
                </a:hlinkClick>
              </a:rPr>
              <a:t>HEMATOLOGY.ORG/FIGHT4HEMATOLOGY</a:t>
            </a:r>
            <a:endParaRPr lang="en-US" sz="1400" b="1">
              <a:latin typeface="Arial"/>
            </a:endParaRPr>
          </a:p>
        </p:txBody>
      </p:sp>
      <p:pic>
        <p:nvPicPr>
          <p:cNvPr id="5" name="Content Placeholder 4" descr="A close-up of a logo&#10;&#10;AI-generated content may be incorrect.">
            <a:extLst>
              <a:ext uri="{FF2B5EF4-FFF2-40B4-BE49-F238E27FC236}">
                <a16:creationId xmlns:a16="http://schemas.microsoft.com/office/drawing/2014/main" id="{F00E23D6-F534-2F25-3E25-ECAB06D89B95}"/>
              </a:ext>
            </a:extLst>
          </p:cNvPr>
          <p:cNvPicPr>
            <a:picLocks noGrp="1" noChangeAspect="1"/>
          </p:cNvPicPr>
          <p:nvPr>
            <p:ph idx="1"/>
          </p:nvPr>
        </p:nvPicPr>
        <p:blipFill>
          <a:blip r:embed="rId4"/>
          <a:stretch>
            <a:fillRect/>
          </a:stretch>
        </p:blipFill>
        <p:spPr>
          <a:xfrm>
            <a:off x="5132440" y="2061710"/>
            <a:ext cx="2810132" cy="598680"/>
          </a:xfrm>
        </p:spPr>
      </p:pic>
      <p:pic>
        <p:nvPicPr>
          <p:cNvPr id="7" name="Picture 6" descr="A red text on a white background&#10;&#10;AI-generated content may be incorrect.">
            <a:extLst>
              <a:ext uri="{FF2B5EF4-FFF2-40B4-BE49-F238E27FC236}">
                <a16:creationId xmlns:a16="http://schemas.microsoft.com/office/drawing/2014/main" id="{8A9D5A1D-2A33-98AF-75A9-6D94DA02FAD6}"/>
              </a:ext>
            </a:extLst>
          </p:cNvPr>
          <p:cNvPicPr>
            <a:picLocks noChangeAspect="1"/>
          </p:cNvPicPr>
          <p:nvPr/>
        </p:nvPicPr>
        <p:blipFill>
          <a:blip r:embed="rId5"/>
          <a:stretch>
            <a:fillRect/>
          </a:stretch>
        </p:blipFill>
        <p:spPr>
          <a:xfrm>
            <a:off x="8085907" y="2061710"/>
            <a:ext cx="2810130" cy="598680"/>
          </a:xfrm>
          <a:prstGeom prst="rect">
            <a:avLst/>
          </a:prstGeom>
        </p:spPr>
      </p:pic>
      <p:pic>
        <p:nvPicPr>
          <p:cNvPr id="9" name="Picture 8" descr="A red text on a white background&#10;&#10;AI-generated content may be incorrect.">
            <a:extLst>
              <a:ext uri="{FF2B5EF4-FFF2-40B4-BE49-F238E27FC236}">
                <a16:creationId xmlns:a16="http://schemas.microsoft.com/office/drawing/2014/main" id="{7BA8F456-C413-69D3-2C58-2A6633759DC9}"/>
              </a:ext>
            </a:extLst>
          </p:cNvPr>
          <p:cNvPicPr>
            <a:picLocks noChangeAspect="1"/>
          </p:cNvPicPr>
          <p:nvPr/>
        </p:nvPicPr>
        <p:blipFill>
          <a:blip r:embed="rId6"/>
          <a:stretch>
            <a:fillRect/>
          </a:stretch>
        </p:blipFill>
        <p:spPr>
          <a:xfrm>
            <a:off x="5132439" y="3715972"/>
            <a:ext cx="2740678" cy="589841"/>
          </a:xfrm>
          <a:prstGeom prst="rect">
            <a:avLst/>
          </a:prstGeom>
        </p:spPr>
      </p:pic>
      <p:pic>
        <p:nvPicPr>
          <p:cNvPr id="11" name="Picture 10" descr="A red text on a white background&#10;&#10;AI-generated content may be incorrect.">
            <a:extLst>
              <a:ext uri="{FF2B5EF4-FFF2-40B4-BE49-F238E27FC236}">
                <a16:creationId xmlns:a16="http://schemas.microsoft.com/office/drawing/2014/main" id="{9E39E067-D001-E456-B3E1-57D904D11A4C}"/>
              </a:ext>
            </a:extLst>
          </p:cNvPr>
          <p:cNvPicPr>
            <a:picLocks noChangeAspect="1"/>
          </p:cNvPicPr>
          <p:nvPr/>
        </p:nvPicPr>
        <p:blipFill>
          <a:blip r:embed="rId7"/>
          <a:stretch>
            <a:fillRect/>
          </a:stretch>
        </p:blipFill>
        <p:spPr>
          <a:xfrm>
            <a:off x="8085907" y="3658045"/>
            <a:ext cx="2810130" cy="598680"/>
          </a:xfrm>
          <a:prstGeom prst="rect">
            <a:avLst/>
          </a:prstGeom>
        </p:spPr>
      </p:pic>
      <p:sp>
        <p:nvSpPr>
          <p:cNvPr id="12" name="TextBox 11">
            <a:extLst>
              <a:ext uri="{FF2B5EF4-FFF2-40B4-BE49-F238E27FC236}">
                <a16:creationId xmlns:a16="http://schemas.microsoft.com/office/drawing/2014/main" id="{A08BEAE4-12DE-3567-7425-5D248B68D30D}"/>
              </a:ext>
            </a:extLst>
          </p:cNvPr>
          <p:cNvSpPr txBox="1"/>
          <p:nvPr/>
        </p:nvSpPr>
        <p:spPr>
          <a:xfrm>
            <a:off x="5238698" y="2710821"/>
            <a:ext cx="2546555" cy="738664"/>
          </a:xfrm>
          <a:prstGeom prst="rect">
            <a:avLst/>
          </a:prstGeom>
          <a:noFill/>
        </p:spPr>
        <p:txBody>
          <a:bodyPr wrap="square" lIns="0" tIns="0" rIns="0" bIns="0" rtlCol="0">
            <a:spAutoFit/>
          </a:bodyPr>
          <a:lstStyle/>
          <a:p>
            <a:r>
              <a:rPr lang="en-US" sz="1200"/>
              <a:t>Contact Congress to protect access to care, support research funding, and protect the critical federal health care workforce.</a:t>
            </a:r>
          </a:p>
        </p:txBody>
      </p:sp>
      <p:sp>
        <p:nvSpPr>
          <p:cNvPr id="13" name="TextBox 12">
            <a:extLst>
              <a:ext uri="{FF2B5EF4-FFF2-40B4-BE49-F238E27FC236}">
                <a16:creationId xmlns:a16="http://schemas.microsoft.com/office/drawing/2014/main" id="{A5612708-1B28-6FC5-67E3-7DDB9F5FB3B5}"/>
              </a:ext>
            </a:extLst>
          </p:cNvPr>
          <p:cNvSpPr txBox="1"/>
          <p:nvPr/>
        </p:nvSpPr>
        <p:spPr>
          <a:xfrm>
            <a:off x="8172501" y="2710821"/>
            <a:ext cx="2723536" cy="553998"/>
          </a:xfrm>
          <a:prstGeom prst="rect">
            <a:avLst/>
          </a:prstGeom>
          <a:noFill/>
        </p:spPr>
        <p:txBody>
          <a:bodyPr wrap="square" lIns="0" tIns="0" rIns="0" bIns="0" rtlCol="0">
            <a:spAutoFit/>
          </a:bodyPr>
          <a:lstStyle/>
          <a:p>
            <a:r>
              <a:rPr lang="en-US" sz="1200"/>
              <a:t>Share how executive orders and federal cuts have impacted hematology research, patient care, and treatment.</a:t>
            </a:r>
          </a:p>
        </p:txBody>
      </p:sp>
      <p:sp>
        <p:nvSpPr>
          <p:cNvPr id="14" name="TextBox 13">
            <a:extLst>
              <a:ext uri="{FF2B5EF4-FFF2-40B4-BE49-F238E27FC236}">
                <a16:creationId xmlns:a16="http://schemas.microsoft.com/office/drawing/2014/main" id="{93DA5511-BA5F-4824-EF2D-BCED2914CDF3}"/>
              </a:ext>
            </a:extLst>
          </p:cNvPr>
          <p:cNvSpPr txBox="1"/>
          <p:nvPr/>
        </p:nvSpPr>
        <p:spPr>
          <a:xfrm>
            <a:off x="5238698" y="4339411"/>
            <a:ext cx="2546555" cy="553998"/>
          </a:xfrm>
          <a:prstGeom prst="rect">
            <a:avLst/>
          </a:prstGeom>
          <a:noFill/>
        </p:spPr>
        <p:txBody>
          <a:bodyPr wrap="square" lIns="0" tIns="0" rIns="0" bIns="0" rtlCol="0">
            <a:spAutoFit/>
          </a:bodyPr>
          <a:lstStyle/>
          <a:p>
            <a:r>
              <a:rPr lang="en-US" sz="1200"/>
              <a:t>Use your voice on social media to spread awareness and support for the #Fight4Hematology!</a:t>
            </a:r>
          </a:p>
        </p:txBody>
      </p:sp>
      <p:sp>
        <p:nvSpPr>
          <p:cNvPr id="15" name="TextBox 14">
            <a:extLst>
              <a:ext uri="{FF2B5EF4-FFF2-40B4-BE49-F238E27FC236}">
                <a16:creationId xmlns:a16="http://schemas.microsoft.com/office/drawing/2014/main" id="{FAC03FD3-2BA7-672F-5E85-0D8C37C256CA}"/>
              </a:ext>
            </a:extLst>
          </p:cNvPr>
          <p:cNvSpPr txBox="1"/>
          <p:nvPr/>
        </p:nvSpPr>
        <p:spPr>
          <a:xfrm>
            <a:off x="8172501" y="4339411"/>
            <a:ext cx="2723536" cy="738664"/>
          </a:xfrm>
          <a:prstGeom prst="rect">
            <a:avLst/>
          </a:prstGeom>
          <a:noFill/>
        </p:spPr>
        <p:txBody>
          <a:bodyPr wrap="square" lIns="0" tIns="0" rIns="0" bIns="0" rtlCol="0">
            <a:spAutoFit/>
          </a:bodyPr>
          <a:lstStyle/>
          <a:p>
            <a:r>
              <a:rPr lang="en-US" sz="1200"/>
              <a:t>Contribute to the ASH Foundation to support additional ASH Awards to help ensure that hematologists can continue their vital research without interruption.</a:t>
            </a:r>
          </a:p>
        </p:txBody>
      </p:sp>
      <p:sp>
        <p:nvSpPr>
          <p:cNvPr id="18" name="Title 1">
            <a:extLst>
              <a:ext uri="{FF2B5EF4-FFF2-40B4-BE49-F238E27FC236}">
                <a16:creationId xmlns:a16="http://schemas.microsoft.com/office/drawing/2014/main" id="{25B19F6F-537C-9F5E-F39B-ABE0D23EEF43}"/>
              </a:ext>
            </a:extLst>
          </p:cNvPr>
          <p:cNvSpPr txBox="1">
            <a:spLocks/>
          </p:cNvSpPr>
          <p:nvPr/>
        </p:nvSpPr>
        <p:spPr>
          <a:xfrm>
            <a:off x="918753" y="5696844"/>
            <a:ext cx="9729581" cy="5986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i="0" kern="1200">
                <a:solidFill>
                  <a:srgbClr val="D31F32"/>
                </a:solidFill>
                <a:latin typeface="Arial Narrow" panose="020B0604020202020204" pitchFamily="34" charset="0"/>
                <a:ea typeface="+mj-ea"/>
                <a:cs typeface="Arial Narrow" panose="020B0604020202020204" pitchFamily="34" charset="0"/>
              </a:defRPr>
            </a:lvl1pPr>
          </a:lstStyle>
          <a:p>
            <a:pPr algn="ctr">
              <a:lnSpc>
                <a:spcPts val="2700"/>
              </a:lnSpc>
              <a:spcAft>
                <a:spcPts val="1200"/>
              </a:spcAft>
            </a:pPr>
            <a:r>
              <a:rPr lang="en-US" sz="2400">
                <a:latin typeface="Arial"/>
              </a:rPr>
              <a:t>Together, we can drive meaningful change! </a:t>
            </a:r>
          </a:p>
        </p:txBody>
      </p:sp>
      <p:sp>
        <p:nvSpPr>
          <p:cNvPr id="10" name="Footer Placeholder 3">
            <a:extLst>
              <a:ext uri="{FF2B5EF4-FFF2-40B4-BE49-F238E27FC236}">
                <a16:creationId xmlns:a16="http://schemas.microsoft.com/office/drawing/2014/main" id="{C21DB5CF-BA23-0E87-30E7-1636A5B58B51}"/>
              </a:ext>
            </a:extLst>
          </p:cNvPr>
          <p:cNvSpPr>
            <a:spLocks noGrp="1"/>
          </p:cNvSpPr>
          <p:nvPr>
            <p:ph type="ftr" sz="quarter" idx="11"/>
          </p:nvPr>
        </p:nvSpPr>
        <p:spPr>
          <a:xfrm>
            <a:off x="195943" y="6520543"/>
            <a:ext cx="4299858" cy="297645"/>
          </a:xfrm>
        </p:spPr>
        <p:txBody>
          <a:bodyPr/>
          <a:lstStyle/>
          <a:p>
            <a:r>
              <a:rPr lang="en-US" sz="1200">
                <a:solidFill>
                  <a:schemeClr val="bg1"/>
                </a:solidFill>
              </a:rPr>
              <a:t>LEARN MORE AT: HEMATOLOGY.ORG/FIGHT4HEMATOLOGY</a:t>
            </a:r>
          </a:p>
        </p:txBody>
      </p:sp>
    </p:spTree>
    <p:extLst>
      <p:ext uri="{BB962C8B-B14F-4D97-AF65-F5344CB8AC3E}">
        <p14:creationId xmlns:p14="http://schemas.microsoft.com/office/powerpoint/2010/main" val="120819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E862-3B7A-FBCA-4622-0B0E149ED3B8}"/>
              </a:ext>
            </a:extLst>
          </p:cNvPr>
          <p:cNvSpPr>
            <a:spLocks noGrp="1"/>
          </p:cNvSpPr>
          <p:nvPr>
            <p:ph type="title"/>
          </p:nvPr>
        </p:nvSpPr>
        <p:spPr>
          <a:xfrm>
            <a:off x="346587" y="1218554"/>
            <a:ext cx="11501284" cy="1001559"/>
          </a:xfrm>
        </p:spPr>
        <p:txBody>
          <a:bodyPr/>
          <a:lstStyle/>
          <a:p>
            <a:r>
              <a:rPr lang="en-US">
                <a:latin typeface="Arial"/>
                <a:cs typeface="Arial"/>
              </a:rPr>
              <a:t>ASH's Commitment</a:t>
            </a:r>
            <a:endParaRPr lang="en-US"/>
          </a:p>
        </p:txBody>
      </p:sp>
      <p:sp>
        <p:nvSpPr>
          <p:cNvPr id="3" name="Content Placeholder 2">
            <a:extLst>
              <a:ext uri="{FF2B5EF4-FFF2-40B4-BE49-F238E27FC236}">
                <a16:creationId xmlns:a16="http://schemas.microsoft.com/office/drawing/2014/main" id="{EA4424EC-0260-A8C4-E1BE-983594A04BE2}"/>
              </a:ext>
            </a:extLst>
          </p:cNvPr>
          <p:cNvSpPr>
            <a:spLocks noGrp="1"/>
          </p:cNvSpPr>
          <p:nvPr>
            <p:ph idx="1"/>
          </p:nvPr>
        </p:nvSpPr>
        <p:spPr>
          <a:xfrm>
            <a:off x="346587" y="2220113"/>
            <a:ext cx="11501284" cy="3851957"/>
          </a:xfrm>
        </p:spPr>
        <p:txBody>
          <a:bodyPr vert="horz" lIns="91440" tIns="45720" rIns="91440" bIns="45720" rtlCol="0" anchor="t">
            <a:noAutofit/>
          </a:bodyPr>
          <a:lstStyle/>
          <a:p>
            <a:pPr>
              <a:buNone/>
            </a:pPr>
            <a:endParaRPr lang="en-US" b="1">
              <a:latin typeface="Aptos"/>
              <a:cs typeface="Arial"/>
            </a:endParaRPr>
          </a:p>
          <a:p>
            <a:pPr indent="0">
              <a:buNone/>
            </a:pPr>
            <a:endParaRPr lang="en-US" sz="1200">
              <a:latin typeface="Aptos"/>
            </a:endParaRPr>
          </a:p>
          <a:p>
            <a:pPr marL="0" indent="0">
              <a:buNone/>
            </a:pPr>
            <a:endParaRPr lang="en-US"/>
          </a:p>
          <a:p>
            <a:pPr lvl="1"/>
            <a:endParaRPr lang="en-US"/>
          </a:p>
        </p:txBody>
      </p:sp>
      <p:sp>
        <p:nvSpPr>
          <p:cNvPr id="12" name="Footer Placeholder 3">
            <a:extLst>
              <a:ext uri="{FF2B5EF4-FFF2-40B4-BE49-F238E27FC236}">
                <a16:creationId xmlns:a16="http://schemas.microsoft.com/office/drawing/2014/main" id="{0DBF5C17-B391-33C0-82AB-6BE2F1554F85}"/>
              </a:ext>
            </a:extLst>
          </p:cNvPr>
          <p:cNvSpPr>
            <a:spLocks noGrp="1"/>
          </p:cNvSpPr>
          <p:nvPr>
            <p:ph type="ftr" sz="quarter" idx="11"/>
          </p:nvPr>
        </p:nvSpPr>
        <p:spPr>
          <a:xfrm>
            <a:off x="195943" y="6520543"/>
            <a:ext cx="4299858" cy="297645"/>
          </a:xfrm>
        </p:spPr>
        <p:txBody>
          <a:bodyPr/>
          <a:lstStyle/>
          <a:p>
            <a:r>
              <a:rPr lang="en-US" sz="1200">
                <a:solidFill>
                  <a:schemeClr val="bg1"/>
                </a:solidFill>
              </a:rPr>
              <a:t>LEARN MORE AT: HEMATOLOGY.ORG/FIGHT4HEMATOLOGY</a:t>
            </a:r>
          </a:p>
        </p:txBody>
      </p:sp>
      <p:pic>
        <p:nvPicPr>
          <p:cNvPr id="4" name="Picture 3" descr="A red card with white text and red circles&#10;&#10;AI-generated content may be incorrect.">
            <a:extLst>
              <a:ext uri="{FF2B5EF4-FFF2-40B4-BE49-F238E27FC236}">
                <a16:creationId xmlns:a16="http://schemas.microsoft.com/office/drawing/2014/main" id="{C7B32BE1-12F0-2C1C-159B-F71822BEA85B}"/>
              </a:ext>
            </a:extLst>
          </p:cNvPr>
          <p:cNvPicPr>
            <a:picLocks noChangeAspect="1"/>
          </p:cNvPicPr>
          <p:nvPr/>
        </p:nvPicPr>
        <p:blipFill>
          <a:blip r:embed="rId2"/>
          <a:stretch>
            <a:fillRect/>
          </a:stretch>
        </p:blipFill>
        <p:spPr>
          <a:xfrm>
            <a:off x="457808" y="2443975"/>
            <a:ext cx="5180384" cy="2862147"/>
          </a:xfrm>
          <a:prstGeom prst="rect">
            <a:avLst/>
          </a:prstGeom>
        </p:spPr>
      </p:pic>
      <p:sp>
        <p:nvSpPr>
          <p:cNvPr id="5" name="TextBox 4">
            <a:extLst>
              <a:ext uri="{FF2B5EF4-FFF2-40B4-BE49-F238E27FC236}">
                <a16:creationId xmlns:a16="http://schemas.microsoft.com/office/drawing/2014/main" id="{3C135705-CD95-13C3-FD89-8A90DA65CF2D}"/>
              </a:ext>
            </a:extLst>
          </p:cNvPr>
          <p:cNvSpPr txBox="1"/>
          <p:nvPr/>
        </p:nvSpPr>
        <p:spPr>
          <a:xfrm>
            <a:off x="6796668" y="2689303"/>
            <a:ext cx="441588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latin typeface="Arial"/>
              <a:cs typeface="Arial"/>
            </a:endParaRPr>
          </a:p>
          <a:p>
            <a:r>
              <a:rPr lang="en-US" sz="2000">
                <a:latin typeface="Arial"/>
                <a:ea typeface="+mn-lt"/>
                <a:cs typeface="+mn-lt"/>
              </a:rPr>
              <a:t>ASH is investing $12M+, which includes a $9M increase in award support, bringing total commitments to $20M for the next year and funding 600+ additional awardees across all career stages.</a:t>
            </a:r>
          </a:p>
        </p:txBody>
      </p:sp>
    </p:spTree>
    <p:extLst>
      <p:ext uri="{BB962C8B-B14F-4D97-AF65-F5344CB8AC3E}">
        <p14:creationId xmlns:p14="http://schemas.microsoft.com/office/powerpoint/2010/main" val="109236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6D52-0DFC-84FE-9DF9-7F85D98A8056}"/>
              </a:ext>
            </a:extLst>
          </p:cNvPr>
          <p:cNvSpPr>
            <a:spLocks noGrp="1"/>
          </p:cNvSpPr>
          <p:nvPr>
            <p:ph type="title"/>
          </p:nvPr>
        </p:nvSpPr>
        <p:spPr>
          <a:xfrm>
            <a:off x="346587" y="1159287"/>
            <a:ext cx="11501284" cy="1001559"/>
          </a:xfrm>
        </p:spPr>
        <p:txBody>
          <a:bodyPr>
            <a:normAutofit/>
          </a:bodyPr>
          <a:lstStyle/>
          <a:p>
            <a:r>
              <a:rPr lang="en-US">
                <a:latin typeface="Aptos"/>
                <a:cs typeface="Arial"/>
              </a:rPr>
              <a:t>Toolkits to Advocate</a:t>
            </a:r>
            <a:r>
              <a:rPr lang="en-US" b="1">
                <a:latin typeface="Aptos"/>
                <a:cs typeface="Arial"/>
              </a:rPr>
              <a:t> </a:t>
            </a:r>
            <a:endParaRPr lang="en-US">
              <a:cs typeface="Arial"/>
            </a:endParaRPr>
          </a:p>
        </p:txBody>
      </p:sp>
      <p:sp>
        <p:nvSpPr>
          <p:cNvPr id="3" name="Content Placeholder 2">
            <a:extLst>
              <a:ext uri="{FF2B5EF4-FFF2-40B4-BE49-F238E27FC236}">
                <a16:creationId xmlns:a16="http://schemas.microsoft.com/office/drawing/2014/main" id="{E0D67470-7C15-990B-490B-CA062CCD24D3}"/>
              </a:ext>
            </a:extLst>
          </p:cNvPr>
          <p:cNvSpPr>
            <a:spLocks noGrp="1"/>
          </p:cNvSpPr>
          <p:nvPr>
            <p:ph idx="1"/>
          </p:nvPr>
        </p:nvSpPr>
        <p:spPr>
          <a:xfrm>
            <a:off x="290831" y="2000772"/>
            <a:ext cx="11352601" cy="4335177"/>
          </a:xfrm>
        </p:spPr>
        <p:txBody>
          <a:bodyPr vert="horz" lIns="91440" tIns="45720" rIns="91440" bIns="45720" rtlCol="0" anchor="t">
            <a:noAutofit/>
          </a:bodyPr>
          <a:lstStyle/>
          <a:p>
            <a:r>
              <a:rPr lang="en-US" sz="1200" b="1">
                <a:latin typeface="Arial"/>
                <a:cs typeface="Arial"/>
                <a:hlinkClick r:id="rId2">
                  <a:extLst>
                    <a:ext uri="{A12FA001-AC4F-418D-AE19-62706E023703}">
                      <ahyp:hlinkClr xmlns:ahyp="http://schemas.microsoft.com/office/drawing/2018/hyperlinkcolor" val="tx"/>
                    </a:ext>
                  </a:extLst>
                </a:hlinkClick>
              </a:rPr>
              <a:t>Advocacy Toolkit</a:t>
            </a:r>
            <a:r>
              <a:rPr lang="en-US" sz="1200" b="1">
                <a:latin typeface="Arial"/>
                <a:cs typeface="Arial"/>
              </a:rPr>
              <a:t>  and </a:t>
            </a:r>
            <a:r>
              <a:rPr lang="en-US" sz="1200" b="1" u="sng">
                <a:latin typeface="Arial"/>
                <a:cs typeface="Arial"/>
                <a:hlinkClick r:id="rId3">
                  <a:extLst>
                    <a:ext uri="{A12FA001-AC4F-418D-AE19-62706E023703}">
                      <ahyp:hlinkClr xmlns:ahyp="http://schemas.microsoft.com/office/drawing/2018/hyperlinkcolor" val="tx"/>
                    </a:ext>
                  </a:extLst>
                </a:hlinkClick>
              </a:rPr>
              <a:t>NIH Facts by State</a:t>
            </a:r>
            <a:r>
              <a:rPr lang="en-US" sz="1200" b="1">
                <a:latin typeface="Arial"/>
                <a:cs typeface="Arial"/>
              </a:rPr>
              <a:t> </a:t>
            </a:r>
            <a:r>
              <a:rPr lang="en-US" sz="1200">
                <a:latin typeface="Arial"/>
                <a:cs typeface="Arial"/>
              </a:rPr>
              <a:t>- ASH’s</a:t>
            </a:r>
            <a:r>
              <a:rPr lang="en-US" sz="1200" b="1">
                <a:latin typeface="Arial"/>
                <a:cs typeface="Arial"/>
              </a:rPr>
              <a:t> </a:t>
            </a:r>
            <a:r>
              <a:rPr lang="en-US" sz="1200">
                <a:latin typeface="Arial"/>
                <a:cs typeface="Arial"/>
              </a:rPr>
              <a:t>advocacy toolkit and fact sheets for each of the 50 states and the District of Columbia, detailing the importance of NIH funding for each state.</a:t>
            </a:r>
            <a:endParaRPr lang="en-US" sz="1200">
              <a:latin typeface="Arial"/>
            </a:endParaRPr>
          </a:p>
          <a:p>
            <a:r>
              <a:rPr lang="en-US" sz="1200" b="1">
                <a:latin typeface="Arial"/>
                <a:cs typeface="Arial"/>
                <a:hlinkClick r:id="rId4">
                  <a:extLst>
                    <a:ext uri="{A12FA001-AC4F-418D-AE19-62706E023703}">
                      <ahyp:hlinkClr xmlns:ahyp="http://schemas.microsoft.com/office/drawing/2018/hyperlinkcolor" val="tx"/>
                    </a:ext>
                  </a:extLst>
                </a:hlinkClick>
              </a:rPr>
              <a:t>Letter to the Editor Toolkit</a:t>
            </a:r>
            <a:r>
              <a:rPr lang="en-US" sz="1200" b="1">
                <a:latin typeface="Arial"/>
                <a:cs typeface="Arial"/>
              </a:rPr>
              <a:t> </a:t>
            </a:r>
            <a:r>
              <a:rPr lang="en-US" sz="1200">
                <a:latin typeface="Arial"/>
                <a:cs typeface="Arial"/>
              </a:rPr>
              <a:t>- Letter-to-the editor toolkit to help you communicate with the community and lawmakers on the critical importance of NIH research and funding.</a:t>
            </a:r>
            <a:endParaRPr lang="en-US" sz="1200"/>
          </a:p>
          <a:p>
            <a:r>
              <a:rPr lang="en-US" sz="1200" b="1">
                <a:latin typeface="Arial"/>
                <a:cs typeface="Arial"/>
                <a:hlinkClick r:id="rId5">
                  <a:extLst>
                    <a:ext uri="{A12FA001-AC4F-418D-AE19-62706E023703}">
                      <ahyp:hlinkClr xmlns:ahyp="http://schemas.microsoft.com/office/drawing/2018/hyperlinkcolor" val="tx"/>
                    </a:ext>
                  </a:extLst>
                </a:hlinkClick>
              </a:rPr>
              <a:t>Social Media Toolkit</a:t>
            </a:r>
            <a:r>
              <a:rPr lang="en-US" sz="1200">
                <a:latin typeface="Arial"/>
                <a:cs typeface="Arial"/>
              </a:rPr>
              <a:t> - Suite of social media graphics and posts you can use to share your involvement with the #Fight4Hematology. Join the fight and help ASH spread the word! </a:t>
            </a:r>
            <a:endParaRPr lang="en-US" sz="1200"/>
          </a:p>
          <a:p>
            <a:r>
              <a:rPr lang="en-US" sz="1200" b="1" u="sng">
                <a:latin typeface="Arial"/>
                <a:cs typeface="Arial"/>
                <a:hlinkClick r:id="rId6">
                  <a:extLst>
                    <a:ext uri="{A12FA001-AC4F-418D-AE19-62706E023703}">
                      <ahyp:hlinkClr xmlns:ahyp="http://schemas.microsoft.com/office/drawing/2018/hyperlinkcolor" val="tx"/>
                    </a:ext>
                  </a:extLst>
                </a:hlinkClick>
              </a:rPr>
              <a:t>ASH Advocacy Training Webinar</a:t>
            </a:r>
            <a:r>
              <a:rPr lang="en-US" sz="1200">
                <a:latin typeface="Arial"/>
                <a:cs typeface="Arial"/>
              </a:rPr>
              <a:t> - Webinar recording with strategies to engage elected officials, ASH policy priorities, and tools to drive change.</a:t>
            </a:r>
            <a:endParaRPr lang="en-US" sz="1200"/>
          </a:p>
          <a:p>
            <a:r>
              <a:rPr lang="en-US" sz="1200" b="1" u="sng">
                <a:latin typeface="Arial"/>
                <a:cs typeface="Arial"/>
              </a:rPr>
              <a:t>Fight4Hematology PowerPoint Slide Deck </a:t>
            </a:r>
            <a:r>
              <a:rPr lang="en-US" sz="1200">
                <a:latin typeface="Arial"/>
                <a:cs typeface="Arial"/>
              </a:rPr>
              <a:t>- Create presentations to strengthen your advocacy for advancing hematology research and care.</a:t>
            </a:r>
            <a:endParaRPr lang="en-US" sz="1200"/>
          </a:p>
          <a:p>
            <a:r>
              <a:rPr lang="en-US" sz="1200" b="1" u="sng">
                <a:latin typeface="Arial"/>
                <a:cs typeface="Arial"/>
                <a:hlinkClick r:id="rId7">
                  <a:extLst>
                    <a:ext uri="{A12FA001-AC4F-418D-AE19-62706E023703}">
                      <ahyp:hlinkClr xmlns:ahyp="http://schemas.microsoft.com/office/drawing/2018/hyperlinkcolor" val="tx"/>
                    </a:ext>
                  </a:extLst>
                </a:hlinkClick>
              </a:rPr>
              <a:t>#Fight4Hematology Research Saves Lives Webpage</a:t>
            </a:r>
            <a:r>
              <a:rPr lang="en-US" sz="1200" b="1">
                <a:latin typeface="Arial"/>
                <a:cs typeface="Arial"/>
              </a:rPr>
              <a:t> and </a:t>
            </a:r>
            <a:r>
              <a:rPr lang="en-US" sz="1200" b="1" u="sng">
                <a:latin typeface="Arial"/>
                <a:cs typeface="Arial"/>
                <a:hlinkClick r:id="rId8">
                  <a:extLst>
                    <a:ext uri="{A12FA001-AC4F-418D-AE19-62706E023703}">
                      <ahyp:hlinkClr xmlns:ahyp="http://schemas.microsoft.com/office/drawing/2018/hyperlinkcolor" val="tx"/>
                    </a:ext>
                  </a:extLst>
                </a:hlinkClick>
              </a:rPr>
              <a:t>Video</a:t>
            </a:r>
            <a:r>
              <a:rPr lang="en-US" sz="1200">
                <a:latin typeface="Arial"/>
                <a:cs typeface="Arial"/>
              </a:rPr>
              <a:t> - Highlight the importance of NIH-funded hematology research, connect the public with lawmakers, and create urgency around protecting NIH funding.</a:t>
            </a:r>
            <a:endParaRPr lang="en-US" sz="1200" b="1" u="sng">
              <a:latin typeface="Arial"/>
              <a:cs typeface="Arial"/>
            </a:endParaRPr>
          </a:p>
          <a:p>
            <a:endParaRPr lang="en-US" sz="1800"/>
          </a:p>
          <a:p>
            <a:endParaRPr lang="en-US" sz="1800" b="1"/>
          </a:p>
          <a:p>
            <a:endParaRPr lang="en-US" sz="1200" b="1">
              <a:latin typeface="Aptos"/>
            </a:endParaRPr>
          </a:p>
        </p:txBody>
      </p:sp>
      <p:sp>
        <p:nvSpPr>
          <p:cNvPr id="4" name="Footer Placeholder 3">
            <a:extLst>
              <a:ext uri="{FF2B5EF4-FFF2-40B4-BE49-F238E27FC236}">
                <a16:creationId xmlns:a16="http://schemas.microsoft.com/office/drawing/2014/main" id="{740585AA-B45C-B96C-FC2C-FB5FB0F2F636}"/>
              </a:ext>
            </a:extLst>
          </p:cNvPr>
          <p:cNvSpPr>
            <a:spLocks noGrp="1"/>
          </p:cNvSpPr>
          <p:nvPr>
            <p:ph type="ftr" sz="quarter" idx="11"/>
          </p:nvPr>
        </p:nvSpPr>
        <p:spPr/>
        <p:txBody>
          <a:bodyPr/>
          <a:lstStyle/>
          <a:p>
            <a:r>
              <a:rPr lang="en-US" sz="1200">
                <a:solidFill>
                  <a:schemeClr val="bg1"/>
                </a:solidFill>
              </a:rPr>
              <a:t>LEARN MORE AT: HEMATOLOGY.ORG/FIGHT4HEMATOLOGY</a:t>
            </a:r>
          </a:p>
        </p:txBody>
      </p:sp>
    </p:spTree>
    <p:extLst>
      <p:ext uri="{BB962C8B-B14F-4D97-AF65-F5344CB8AC3E}">
        <p14:creationId xmlns:p14="http://schemas.microsoft.com/office/powerpoint/2010/main" val="240346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D454-4F61-0248-C697-7F3CEC95D11E}"/>
              </a:ext>
            </a:extLst>
          </p:cNvPr>
          <p:cNvSpPr>
            <a:spLocks noGrp="1"/>
          </p:cNvSpPr>
          <p:nvPr>
            <p:ph type="title"/>
          </p:nvPr>
        </p:nvSpPr>
        <p:spPr/>
        <p:txBody>
          <a:bodyPr/>
          <a:lstStyle/>
          <a:p>
            <a:r>
              <a:rPr lang="en-US">
                <a:latin typeface="Arial"/>
                <a:cs typeface="Arial"/>
              </a:rPr>
              <a:t>Follow ASH on Social Media</a:t>
            </a:r>
            <a:endParaRPr lang="en-US"/>
          </a:p>
        </p:txBody>
      </p:sp>
      <p:sp>
        <p:nvSpPr>
          <p:cNvPr id="4" name="Footer Placeholder 3">
            <a:extLst>
              <a:ext uri="{FF2B5EF4-FFF2-40B4-BE49-F238E27FC236}">
                <a16:creationId xmlns:a16="http://schemas.microsoft.com/office/drawing/2014/main" id="{06B792ED-F32F-1890-987F-41A85FA11A99}"/>
              </a:ext>
            </a:extLst>
          </p:cNvPr>
          <p:cNvSpPr>
            <a:spLocks noGrp="1"/>
          </p:cNvSpPr>
          <p:nvPr>
            <p:ph type="ftr" sz="quarter" idx="11"/>
          </p:nvPr>
        </p:nvSpPr>
        <p:spPr/>
        <p:txBody>
          <a:bodyPr/>
          <a:lstStyle/>
          <a:p>
            <a:r>
              <a:rPr lang="en-US" sz="1200">
                <a:solidFill>
                  <a:schemeClr val="bg1"/>
                </a:solidFill>
              </a:rPr>
              <a:t>LEARN MORE AT: HEMATOLOGY.ORG/FIGHT4HEMATOLOGY</a:t>
            </a:r>
          </a:p>
        </p:txBody>
      </p:sp>
      <p:pic>
        <p:nvPicPr>
          <p:cNvPr id="5" name="Picture 4" descr="A white logo with a black background&#10;&#10;AI-generated content may be incorrect.">
            <a:extLst>
              <a:ext uri="{FF2B5EF4-FFF2-40B4-BE49-F238E27FC236}">
                <a16:creationId xmlns:a16="http://schemas.microsoft.com/office/drawing/2014/main" id="{185C2E44-ABF3-4B98-A985-01557C1F30D3}"/>
              </a:ext>
            </a:extLst>
          </p:cNvPr>
          <p:cNvPicPr>
            <a:picLocks noChangeAspect="1"/>
          </p:cNvPicPr>
          <p:nvPr/>
        </p:nvPicPr>
        <p:blipFill>
          <a:blip r:embed="rId2"/>
          <a:stretch>
            <a:fillRect/>
          </a:stretch>
        </p:blipFill>
        <p:spPr>
          <a:xfrm>
            <a:off x="842583" y="2397511"/>
            <a:ext cx="675178" cy="3791416"/>
          </a:xfrm>
          <a:prstGeom prst="rect">
            <a:avLst/>
          </a:prstGeom>
        </p:spPr>
      </p:pic>
      <p:sp>
        <p:nvSpPr>
          <p:cNvPr id="9" name="TextBox 8">
            <a:extLst>
              <a:ext uri="{FF2B5EF4-FFF2-40B4-BE49-F238E27FC236}">
                <a16:creationId xmlns:a16="http://schemas.microsoft.com/office/drawing/2014/main" id="{388140A2-627E-86AE-311F-1F7E055348E4}"/>
              </a:ext>
            </a:extLst>
          </p:cNvPr>
          <p:cNvSpPr txBox="1"/>
          <p:nvPr/>
        </p:nvSpPr>
        <p:spPr>
          <a:xfrm>
            <a:off x="1927303" y="2484863"/>
            <a:ext cx="35237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49000"/>
                    <a:lumOff val="51000"/>
                  </a:schemeClr>
                </a:solidFill>
                <a:latin typeface="Arial"/>
                <a:cs typeface="Arial"/>
                <a:hlinkClick r:id="rId3">
                  <a:extLst>
                    <a:ext uri="{A12FA001-AC4F-418D-AE19-62706E023703}">
                      <ahyp:hlinkClr xmlns:ahyp="http://schemas.microsoft.com/office/drawing/2018/hyperlinkcolor" val="tx"/>
                    </a:ext>
                  </a:extLst>
                </a:hlinkClick>
              </a:rPr>
              <a:t>@ASH_Hematolog</a:t>
            </a:r>
            <a:r>
              <a:rPr lang="en-US" sz="2400">
                <a:solidFill>
                  <a:schemeClr val="tx1">
                    <a:lumMod val="49000"/>
                    <a:lumOff val="51000"/>
                  </a:schemeClr>
                </a:solidFill>
                <a:latin typeface="Arial"/>
                <a:cs typeface="Arial"/>
              </a:rPr>
              <a:t>y </a:t>
            </a:r>
          </a:p>
        </p:txBody>
      </p:sp>
      <p:sp>
        <p:nvSpPr>
          <p:cNvPr id="10" name="TextBox 9">
            <a:extLst>
              <a:ext uri="{FF2B5EF4-FFF2-40B4-BE49-F238E27FC236}">
                <a16:creationId xmlns:a16="http://schemas.microsoft.com/office/drawing/2014/main" id="{E3D589BF-FFE9-979C-36A7-77F4A7FF5DA1}"/>
              </a:ext>
            </a:extLst>
          </p:cNvPr>
          <p:cNvSpPr txBox="1"/>
          <p:nvPr/>
        </p:nvSpPr>
        <p:spPr>
          <a:xfrm>
            <a:off x="1927303" y="3302619"/>
            <a:ext cx="52893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49000"/>
                    <a:lumOff val="51000"/>
                  </a:schemeClr>
                </a:solidFill>
                <a:latin typeface="Arial"/>
                <a:cs typeface="Arial"/>
                <a:hlinkClick r:id="rId4"/>
              </a:rPr>
              <a:t>@American Society of Hematology</a:t>
            </a:r>
            <a:r>
              <a:rPr lang="en-US" sz="2400">
                <a:solidFill>
                  <a:schemeClr val="tx1">
                    <a:lumMod val="49000"/>
                    <a:lumOff val="51000"/>
                  </a:schemeClr>
                </a:solidFill>
                <a:latin typeface="Arial"/>
                <a:cs typeface="Arial"/>
              </a:rPr>
              <a:t> </a:t>
            </a:r>
          </a:p>
        </p:txBody>
      </p:sp>
      <p:sp>
        <p:nvSpPr>
          <p:cNvPr id="12" name="TextBox 11">
            <a:extLst>
              <a:ext uri="{FF2B5EF4-FFF2-40B4-BE49-F238E27FC236}">
                <a16:creationId xmlns:a16="http://schemas.microsoft.com/office/drawing/2014/main" id="{FB38EEDD-22F1-2132-0DD9-82B6C1069270}"/>
              </a:ext>
            </a:extLst>
          </p:cNvPr>
          <p:cNvSpPr txBox="1"/>
          <p:nvPr/>
        </p:nvSpPr>
        <p:spPr>
          <a:xfrm>
            <a:off x="1927302" y="4073911"/>
            <a:ext cx="35237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49000"/>
                    <a:lumOff val="51000"/>
                  </a:schemeClr>
                </a:solidFill>
                <a:latin typeface="Arial"/>
                <a:cs typeface="Arial"/>
                <a:hlinkClick r:id="rId5">
                  <a:extLst>
                    <a:ext uri="{A12FA001-AC4F-418D-AE19-62706E023703}">
                      <ahyp:hlinkClr xmlns:ahyp="http://schemas.microsoft.com/office/drawing/2018/hyperlinkcolor" val="tx"/>
                    </a:ext>
                  </a:extLst>
                </a:hlinkClick>
              </a:rPr>
              <a:t>@ash_hematology</a:t>
            </a:r>
            <a:r>
              <a:rPr lang="en-US" sz="2400">
                <a:solidFill>
                  <a:schemeClr val="tx1">
                    <a:lumMod val="49000"/>
                    <a:lumOff val="51000"/>
                  </a:schemeClr>
                </a:solidFill>
                <a:latin typeface="Arial"/>
                <a:cs typeface="Arial"/>
              </a:rPr>
              <a:t> </a:t>
            </a:r>
          </a:p>
        </p:txBody>
      </p:sp>
      <p:sp>
        <p:nvSpPr>
          <p:cNvPr id="13" name="TextBox 12">
            <a:extLst>
              <a:ext uri="{FF2B5EF4-FFF2-40B4-BE49-F238E27FC236}">
                <a16:creationId xmlns:a16="http://schemas.microsoft.com/office/drawing/2014/main" id="{25680140-C373-A458-165C-92A109CABDE0}"/>
              </a:ext>
            </a:extLst>
          </p:cNvPr>
          <p:cNvSpPr txBox="1"/>
          <p:nvPr/>
        </p:nvSpPr>
        <p:spPr>
          <a:xfrm>
            <a:off x="1927302" y="4863789"/>
            <a:ext cx="52801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49000"/>
                    <a:lumOff val="51000"/>
                  </a:schemeClr>
                </a:solidFill>
                <a:latin typeface="Arial"/>
                <a:cs typeface="Arial"/>
                <a:hlinkClick r:id="rId6">
                  <a:extLst>
                    <a:ext uri="{A12FA001-AC4F-418D-AE19-62706E023703}">
                      <ahyp:hlinkClr xmlns:ahyp="http://schemas.microsoft.com/office/drawing/2018/hyperlinkcolor" val="tx"/>
                    </a:ext>
                  </a:extLst>
                </a:hlinkClick>
              </a:rPr>
              <a:t>@American Society of Hematology</a:t>
            </a:r>
            <a:endParaRPr lang="en-US" sz="2400">
              <a:solidFill>
                <a:schemeClr val="tx1">
                  <a:lumMod val="49000"/>
                  <a:lumOff val="51000"/>
                </a:schemeClr>
              </a:solidFill>
              <a:latin typeface="Arial"/>
              <a:cs typeface="Arial"/>
            </a:endParaRPr>
          </a:p>
        </p:txBody>
      </p:sp>
      <p:sp>
        <p:nvSpPr>
          <p:cNvPr id="14" name="TextBox 13">
            <a:extLst>
              <a:ext uri="{FF2B5EF4-FFF2-40B4-BE49-F238E27FC236}">
                <a16:creationId xmlns:a16="http://schemas.microsoft.com/office/drawing/2014/main" id="{D5299EF7-6E7B-E739-16D0-B9084A1B9B3B}"/>
              </a:ext>
            </a:extLst>
          </p:cNvPr>
          <p:cNvSpPr txBox="1"/>
          <p:nvPr/>
        </p:nvSpPr>
        <p:spPr>
          <a:xfrm>
            <a:off x="1927302" y="5644375"/>
            <a:ext cx="35237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49000"/>
                    <a:lumOff val="51000"/>
                  </a:schemeClr>
                </a:solidFill>
                <a:latin typeface="Arial"/>
                <a:cs typeface="Arial"/>
                <a:hlinkClick r:id="rId7">
                  <a:extLst>
                    <a:ext uri="{A12FA001-AC4F-418D-AE19-62706E023703}">
                      <ahyp:hlinkClr xmlns:ahyp="http://schemas.microsoft.com/office/drawing/2018/hyperlinkcolor" val="tx"/>
                    </a:ext>
                  </a:extLst>
                </a:hlinkClick>
              </a:rPr>
              <a:t>@ash.hematology.org</a:t>
            </a:r>
            <a:r>
              <a:rPr lang="en-US" sz="2400">
                <a:solidFill>
                  <a:schemeClr val="tx1">
                    <a:lumMod val="49000"/>
                    <a:lumOff val="51000"/>
                  </a:schemeClr>
                </a:solidFill>
                <a:latin typeface="Arial"/>
                <a:cs typeface="Arial"/>
              </a:rPr>
              <a:t> </a:t>
            </a:r>
          </a:p>
        </p:txBody>
      </p:sp>
      <p:sp>
        <p:nvSpPr>
          <p:cNvPr id="15" name="TextBox 14">
            <a:extLst>
              <a:ext uri="{FF2B5EF4-FFF2-40B4-BE49-F238E27FC236}">
                <a16:creationId xmlns:a16="http://schemas.microsoft.com/office/drawing/2014/main" id="{2E193A7A-BEBC-64EC-95AF-33FED90F55C7}"/>
              </a:ext>
            </a:extLst>
          </p:cNvPr>
          <p:cNvSpPr txBox="1"/>
          <p:nvPr/>
        </p:nvSpPr>
        <p:spPr>
          <a:xfrm>
            <a:off x="7744522" y="3646450"/>
            <a:ext cx="409993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D31F32"/>
                </a:solidFill>
                <a:latin typeface="Arial"/>
              </a:rPr>
              <a:t>Use the Hashtag</a:t>
            </a:r>
            <a:endParaRPr lang="en-US" sz="2400">
              <a:latin typeface="Arial"/>
              <a:cs typeface="Arial"/>
            </a:endParaRPr>
          </a:p>
          <a:p>
            <a:pPr algn="ctr"/>
            <a:r>
              <a:rPr lang="en-US" sz="2800" b="1">
                <a:latin typeface="Arial"/>
              </a:rPr>
              <a:t>#Fight4Hematology</a:t>
            </a:r>
            <a:endParaRPr lang="en-US" sz="2800" b="1"/>
          </a:p>
        </p:txBody>
      </p:sp>
    </p:spTree>
    <p:extLst>
      <p:ext uri="{BB962C8B-B14F-4D97-AF65-F5344CB8AC3E}">
        <p14:creationId xmlns:p14="http://schemas.microsoft.com/office/powerpoint/2010/main" val="217741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F3880-B5AD-6D59-C90E-EA3271EE0D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525E36-FD87-2574-8AA4-85E06499CE92}"/>
              </a:ext>
            </a:extLst>
          </p:cNvPr>
          <p:cNvPicPr>
            <a:picLocks noChangeAspect="1"/>
          </p:cNvPicPr>
          <p:nvPr/>
        </p:nvPicPr>
        <p:blipFill>
          <a:blip r:embed="rId2"/>
          <a:srcRect/>
          <a:stretch/>
        </p:blipFill>
        <p:spPr>
          <a:xfrm>
            <a:off x="2467" y="0"/>
            <a:ext cx="12187065" cy="6857999"/>
          </a:xfrm>
          <a:prstGeom prst="rect">
            <a:avLst/>
          </a:prstGeom>
        </p:spPr>
      </p:pic>
      <p:sp>
        <p:nvSpPr>
          <p:cNvPr id="11" name="TextBox 10">
            <a:extLst>
              <a:ext uri="{FF2B5EF4-FFF2-40B4-BE49-F238E27FC236}">
                <a16:creationId xmlns:a16="http://schemas.microsoft.com/office/drawing/2014/main" id="{A6803AEA-1F97-2ABE-C24F-D5E44B46B0EE}"/>
              </a:ext>
            </a:extLst>
          </p:cNvPr>
          <p:cNvSpPr txBox="1"/>
          <p:nvPr/>
        </p:nvSpPr>
        <p:spPr>
          <a:xfrm>
            <a:off x="9654277" y="6530865"/>
            <a:ext cx="2427514" cy="276999"/>
          </a:xfrm>
          <a:prstGeom prst="rect">
            <a:avLst/>
          </a:prstGeom>
          <a:noFill/>
        </p:spPr>
        <p:txBody>
          <a:bodyPr wrap="square">
            <a:spAutoFit/>
          </a:bodyPr>
          <a:lstStyle/>
          <a:p>
            <a:pPr algn="r"/>
            <a:r>
              <a:rPr lang="en-US" sz="1200" b="1">
                <a:solidFill>
                  <a:schemeClr val="bg1"/>
                </a:solidFill>
              </a:rPr>
              <a:t>#Fight4Hematology</a:t>
            </a:r>
            <a:endParaRPr lang="en-US" sz="1200" b="1"/>
          </a:p>
        </p:txBody>
      </p:sp>
      <p:pic>
        <p:nvPicPr>
          <p:cNvPr id="5" name="Picture 4">
            <a:extLst>
              <a:ext uri="{FF2B5EF4-FFF2-40B4-BE49-F238E27FC236}">
                <a16:creationId xmlns:a16="http://schemas.microsoft.com/office/drawing/2014/main" id="{8E22E5B1-A4CE-1A84-FC8C-294488477A77}"/>
              </a:ext>
            </a:extLst>
          </p:cNvPr>
          <p:cNvPicPr>
            <a:picLocks noChangeAspect="1"/>
          </p:cNvPicPr>
          <p:nvPr/>
        </p:nvPicPr>
        <p:blipFill>
          <a:blip r:embed="rId3"/>
          <a:stretch>
            <a:fillRect/>
          </a:stretch>
        </p:blipFill>
        <p:spPr>
          <a:xfrm>
            <a:off x="928007" y="1926770"/>
            <a:ext cx="2917990" cy="794659"/>
          </a:xfrm>
          <a:prstGeom prst="rect">
            <a:avLst/>
          </a:prstGeom>
        </p:spPr>
      </p:pic>
      <p:sp>
        <p:nvSpPr>
          <p:cNvPr id="6" name="TextBox 5">
            <a:extLst>
              <a:ext uri="{FF2B5EF4-FFF2-40B4-BE49-F238E27FC236}">
                <a16:creationId xmlns:a16="http://schemas.microsoft.com/office/drawing/2014/main" id="{3082F035-776F-4AF7-1F28-6CD98E18811E}"/>
              </a:ext>
            </a:extLst>
          </p:cNvPr>
          <p:cNvSpPr txBox="1"/>
          <p:nvPr/>
        </p:nvSpPr>
        <p:spPr>
          <a:xfrm>
            <a:off x="928007" y="2804886"/>
            <a:ext cx="4863193" cy="2663371"/>
          </a:xfrm>
          <a:prstGeom prst="rect">
            <a:avLst/>
          </a:prstGeom>
          <a:noFill/>
        </p:spPr>
        <p:txBody>
          <a:bodyPr wrap="square" lIns="0" tIns="0" rIns="0" bIns="0" rtlCol="0">
            <a:noAutofit/>
          </a:bodyPr>
          <a:lstStyle/>
          <a:p>
            <a:pPr>
              <a:lnSpc>
                <a:spcPts val="3160"/>
              </a:lnSpc>
            </a:pPr>
            <a:r>
              <a:rPr lang="en-US" sz="2800">
                <a:solidFill>
                  <a:schemeClr val="bg1"/>
                </a:solidFill>
                <a:latin typeface="Arial Narrow" panose="020B0604020202020204" pitchFamily="34" charset="0"/>
                <a:cs typeface="Arial Narrow" panose="020B0604020202020204" pitchFamily="34" charset="0"/>
              </a:rPr>
              <a:t>Contact your members of Congress to protect access to care, federal research funding, and the critical federal health workforce and infrastructure.</a:t>
            </a:r>
          </a:p>
        </p:txBody>
      </p:sp>
      <p:pic>
        <p:nvPicPr>
          <p:cNvPr id="8" name="Picture 7" descr="A qr code with a white background&#10;&#10;AI-generated content may be incorrect.">
            <a:extLst>
              <a:ext uri="{FF2B5EF4-FFF2-40B4-BE49-F238E27FC236}">
                <a16:creationId xmlns:a16="http://schemas.microsoft.com/office/drawing/2014/main" id="{4C246343-E06F-2CCE-0FC2-7895FFC3CD28}"/>
              </a:ext>
            </a:extLst>
          </p:cNvPr>
          <p:cNvPicPr>
            <a:picLocks noChangeAspect="1"/>
          </p:cNvPicPr>
          <p:nvPr/>
        </p:nvPicPr>
        <p:blipFill>
          <a:blip r:embed="rId4"/>
          <a:stretch>
            <a:fillRect/>
          </a:stretch>
        </p:blipFill>
        <p:spPr>
          <a:xfrm>
            <a:off x="964130" y="5154022"/>
            <a:ext cx="1377619" cy="1377619"/>
          </a:xfrm>
          <a:prstGeom prst="rect">
            <a:avLst/>
          </a:prstGeom>
        </p:spPr>
      </p:pic>
    </p:spTree>
    <p:extLst>
      <p:ext uri="{BB962C8B-B14F-4D97-AF65-F5344CB8AC3E}">
        <p14:creationId xmlns:p14="http://schemas.microsoft.com/office/powerpoint/2010/main" val="64809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301B4-40A2-FF69-C038-1668A2AEFF93}"/>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A07BC6A-279F-4925-9E5C-CEF06A39971F}"/>
              </a:ext>
            </a:extLst>
          </p:cNvPr>
          <p:cNvPicPr>
            <a:picLocks noGrp="1" noChangeAspect="1"/>
          </p:cNvPicPr>
          <p:nvPr>
            <p:ph idx="4294967295"/>
          </p:nvPr>
        </p:nvPicPr>
        <p:blipFill>
          <a:blip r:embed="rId2"/>
          <a:srcRect/>
          <a:stretch/>
        </p:blipFill>
        <p:spPr>
          <a:xfrm>
            <a:off x="0" y="12700"/>
            <a:ext cx="12184062" cy="6846887"/>
          </a:xfrm>
          <a:prstGeom prst="rect">
            <a:avLst/>
          </a:prstGeom>
        </p:spPr>
      </p:pic>
      <p:sp>
        <p:nvSpPr>
          <p:cNvPr id="5" name="TextBox 4">
            <a:extLst>
              <a:ext uri="{FF2B5EF4-FFF2-40B4-BE49-F238E27FC236}">
                <a16:creationId xmlns:a16="http://schemas.microsoft.com/office/drawing/2014/main" id="{F9E274B7-480A-85D9-27F6-8DC4AFB2E93D}"/>
              </a:ext>
            </a:extLst>
          </p:cNvPr>
          <p:cNvSpPr txBox="1"/>
          <p:nvPr/>
        </p:nvSpPr>
        <p:spPr>
          <a:xfrm>
            <a:off x="9654277" y="6530865"/>
            <a:ext cx="2427514" cy="276999"/>
          </a:xfrm>
          <a:prstGeom prst="rect">
            <a:avLst/>
          </a:prstGeom>
          <a:noFill/>
        </p:spPr>
        <p:txBody>
          <a:bodyPr wrap="square">
            <a:spAutoFit/>
          </a:bodyPr>
          <a:lstStyle/>
          <a:p>
            <a:pPr algn="r"/>
            <a:r>
              <a:rPr lang="en-US" sz="1200" b="1">
                <a:solidFill>
                  <a:schemeClr val="bg1"/>
                </a:solidFill>
              </a:rPr>
              <a:t>#Fight4Hematology</a:t>
            </a:r>
            <a:endParaRPr lang="en-US" sz="1200" b="1"/>
          </a:p>
        </p:txBody>
      </p:sp>
      <p:sp>
        <p:nvSpPr>
          <p:cNvPr id="4" name="TextBox 3">
            <a:extLst>
              <a:ext uri="{FF2B5EF4-FFF2-40B4-BE49-F238E27FC236}">
                <a16:creationId xmlns:a16="http://schemas.microsoft.com/office/drawing/2014/main" id="{C0767424-AB60-7164-0CB0-A4734DBDED77}"/>
              </a:ext>
            </a:extLst>
          </p:cNvPr>
          <p:cNvSpPr txBox="1"/>
          <p:nvPr/>
        </p:nvSpPr>
        <p:spPr>
          <a:xfrm>
            <a:off x="928007" y="2688713"/>
            <a:ext cx="5561693" cy="2663371"/>
          </a:xfrm>
          <a:prstGeom prst="rect">
            <a:avLst/>
          </a:prstGeom>
          <a:noFill/>
        </p:spPr>
        <p:txBody>
          <a:bodyPr wrap="square" lIns="0" tIns="0" rIns="0" bIns="0" rtlCol="0">
            <a:noAutofit/>
          </a:bodyPr>
          <a:lstStyle/>
          <a:p>
            <a:pPr>
              <a:lnSpc>
                <a:spcPts val="3160"/>
              </a:lnSpc>
            </a:pPr>
            <a:r>
              <a:rPr lang="en-US" sz="2800">
                <a:solidFill>
                  <a:schemeClr val="bg1"/>
                </a:solidFill>
                <a:latin typeface="Arial Narrow" panose="020B0604020202020204" pitchFamily="34" charset="0"/>
                <a:cs typeface="Arial Narrow" panose="020B0604020202020204" pitchFamily="34" charset="0"/>
              </a:rPr>
              <a:t>Share how executive orders and federal cuts have impacted hematology research, patient care, and treatment through anonymous surveys and social media posts, and encourage patients to participate in an advocacy campaign.</a:t>
            </a:r>
          </a:p>
        </p:txBody>
      </p:sp>
      <p:pic>
        <p:nvPicPr>
          <p:cNvPr id="6" name="Picture 5">
            <a:extLst>
              <a:ext uri="{FF2B5EF4-FFF2-40B4-BE49-F238E27FC236}">
                <a16:creationId xmlns:a16="http://schemas.microsoft.com/office/drawing/2014/main" id="{4D003987-2EB6-6182-F829-8E3B9DBAFA86}"/>
              </a:ext>
            </a:extLst>
          </p:cNvPr>
          <p:cNvPicPr>
            <a:picLocks noChangeAspect="1"/>
          </p:cNvPicPr>
          <p:nvPr/>
        </p:nvPicPr>
        <p:blipFill>
          <a:blip r:embed="rId3"/>
          <a:stretch>
            <a:fillRect/>
          </a:stretch>
        </p:blipFill>
        <p:spPr>
          <a:xfrm>
            <a:off x="928007" y="1826772"/>
            <a:ext cx="2132693" cy="800561"/>
          </a:xfrm>
          <a:prstGeom prst="rect">
            <a:avLst/>
          </a:prstGeom>
        </p:spPr>
      </p:pic>
      <p:pic>
        <p:nvPicPr>
          <p:cNvPr id="9" name="Picture 8" descr="A qr code with a white background&#10;&#10;AI-generated content may be incorrect.">
            <a:extLst>
              <a:ext uri="{FF2B5EF4-FFF2-40B4-BE49-F238E27FC236}">
                <a16:creationId xmlns:a16="http://schemas.microsoft.com/office/drawing/2014/main" id="{CB136350-8283-F698-F789-20148DB2AA7E}"/>
              </a:ext>
            </a:extLst>
          </p:cNvPr>
          <p:cNvPicPr>
            <a:picLocks noChangeAspect="1"/>
          </p:cNvPicPr>
          <p:nvPr/>
        </p:nvPicPr>
        <p:blipFill>
          <a:blip r:embed="rId4"/>
          <a:stretch>
            <a:fillRect/>
          </a:stretch>
        </p:blipFill>
        <p:spPr>
          <a:xfrm>
            <a:off x="926522" y="5342659"/>
            <a:ext cx="1402772" cy="1324841"/>
          </a:xfrm>
          <a:prstGeom prst="rect">
            <a:avLst/>
          </a:prstGeom>
        </p:spPr>
      </p:pic>
    </p:spTree>
    <p:extLst>
      <p:ext uri="{BB962C8B-B14F-4D97-AF65-F5344CB8AC3E}">
        <p14:creationId xmlns:p14="http://schemas.microsoft.com/office/powerpoint/2010/main" val="173968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Content Placeholder 25">
            <a:extLst>
              <a:ext uri="{FF2B5EF4-FFF2-40B4-BE49-F238E27FC236}">
                <a16:creationId xmlns:a16="http://schemas.microsoft.com/office/drawing/2014/main" id="{76A1EADD-DD13-CD5B-3BB2-53314F674E0B}"/>
              </a:ext>
            </a:extLst>
          </p:cNvPr>
          <p:cNvPicPr>
            <a:picLocks noGrp="1" noChangeAspect="1"/>
          </p:cNvPicPr>
          <p:nvPr>
            <p:ph idx="4294967295"/>
          </p:nvPr>
        </p:nvPicPr>
        <p:blipFill>
          <a:blip r:embed="rId2"/>
          <a:srcRect/>
          <a:stretch/>
        </p:blipFill>
        <p:spPr>
          <a:xfrm>
            <a:off x="0" y="232"/>
            <a:ext cx="12193588" cy="6854825"/>
          </a:xfrm>
          <a:prstGeom prst="rect">
            <a:avLst/>
          </a:prstGeom>
        </p:spPr>
      </p:pic>
      <p:sp>
        <p:nvSpPr>
          <p:cNvPr id="5" name="TextBox 4">
            <a:extLst>
              <a:ext uri="{FF2B5EF4-FFF2-40B4-BE49-F238E27FC236}">
                <a16:creationId xmlns:a16="http://schemas.microsoft.com/office/drawing/2014/main" id="{FCF7DF3C-151F-8D7C-B772-FDDD77060D2E}"/>
              </a:ext>
            </a:extLst>
          </p:cNvPr>
          <p:cNvSpPr txBox="1"/>
          <p:nvPr/>
        </p:nvSpPr>
        <p:spPr>
          <a:xfrm>
            <a:off x="9654277" y="6530865"/>
            <a:ext cx="2427514" cy="276999"/>
          </a:xfrm>
          <a:prstGeom prst="rect">
            <a:avLst/>
          </a:prstGeom>
          <a:noFill/>
        </p:spPr>
        <p:txBody>
          <a:bodyPr wrap="square">
            <a:spAutoFit/>
          </a:bodyPr>
          <a:lstStyle/>
          <a:p>
            <a:pPr algn="r"/>
            <a:r>
              <a:rPr lang="en-US" sz="1200" b="1">
                <a:solidFill>
                  <a:schemeClr val="bg1"/>
                </a:solidFill>
              </a:rPr>
              <a:t>#Fight4Hematology</a:t>
            </a:r>
            <a:endParaRPr lang="en-US" sz="1200" b="1"/>
          </a:p>
        </p:txBody>
      </p:sp>
      <p:sp>
        <p:nvSpPr>
          <p:cNvPr id="4" name="TextBox 3">
            <a:extLst>
              <a:ext uri="{FF2B5EF4-FFF2-40B4-BE49-F238E27FC236}">
                <a16:creationId xmlns:a16="http://schemas.microsoft.com/office/drawing/2014/main" id="{1D865DCC-65FB-4236-058C-A5D55A50F037}"/>
              </a:ext>
            </a:extLst>
          </p:cNvPr>
          <p:cNvSpPr txBox="1"/>
          <p:nvPr/>
        </p:nvSpPr>
        <p:spPr>
          <a:xfrm>
            <a:off x="928007" y="2804886"/>
            <a:ext cx="4558393" cy="2663371"/>
          </a:xfrm>
          <a:prstGeom prst="rect">
            <a:avLst/>
          </a:prstGeom>
          <a:noFill/>
        </p:spPr>
        <p:txBody>
          <a:bodyPr wrap="square" lIns="0" tIns="0" rIns="0" bIns="0" rtlCol="0">
            <a:noAutofit/>
          </a:bodyPr>
          <a:lstStyle/>
          <a:p>
            <a:pPr>
              <a:lnSpc>
                <a:spcPts val="3160"/>
              </a:lnSpc>
            </a:pPr>
            <a:r>
              <a:rPr lang="en-US" sz="2800">
                <a:solidFill>
                  <a:schemeClr val="bg1"/>
                </a:solidFill>
                <a:latin typeface="Arial Narrow" panose="020B0604020202020204" pitchFamily="34" charset="0"/>
                <a:cs typeface="Arial Narrow" panose="020B0604020202020204" pitchFamily="34" charset="0"/>
              </a:rPr>
              <a:t>Use social media to join the #Fight4Hematology campaign, follow ASH's accounts, and amplify ASH's messages.</a:t>
            </a:r>
          </a:p>
        </p:txBody>
      </p:sp>
      <p:pic>
        <p:nvPicPr>
          <p:cNvPr id="6" name="Picture 5">
            <a:extLst>
              <a:ext uri="{FF2B5EF4-FFF2-40B4-BE49-F238E27FC236}">
                <a16:creationId xmlns:a16="http://schemas.microsoft.com/office/drawing/2014/main" id="{9D9825AD-DE9E-973B-4D79-5BECE42FB014}"/>
              </a:ext>
            </a:extLst>
          </p:cNvPr>
          <p:cNvPicPr>
            <a:picLocks noChangeAspect="1"/>
          </p:cNvPicPr>
          <p:nvPr/>
        </p:nvPicPr>
        <p:blipFill>
          <a:blip r:embed="rId3"/>
          <a:stretch>
            <a:fillRect/>
          </a:stretch>
        </p:blipFill>
        <p:spPr>
          <a:xfrm>
            <a:off x="928007" y="1866573"/>
            <a:ext cx="2577193" cy="799377"/>
          </a:xfrm>
          <a:prstGeom prst="rect">
            <a:avLst/>
          </a:prstGeom>
        </p:spPr>
      </p:pic>
      <p:pic>
        <p:nvPicPr>
          <p:cNvPr id="7" name="Picture 6" descr="A qr code with a white background&#10;&#10;AI-generated content may be incorrect.">
            <a:extLst>
              <a:ext uri="{FF2B5EF4-FFF2-40B4-BE49-F238E27FC236}">
                <a16:creationId xmlns:a16="http://schemas.microsoft.com/office/drawing/2014/main" id="{5D135895-065E-8D62-286E-5B4380390EA7}"/>
              </a:ext>
            </a:extLst>
          </p:cNvPr>
          <p:cNvPicPr>
            <a:picLocks noChangeAspect="1"/>
          </p:cNvPicPr>
          <p:nvPr/>
        </p:nvPicPr>
        <p:blipFill>
          <a:blip r:embed="rId4"/>
          <a:stretch>
            <a:fillRect/>
          </a:stretch>
        </p:blipFill>
        <p:spPr>
          <a:xfrm>
            <a:off x="926522" y="4771158"/>
            <a:ext cx="1437410" cy="1420092"/>
          </a:xfrm>
          <a:prstGeom prst="rect">
            <a:avLst/>
          </a:prstGeom>
        </p:spPr>
      </p:pic>
    </p:spTree>
    <p:extLst>
      <p:ext uri="{BB962C8B-B14F-4D97-AF65-F5344CB8AC3E}">
        <p14:creationId xmlns:p14="http://schemas.microsoft.com/office/powerpoint/2010/main" val="39820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B1FE0-1A3D-2E86-E3B6-48BBF709C78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8E88A3-2EA1-D414-BC6E-8F4157E52234}"/>
              </a:ext>
            </a:extLst>
          </p:cNvPr>
          <p:cNvPicPr>
            <a:picLocks noChangeAspect="1"/>
          </p:cNvPicPr>
          <p:nvPr/>
        </p:nvPicPr>
        <p:blipFill>
          <a:blip r:embed="rId2"/>
          <a:srcRect/>
          <a:stretch/>
        </p:blipFill>
        <p:spPr>
          <a:xfrm>
            <a:off x="2467" y="0"/>
            <a:ext cx="12187065" cy="6857999"/>
          </a:xfrm>
          <a:prstGeom prst="rect">
            <a:avLst/>
          </a:prstGeom>
        </p:spPr>
      </p:pic>
      <p:sp>
        <p:nvSpPr>
          <p:cNvPr id="7" name="TextBox 6">
            <a:extLst>
              <a:ext uri="{FF2B5EF4-FFF2-40B4-BE49-F238E27FC236}">
                <a16:creationId xmlns:a16="http://schemas.microsoft.com/office/drawing/2014/main" id="{C8AFB057-8864-AC85-500B-00A644440F1B}"/>
              </a:ext>
            </a:extLst>
          </p:cNvPr>
          <p:cNvSpPr txBox="1"/>
          <p:nvPr/>
        </p:nvSpPr>
        <p:spPr>
          <a:xfrm>
            <a:off x="9654277" y="6530865"/>
            <a:ext cx="2427514" cy="276999"/>
          </a:xfrm>
          <a:prstGeom prst="rect">
            <a:avLst/>
          </a:prstGeom>
          <a:noFill/>
        </p:spPr>
        <p:txBody>
          <a:bodyPr wrap="square">
            <a:spAutoFit/>
          </a:bodyPr>
          <a:lstStyle/>
          <a:p>
            <a:pPr algn="r"/>
            <a:r>
              <a:rPr lang="en-US" sz="1200" b="1">
                <a:solidFill>
                  <a:schemeClr val="bg1"/>
                </a:solidFill>
              </a:rPr>
              <a:t>#Fight4Hematology</a:t>
            </a:r>
            <a:endParaRPr lang="en-US" sz="1200" b="1"/>
          </a:p>
        </p:txBody>
      </p:sp>
      <p:sp>
        <p:nvSpPr>
          <p:cNvPr id="2" name="TextBox 1">
            <a:extLst>
              <a:ext uri="{FF2B5EF4-FFF2-40B4-BE49-F238E27FC236}">
                <a16:creationId xmlns:a16="http://schemas.microsoft.com/office/drawing/2014/main" id="{A1D4429D-EF35-F72E-FB25-C958B40832F6}"/>
              </a:ext>
            </a:extLst>
          </p:cNvPr>
          <p:cNvSpPr txBox="1"/>
          <p:nvPr/>
        </p:nvSpPr>
        <p:spPr>
          <a:xfrm>
            <a:off x="928007" y="2804886"/>
            <a:ext cx="4444093" cy="2115103"/>
          </a:xfrm>
          <a:prstGeom prst="rect">
            <a:avLst/>
          </a:prstGeom>
          <a:noFill/>
        </p:spPr>
        <p:txBody>
          <a:bodyPr wrap="square" lIns="0" tIns="0" rIns="0" bIns="0" rtlCol="0">
            <a:noAutofit/>
          </a:bodyPr>
          <a:lstStyle/>
          <a:p>
            <a:pPr>
              <a:lnSpc>
                <a:spcPts val="3160"/>
              </a:lnSpc>
            </a:pPr>
            <a:r>
              <a:rPr lang="en-US" sz="2800">
                <a:solidFill>
                  <a:schemeClr val="bg1"/>
                </a:solidFill>
                <a:latin typeface="Arial Narrow" panose="020B0604020202020204" pitchFamily="34" charset="0"/>
                <a:cs typeface="Arial Narrow" panose="020B0604020202020204" pitchFamily="34" charset="0"/>
              </a:rPr>
              <a:t>All donations to the Greatest Needs fund will support ASH awards and sustain important hematology research.</a:t>
            </a:r>
          </a:p>
        </p:txBody>
      </p:sp>
      <p:pic>
        <p:nvPicPr>
          <p:cNvPr id="3" name="Picture 2">
            <a:extLst>
              <a:ext uri="{FF2B5EF4-FFF2-40B4-BE49-F238E27FC236}">
                <a16:creationId xmlns:a16="http://schemas.microsoft.com/office/drawing/2014/main" id="{0CB1CC2E-2489-112B-80E3-04EC19A7DE3A}"/>
              </a:ext>
            </a:extLst>
          </p:cNvPr>
          <p:cNvPicPr>
            <a:picLocks noChangeAspect="1"/>
          </p:cNvPicPr>
          <p:nvPr/>
        </p:nvPicPr>
        <p:blipFill>
          <a:blip r:embed="rId3"/>
          <a:stretch>
            <a:fillRect/>
          </a:stretch>
        </p:blipFill>
        <p:spPr>
          <a:xfrm>
            <a:off x="928007" y="1879421"/>
            <a:ext cx="2373993" cy="795575"/>
          </a:xfrm>
          <a:prstGeom prst="rect">
            <a:avLst/>
          </a:prstGeom>
        </p:spPr>
      </p:pic>
      <p:pic>
        <p:nvPicPr>
          <p:cNvPr id="6" name="Picture 5" descr="A qr code with a white background&#10;&#10;AI-generated content may be incorrect.">
            <a:extLst>
              <a:ext uri="{FF2B5EF4-FFF2-40B4-BE49-F238E27FC236}">
                <a16:creationId xmlns:a16="http://schemas.microsoft.com/office/drawing/2014/main" id="{FD99AE54-54E8-D0F6-FA72-0B208EB4ECA9}"/>
              </a:ext>
            </a:extLst>
          </p:cNvPr>
          <p:cNvPicPr>
            <a:picLocks noChangeAspect="1"/>
          </p:cNvPicPr>
          <p:nvPr/>
        </p:nvPicPr>
        <p:blipFill>
          <a:blip r:embed="rId4"/>
          <a:stretch>
            <a:fillRect/>
          </a:stretch>
        </p:blipFill>
        <p:spPr>
          <a:xfrm>
            <a:off x="926522" y="4849090"/>
            <a:ext cx="1480706" cy="1472047"/>
          </a:xfrm>
          <a:prstGeom prst="rect">
            <a:avLst/>
          </a:prstGeom>
        </p:spPr>
      </p:pic>
    </p:spTree>
    <p:extLst>
      <p:ext uri="{BB962C8B-B14F-4D97-AF65-F5344CB8AC3E}">
        <p14:creationId xmlns:p14="http://schemas.microsoft.com/office/powerpoint/2010/main" val="3778258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Illustration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_x0020_Status xmlns="f428f131-8437-48c9-9cdf-8fab9dca4571">Final</Doc_x0020_Status>
    <TaxCatchAll xmlns="f428f131-8437-48c9-9cdf-8fab9dca4571" xsi:nil="true"/>
    <_ip_UnifiedCompliancePolicyProperties xmlns="http://schemas.microsoft.com/sharepoint/v3" xsi:nil="true"/>
    <lcf76f155ced4ddcb4097134ff3c332f xmlns="73fce1fa-2d4d-47a2-ba08-a24a4b6d794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DDB55671B1CD4288B8B386B273A921" ma:contentTypeVersion="20" ma:contentTypeDescription="Create a new document." ma:contentTypeScope="" ma:versionID="f27ecbc172b1fce81224a53d41555977">
  <xsd:schema xmlns:xsd="http://www.w3.org/2001/XMLSchema" xmlns:xs="http://www.w3.org/2001/XMLSchema" xmlns:p="http://schemas.microsoft.com/office/2006/metadata/properties" xmlns:ns1="http://schemas.microsoft.com/sharepoint/v3" xmlns:ns2="f428f131-8437-48c9-9cdf-8fab9dca4571" xmlns:ns3="73fce1fa-2d4d-47a2-ba08-a24a4b6d794b" targetNamespace="http://schemas.microsoft.com/office/2006/metadata/properties" ma:root="true" ma:fieldsID="8772e93cf0c1647fc3d7da1081e1d141" ns1:_="" ns2:_="" ns3:_="">
    <xsd:import namespace="http://schemas.microsoft.com/sharepoint/v3"/>
    <xsd:import namespace="f428f131-8437-48c9-9cdf-8fab9dca4571"/>
    <xsd:import namespace="73fce1fa-2d4d-47a2-ba08-a24a4b6d794b"/>
    <xsd:element name="properties">
      <xsd:complexType>
        <xsd:sequence>
          <xsd:element name="documentManagement">
            <xsd:complexType>
              <xsd:all>
                <xsd:element ref="ns2:Doc_x0020_Statu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2:SharedWithUsers" minOccurs="0"/>
                <xsd:element ref="ns2:SharedWithDetails" minOccurs="0"/>
                <xsd:element ref="ns3:MediaServiceLocation"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TaxCatchAll" ma:index="21"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ce1fa-2d4d-47a2-ba08-a24a4b6d794b"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07E5E8-17B0-4E8E-84A8-004B20C40376}">
  <ds:schemaRefs>
    <ds:schemaRef ds:uri="73fce1fa-2d4d-47a2-ba08-a24a4b6d794b"/>
    <ds:schemaRef ds:uri="f428f131-8437-48c9-9cdf-8fab9dca45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53C8DF-2F51-42F8-B0A8-9E0EE7FBC8EC}">
  <ds:schemaRefs>
    <ds:schemaRef ds:uri="73fce1fa-2d4d-47a2-ba08-a24a4b6d794b"/>
    <ds:schemaRef ds:uri="f428f131-8437-48c9-9cdf-8fab9dca45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4F1091-5AB7-452C-A34A-269105CF65D5}">
  <ds:schemaRefs>
    <ds:schemaRef ds:uri="http://schemas.microsoft.com/office/2006/metadata/customXsn"/>
  </ds:schemaRefs>
</ds:datastoreItem>
</file>

<file path=customXml/itemProps4.xml><?xml version="1.0" encoding="utf-8"?>
<ds:datastoreItem xmlns:ds="http://schemas.openxmlformats.org/officeDocument/2006/customXml" ds:itemID="{36E225C4-AED7-4AB5-B0E3-2C1F4D58BB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Office Theme</vt:lpstr>
      <vt:lpstr>Illustration slides</vt:lpstr>
      <vt:lpstr>Fight for Hematology </vt:lpstr>
      <vt:lpstr>  ASH is fighting for hematology in the face of executive orders and other federal actions that threaten research and, ultimately, the care of patients.   Join the #Fight4Hematology  by taking 4 critical actions.  Visit: HEMATOLOGY.ORG/FIGHT4HEMATOLOGY</vt:lpstr>
      <vt:lpstr>ASH's Commitment</vt:lpstr>
      <vt:lpstr>Toolkits to Advocate </vt:lpstr>
      <vt:lpstr>Follow ASH on Social Media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page houseofhayes.net</dc:creator>
  <cp:revision>2</cp:revision>
  <dcterms:created xsi:type="dcterms:W3CDTF">2025-06-12T15:32:23Z</dcterms:created>
  <dcterms:modified xsi:type="dcterms:W3CDTF">2025-08-19T20:30:08Z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0x01010065DDB55671B1CD4288B8B386B273A921</vt:lpwstr>
  </property>
  <property fmtid="{D5CDD505-2E9C-101B-9397-08002B2CF9AE}" pid="3" name="MediaServiceImageTags">
    <vt:lpwstr/>
  </property>
</Properties>
</file>