
<file path=[Content_Types].xml><?xml version="1.0" encoding="utf-8"?>
<Types xmlns="http://schemas.openxmlformats.org/package/2006/content-types"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theme/theme4.xml" ContentType="application/vnd.openxmlformats-officedocument.them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4.xml" ContentType="application/vnd.openxmlformats-officedocument.presentationml.slideMaster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  <p:sldMasterId id="2147483674" r:id="rId3"/>
    <p:sldMasterId id="2147483676" r:id="rId4"/>
  </p:sldMasterIdLst>
  <p:sldIdLst>
    <p:sldId id="256" r:id="rId5"/>
    <p:sldId id="267" r:id="rId6"/>
    <p:sldId id="268" r:id="rId7"/>
    <p:sldId id="269" r:id="rId8"/>
    <p:sldId id="257" r:id="rId9"/>
    <p:sldId id="258" r:id="rId10"/>
    <p:sldId id="259" r:id="rId11"/>
    <p:sldId id="260" r:id="rId12"/>
    <p:sldId id="261" r:id="rId13"/>
    <p:sldId id="262" r:id="rId14"/>
    <p:sldId id="263" r:id="rId15"/>
    <p:sldId id="264" r:id="rId16"/>
    <p:sldId id="265" r:id="rId17"/>
    <p:sldId id="26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78" y="-22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3" Type="http://schemas.openxmlformats.org/officeDocument/2006/relationships/slideMaster" Target="slideMasters/slideMaster3.xml"/><Relationship Id="rId21" Type="http://schemas.openxmlformats.org/officeDocument/2006/relationships/theme" Target="theme/theme1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2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10" Type="http://schemas.openxmlformats.org/officeDocument/2006/relationships/slide" Target="slides/slide6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>
              <a:extLst/>
            </a:lstStyle>
            <a:p>
              <a:endParaRPr kumimoji="0" lang="en-US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 cstate="print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>
              <a:extLst/>
            </a:lstStyle>
            <a:p>
              <a:pPr algn="ctr" eaLnBrk="1" latinLnBrk="0" hangingPunct="1"/>
              <a:endParaRPr kumimoji="0" lang="en-US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EED557AE-AD04-4262-823D-86751692DEBC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F960793C-EC1A-4C2C-9019-E13C5EE25B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D557AE-AD04-4262-823D-86751692DEBC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60793C-EC1A-4C2C-9019-E13C5EE25B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D557AE-AD04-4262-823D-86751692DEBC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60793C-EC1A-4C2C-9019-E13C5EE25B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3500" y="76200"/>
            <a:ext cx="9020175" cy="1219200"/>
          </a:xfrm>
          <a:prstGeom prst="rect">
            <a:avLst/>
          </a:prstGeom>
          <a:solidFill>
            <a:srgbClr val="9A1212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3500" y="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038" y="1295400"/>
            <a:ext cx="9021762" cy="7620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3500" y="76200"/>
            <a:ext cx="9020175" cy="1219200"/>
          </a:xfrm>
          <a:prstGeom prst="rect">
            <a:avLst/>
          </a:prstGeom>
          <a:solidFill>
            <a:srgbClr val="9A1212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3500" y="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038" y="1295400"/>
            <a:ext cx="9021762" cy="7620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userDrawn="1">
  <p:cSld name="Title Slide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3500" y="76200"/>
            <a:ext cx="9020175" cy="1219200"/>
          </a:xfrm>
          <a:prstGeom prst="rect">
            <a:avLst/>
          </a:prstGeom>
          <a:solidFill>
            <a:srgbClr val="9A1212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63500" y="0"/>
            <a:ext cx="9020175" cy="120650"/>
          </a:xfrm>
          <a:prstGeom prst="rect">
            <a:avLst/>
          </a:prstGeom>
          <a:solidFill>
            <a:schemeClr val="accent1">
              <a:tint val="60000"/>
            </a:schemeClr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46038" y="1295400"/>
            <a:ext cx="9021762" cy="76200"/>
          </a:xfrm>
          <a:prstGeom prst="rect">
            <a:avLst/>
          </a:prstGeom>
          <a:solidFill>
            <a:schemeClr val="accent5"/>
          </a:solidFill>
          <a:ln w="190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D557AE-AD04-4262-823D-86751692DEBC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60793C-EC1A-4C2C-9019-E13C5EE25B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D557AE-AD04-4262-823D-86751692DEBC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60793C-EC1A-4C2C-9019-E13C5EE25B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D557AE-AD04-4262-823D-86751692DEBC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60793C-EC1A-4C2C-9019-E13C5EE25B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D557AE-AD04-4262-823D-86751692DEBC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60793C-EC1A-4C2C-9019-E13C5EE25B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D557AE-AD04-4262-823D-86751692DEBC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60793C-EC1A-4C2C-9019-E13C5EE25B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EED557AE-AD04-4262-823D-86751692DEBC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60793C-EC1A-4C2C-9019-E13C5EE25B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>
            <a:extLst/>
          </a:lstStyle>
          <a:p>
            <a:fld id="{EED557AE-AD04-4262-823D-86751692DEBC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F960793C-EC1A-4C2C-9019-E13C5EE25B66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EED557AE-AD04-4262-823D-86751692DEBC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F960793C-EC1A-4C2C-9019-E13C5EE25B66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l" eaLnBrk="1" latinLnBrk="0" hangingPunct="1"/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12.xm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13.xml"/></Relationships>
</file>

<file path=ppt/slideMasters/_rels/slideMaster4.xml.rels><?xml version="1.0" encoding="UTF-8" standalone="yes"?>
<Relationships xmlns="http://schemas.openxmlformats.org/package/2006/relationships"><Relationship Id="rId2" Type="http://schemas.openxmlformats.org/officeDocument/2006/relationships/theme" Target="../theme/theme4.xml"/><Relationship Id="rId1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 cstate="print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EED557AE-AD04-4262-823D-86751692DEBC}" type="datetimeFigureOut">
              <a:rPr lang="en-US" smtClean="0"/>
              <a:pPr/>
              <a:t>12/2/2013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F960793C-EC1A-4C2C-9019-E13C5EE25B66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F839A1-1B62-429D-BC19-B2D4D8577331}" type="datetimeFigureOut">
              <a:rPr lang="en-US">
                <a:solidFill>
                  <a:srgbClr val="696464"/>
                </a:solidFill>
              </a:rPr>
              <a:pPr>
                <a:defRPr/>
              </a:pPr>
              <a:t>12/2/2013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696464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735047E0-F546-4505-81BE-6EC1ED649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9pPr>
    </p:titleStyle>
    <p:bodyStyle>
      <a:lvl1pPr marL="273050" indent="-273050" algn="l" rtl="0" fontAlgn="base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fontAlgn="base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F839A1-1B62-429D-BC19-B2D4D8577331}" type="datetimeFigureOut">
              <a:rPr lang="en-US">
                <a:solidFill>
                  <a:srgbClr val="696464"/>
                </a:solidFill>
              </a:rPr>
              <a:pPr>
                <a:defRPr/>
              </a:pPr>
              <a:t>12/2/2013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696464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735047E0-F546-4505-81BE-6EC1ED649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9pPr>
    </p:titleStyle>
    <p:bodyStyle>
      <a:lvl1pPr marL="273050" indent="-273050" algn="l" rtl="0" fontAlgn="base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fontAlgn="base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FFFFFF"/>
          </a:solidFill>
          <a:ln w="1270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 useBgFill="1">
        <p:nvSpPr>
          <p:cNvPr id="8" name="Rounded Rectangle 7"/>
          <p:cNvSpPr/>
          <p:nvPr/>
        </p:nvSpPr>
        <p:spPr>
          <a:xfrm>
            <a:off x="63500" y="69850"/>
            <a:ext cx="9013825" cy="6692900"/>
          </a:xfrm>
          <a:prstGeom prst="roundRect">
            <a:avLst>
              <a:gd name="adj" fmla="val 4929"/>
            </a:avLst>
          </a:prstGeom>
          <a:ln w="6350" cap="sq" cmpd="sng" algn="ctr">
            <a:solidFill>
              <a:schemeClr val="tx1"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001">
            <a:schemeClr val="l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en-US">
              <a:solidFill>
                <a:prstClr val="white"/>
              </a:solidFill>
            </a:endParaRPr>
          </a:p>
        </p:txBody>
      </p:sp>
      <p:sp>
        <p:nvSpPr>
          <p:cNvPr id="1028" name="Title Placeholder 21"/>
          <p:cNvSpPr>
            <a:spLocks noGrp="1"/>
          </p:cNvSpPr>
          <p:nvPr>
            <p:ph type="title"/>
          </p:nvPr>
        </p:nvSpPr>
        <p:spPr bwMode="auto">
          <a:xfrm>
            <a:off x="914400" y="274638"/>
            <a:ext cx="77724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9144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9" name="Text Placeholder 12"/>
          <p:cNvSpPr>
            <a:spLocks noGrp="1"/>
          </p:cNvSpPr>
          <p:nvPr>
            <p:ph type="body" idx="1"/>
          </p:nvPr>
        </p:nvSpPr>
        <p:spPr bwMode="auto">
          <a:xfrm>
            <a:off x="914400" y="1447800"/>
            <a:ext cx="7772400" cy="457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172200" y="6191250"/>
            <a:ext cx="2476500" cy="476250"/>
          </a:xfrm>
          <a:prstGeom prst="rect">
            <a:avLst/>
          </a:prstGeom>
        </p:spPr>
        <p:txBody>
          <a:bodyPr anchor="ctr" anchorCtr="0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30F839A1-1B62-429D-BC19-B2D4D8577331}" type="datetimeFigureOut">
              <a:rPr lang="en-US">
                <a:solidFill>
                  <a:srgbClr val="696464"/>
                </a:solidFill>
              </a:rPr>
              <a:pPr>
                <a:defRPr/>
              </a:pPr>
              <a:t>12/2/2013</a:t>
            </a:fld>
            <a:endParaRPr lang="en-US">
              <a:solidFill>
                <a:srgbClr val="696464"/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172200"/>
            <a:ext cx="3962400" cy="457200"/>
          </a:xfrm>
          <a:prstGeom prst="rect">
            <a:avLst/>
          </a:prstGeom>
        </p:spPr>
        <p:txBody>
          <a:bodyPr anchor="ctr" anchorCtr="0"/>
          <a:lstStyle>
            <a:lvl1pPr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>
                <a:solidFill>
                  <a:schemeClr val="tx2"/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>
              <a:solidFill>
                <a:srgbClr val="696464"/>
              </a:solidFill>
            </a:endParaRPr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46050" y="6210300"/>
            <a:ext cx="457200" cy="457200"/>
          </a:xfrm>
          <a:prstGeom prst="ellipse">
            <a:avLst/>
          </a:prstGeom>
          <a:solidFill>
            <a:schemeClr val="accent1"/>
          </a:solidFill>
        </p:spPr>
        <p:txBody>
          <a:bodyPr wrap="none" lIns="0" tIns="0" rIns="0" bIns="0" anchor="ctr" anchorCtr="1">
            <a:noAutofit/>
          </a:bodyPr>
          <a:lstStyle>
            <a:lvl1pPr algn="ct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400" smtClean="0">
                <a:solidFill>
                  <a:srgbClr val="FFFFFF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fld id="{735047E0-F546-4505-81BE-6EC1ED6493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</p:sldLayoutIdLst>
  <p:txStyles>
    <p:titleStyle>
      <a:lvl1pPr algn="l" rtl="0" fontAlgn="base">
        <a:spcBef>
          <a:spcPct val="0"/>
        </a:spcBef>
        <a:spcAft>
          <a:spcPct val="0"/>
        </a:spcAft>
        <a:defRPr sz="4000" kern="1200">
          <a:solidFill>
            <a:schemeClr val="tx2"/>
          </a:solidFill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2pPr>
      <a:lvl3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3pPr>
      <a:lvl4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4pPr>
      <a:lvl5pPr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5pPr>
      <a:lvl6pPr marL="4572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6pPr>
      <a:lvl7pPr marL="9144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7pPr>
      <a:lvl8pPr marL="13716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8pPr>
      <a:lvl9pPr marL="1828800" algn="l" rtl="0" fontAlgn="base">
        <a:spcBef>
          <a:spcPct val="0"/>
        </a:spcBef>
        <a:spcAft>
          <a:spcPct val="0"/>
        </a:spcAft>
        <a:defRPr sz="4000">
          <a:solidFill>
            <a:schemeClr val="tx2"/>
          </a:solidFill>
          <a:latin typeface="Franklin Gothic Book"/>
        </a:defRPr>
      </a:lvl9pPr>
    </p:titleStyle>
    <p:bodyStyle>
      <a:lvl1pPr marL="273050" indent="-273050" algn="l" rtl="0" fontAlgn="base">
        <a:spcBef>
          <a:spcPts val="575"/>
        </a:spcBef>
        <a:spcAft>
          <a:spcPct val="0"/>
        </a:spcAft>
        <a:buClr>
          <a:schemeClr val="accent1"/>
        </a:buClr>
        <a:buSzPct val="85000"/>
        <a:buFont typeface="Wingdings 2" pitchFamily="18" charset="2"/>
        <a:buChar char=""/>
        <a:defRPr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547688" indent="-228600" algn="l" rtl="0" fontAlgn="base">
        <a:spcBef>
          <a:spcPts val="375"/>
        </a:spcBef>
        <a:spcAft>
          <a:spcPct val="0"/>
        </a:spcAft>
        <a:buClr>
          <a:schemeClr val="accent2"/>
        </a:buClr>
        <a:buSzPct val="85000"/>
        <a:buFont typeface="Wingdings 2" pitchFamily="18" charset="2"/>
        <a:buChar char="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822325" indent="-228600" algn="l" rtl="0" fontAlgn="base">
        <a:spcBef>
          <a:spcPts val="375"/>
        </a:spcBef>
        <a:spcAft>
          <a:spcPct val="0"/>
        </a:spcAft>
        <a:buClr>
          <a:srgbClr val="E6B1AB"/>
        </a:buClr>
        <a:buSzPct val="85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96963" indent="-228600" algn="l" rtl="0" fontAlgn="base">
        <a:spcBef>
          <a:spcPts val="375"/>
        </a:spcBef>
        <a:spcAft>
          <a:spcPct val="0"/>
        </a:spcAft>
        <a:buClr>
          <a:srgbClr val="A28E6A"/>
        </a:buClr>
        <a:buSzPct val="80000"/>
        <a:buFont typeface="Wingdings 2" pitchFamily="18" charset="2"/>
        <a:buChar char="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fontAlgn="base">
        <a:spcBef>
          <a:spcPts val="375"/>
        </a:spcBef>
        <a:spcAft>
          <a:spcPct val="0"/>
        </a:spcAft>
        <a:buClr>
          <a:srgbClr val="A28E6A"/>
        </a:buClr>
        <a:buChar char="o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45920" indent="-228600" algn="l" rtl="0" eaLnBrk="1" latinLnBrk="0" hangingPunct="1">
        <a:spcBef>
          <a:spcPts val="370"/>
        </a:spcBef>
        <a:buClr>
          <a:schemeClr val="accent3"/>
        </a:buClr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228600" algn="l" rtl="0" eaLnBrk="1" latinLnBrk="0" hangingPunct="1">
        <a:spcBef>
          <a:spcPts val="370"/>
        </a:spcBef>
        <a:buClr>
          <a:schemeClr val="accent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228600" algn="l" rtl="0" eaLnBrk="1" latinLnBrk="0" hangingPunct="1">
        <a:spcBef>
          <a:spcPts val="370"/>
        </a:spcBef>
        <a:buClr>
          <a:schemeClr val="accent1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228600" algn="l" rtl="0" eaLnBrk="1" latinLnBrk="0" hangingPunct="1">
        <a:spcBef>
          <a:spcPts val="370"/>
        </a:spcBef>
        <a:buClr>
          <a:schemeClr val="accent2">
            <a:tint val="60000"/>
          </a:schemeClr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09600" y="1676400"/>
            <a:ext cx="8001000" cy="1470025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Top Ten Pearls &amp; Pitfalls of Fellowship Program Directorship</a:t>
            </a:r>
            <a:br>
              <a:rPr lang="en-US" dirty="0" smtClean="0"/>
            </a:br>
            <a:r>
              <a:rPr lang="en-US" sz="3100" dirty="0" smtClean="0"/>
              <a:t>or, Things We Wish We’d Known Before We Started!</a:t>
            </a:r>
            <a:endParaRPr lang="en-US" sz="31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276600"/>
            <a:ext cx="6400800" cy="2057400"/>
          </a:xfrm>
        </p:spPr>
        <p:txBody>
          <a:bodyPr>
            <a:normAutofit fontScale="55000" lnSpcReduction="20000"/>
          </a:bodyPr>
          <a:lstStyle/>
          <a:p>
            <a:r>
              <a:rPr lang="en-US" dirty="0" smtClean="0"/>
              <a:t>Ann </a:t>
            </a:r>
            <a:r>
              <a:rPr lang="en-US" dirty="0" err="1" smtClean="0"/>
              <a:t>LaCasce</a:t>
            </a:r>
            <a:r>
              <a:rPr lang="en-US" dirty="0" smtClean="0"/>
              <a:t>, MD</a:t>
            </a:r>
          </a:p>
          <a:p>
            <a:r>
              <a:rPr lang="en-US" dirty="0" smtClean="0"/>
              <a:t>Dana-Farber Cancer Institute</a:t>
            </a:r>
          </a:p>
          <a:p>
            <a:endParaRPr lang="en-US" dirty="0" smtClean="0"/>
          </a:p>
          <a:p>
            <a:r>
              <a:rPr lang="en-US" dirty="0" smtClean="0"/>
              <a:t>Alison Loren, MD, MS</a:t>
            </a:r>
          </a:p>
          <a:p>
            <a:r>
              <a:rPr lang="en-US" dirty="0" smtClean="0"/>
              <a:t>University of Pennsylvania</a:t>
            </a:r>
          </a:p>
          <a:p>
            <a:endParaRPr lang="en-US" dirty="0" smtClean="0"/>
          </a:p>
          <a:p>
            <a:r>
              <a:rPr lang="en-US" dirty="0" smtClean="0"/>
              <a:t>Alice Ma, MD</a:t>
            </a:r>
          </a:p>
          <a:p>
            <a:r>
              <a:rPr lang="en-US" dirty="0" smtClean="0"/>
              <a:t>University of North Carolina, Chapel Hill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59674304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 algn="ctr">
              <a:buNone/>
            </a:pPr>
            <a:r>
              <a:rPr lang="en-US" sz="4000" dirty="0" smtClean="0"/>
              <a:t>An experienced (and/or intelligent, quick-learning, flexible, cheerful, patient) coordinator is key. 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Provide resources: ACGME </a:t>
            </a:r>
            <a:r>
              <a:rPr lang="en-US" dirty="0"/>
              <a:t>offers educational </a:t>
            </a:r>
            <a:r>
              <a:rPr lang="en-US" dirty="0" smtClean="0"/>
              <a:t>conferences (and </a:t>
            </a:r>
            <a:r>
              <a:rPr lang="en-US" dirty="0"/>
              <a:t>awards) for coordinators</a:t>
            </a:r>
            <a:r>
              <a:rPr lang="en-US" dirty="0" smtClean="0"/>
              <a:t>. S/he can also obtain guidance from the Internal Medicine coordinator.</a:t>
            </a:r>
          </a:p>
          <a:p>
            <a:pPr marL="0" lvl="0" indent="0" algn="ctr">
              <a:buNone/>
            </a:pPr>
            <a:endParaRPr lang="en-US" dirty="0"/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#6: Your Coordinator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207070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 algn="ctr">
              <a:buNone/>
            </a:pPr>
            <a:r>
              <a:rPr lang="en-US" sz="4000" dirty="0" smtClean="0"/>
              <a:t>There are 3 sides to every story.  Talk to EVERYONE before drawing conclusions</a:t>
            </a:r>
            <a:r>
              <a:rPr lang="en-US" dirty="0" smtClean="0"/>
              <a:t>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When behavior is truly bizarre or awful, be concerned first: Are there problems at home? With family? Substance abuse? Psychiatric issues?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#7: Conflict Resolution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80006985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buNone/>
            </a:pPr>
            <a:r>
              <a:rPr lang="en-US" sz="4000" dirty="0"/>
              <a:t>Attend ASH/ASCO </a:t>
            </a:r>
            <a:r>
              <a:rPr lang="en-US" sz="4000" dirty="0" smtClean="0"/>
              <a:t>program director retreats and workshops.  </a:t>
            </a:r>
          </a:p>
          <a:p>
            <a:pPr marL="0" lv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Colleagues are </a:t>
            </a:r>
            <a:r>
              <a:rPr lang="en-US" dirty="0"/>
              <a:t>a great source of information and ideas</a:t>
            </a:r>
            <a:r>
              <a:rPr lang="en-US" dirty="0" smtClean="0"/>
              <a:t>. You can also ask fellow program directors at your institution for solutions and advice.</a:t>
            </a:r>
          </a:p>
          <a:p>
            <a:pPr marL="0" lvl="0" indent="0" algn="ctr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#8: Your Colleagues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55933107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dirty="0"/>
              <a:t>Meet with fellows regularly for feedback about the program and be open to change</a:t>
            </a:r>
            <a:r>
              <a:rPr lang="en-US" dirty="0"/>
              <a:t>. </a:t>
            </a:r>
            <a:endParaRPr lang="en-US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Individual as well as group meetings can be enlightening for you and cathartic for them.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#9: Your Fellows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2480510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dirty="0" smtClean="0"/>
              <a:t>It’s OK to say, “No.”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This applies to everyone who asks you for something (</a:t>
            </a:r>
            <a:r>
              <a:rPr lang="en-US" dirty="0" err="1" smtClean="0"/>
              <a:t>ie</a:t>
            </a:r>
            <a:r>
              <a:rPr lang="en-US" dirty="0" smtClean="0"/>
              <a:t>, not just fellows!). They expect you to set limits and may grumble but will respect you for it. 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#10: Your Boundaries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15813418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3"/>
          <p:cNvSpPr txBox="1">
            <a:spLocks noChangeArrowheads="1"/>
          </p:cNvSpPr>
          <p:nvPr/>
        </p:nvSpPr>
        <p:spPr bwMode="auto">
          <a:xfrm>
            <a:off x="3048000" y="304800"/>
            <a:ext cx="54102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white"/>
                </a:solidFill>
                <a:cs typeface="Arial" pitchFamily="34" charset="0"/>
              </a:rPr>
              <a:t>American Society of Hematology</a:t>
            </a:r>
            <a:br>
              <a:rPr lang="en-US" dirty="0">
                <a:solidFill>
                  <a:prstClr val="white"/>
                </a:solidFill>
                <a:cs typeface="Arial" pitchFamily="34" charset="0"/>
              </a:rPr>
            </a:br>
            <a:r>
              <a:rPr lang="en-US" dirty="0" smtClean="0">
                <a:solidFill>
                  <a:prstClr val="white"/>
                </a:solidFill>
                <a:cs typeface="Arial" pitchFamily="34" charset="0"/>
              </a:rPr>
              <a:t>55</a:t>
            </a:r>
            <a:r>
              <a:rPr lang="en-US" baseline="30000" dirty="0" smtClean="0">
                <a:solidFill>
                  <a:prstClr val="white"/>
                </a:solidFill>
                <a:cs typeface="Arial" pitchFamily="34" charset="0"/>
              </a:rPr>
              <a:t>th</a:t>
            </a:r>
            <a:r>
              <a:rPr lang="en-US" dirty="0" smtClean="0">
                <a:solidFill>
                  <a:prstClr val="white"/>
                </a:solidFill>
                <a:cs typeface="Arial" pitchFamily="34" charset="0"/>
              </a:rPr>
              <a:t> </a:t>
            </a:r>
            <a:r>
              <a:rPr lang="en-US" dirty="0">
                <a:solidFill>
                  <a:prstClr val="white"/>
                </a:solidFill>
                <a:cs typeface="Arial" pitchFamily="34" charset="0"/>
              </a:rPr>
              <a:t>ASH Annual Meeting</a:t>
            </a:r>
            <a:br>
              <a:rPr lang="en-US" dirty="0">
                <a:solidFill>
                  <a:prstClr val="white"/>
                </a:solidFill>
                <a:cs typeface="Arial" pitchFamily="34" charset="0"/>
              </a:rPr>
            </a:br>
            <a:r>
              <a:rPr lang="en-US" dirty="0">
                <a:solidFill>
                  <a:prstClr val="white"/>
                </a:solidFill>
                <a:cs typeface="Arial" pitchFamily="34" charset="0"/>
              </a:rPr>
              <a:t>Disclosure Statement</a:t>
            </a:r>
          </a:p>
        </p:txBody>
      </p:sp>
      <p:pic>
        <p:nvPicPr>
          <p:cNvPr id="9219" name="Picture 4" descr="ASH Logo - black highrez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52400"/>
            <a:ext cx="10318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TextBox 5"/>
          <p:cNvSpPr txBox="1">
            <a:spLocks noChangeArrowheads="1"/>
          </p:cNvSpPr>
          <p:nvPr/>
        </p:nvSpPr>
        <p:spPr bwMode="auto">
          <a:xfrm>
            <a:off x="685800" y="1447800"/>
            <a:ext cx="7620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Ann LaCasce, MD, </a:t>
            </a:r>
            <a:r>
              <a:rPr lang="en-US" sz="3200" b="1" dirty="0" err="1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MSc</a:t>
            </a:r>
            <a:endParaRPr lang="en-US" sz="2400" b="1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221" name="TextBox 6"/>
          <p:cNvSpPr txBox="1">
            <a:spLocks noChangeArrowheads="1"/>
          </p:cNvSpPr>
          <p:nvPr/>
        </p:nvSpPr>
        <p:spPr bwMode="auto">
          <a:xfrm>
            <a:off x="457200" y="2286000"/>
            <a:ext cx="7162800" cy="1431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 indent="-177800" fontAlgn="base"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Nothing to Disclose</a:t>
            </a:r>
            <a:endParaRPr lang="en-US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77800" indent="-177800" fontAlgn="base"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b="1" dirty="0">
              <a:solidFill>
                <a:prstClr val="black"/>
              </a:solidFill>
              <a:cs typeface="Arial" pitchFamily="34" charset="0"/>
            </a:endParaRPr>
          </a:p>
          <a:p>
            <a:pPr marL="177800" indent="-177800" fontAlgn="base">
              <a:spcBef>
                <a:spcPct val="0"/>
              </a:spcBef>
              <a:spcAft>
                <a:spcPts val="600"/>
              </a:spcAft>
            </a:pPr>
            <a:r>
              <a:rPr lang="en-US" b="1" u="sng" dirty="0">
                <a:solidFill>
                  <a:prstClr val="black"/>
                </a:solidFill>
                <a:cs typeface="Arial" pitchFamily="34" charset="0"/>
              </a:rPr>
              <a:t>Discussion of off-label </a:t>
            </a:r>
            <a:r>
              <a:rPr lang="en-US" b="1" u="sng" dirty="0" smtClean="0">
                <a:solidFill>
                  <a:prstClr val="black"/>
                </a:solidFill>
                <a:cs typeface="Arial" pitchFamily="34" charset="0"/>
              </a:rPr>
              <a:t>drug use</a:t>
            </a:r>
            <a:r>
              <a:rPr lang="en-US" b="1" dirty="0" smtClean="0">
                <a:solidFill>
                  <a:prstClr val="black"/>
                </a:solidFill>
                <a:cs typeface="Arial" pitchFamily="34" charset="0"/>
              </a:rPr>
              <a:t>:</a:t>
            </a:r>
            <a:r>
              <a:rPr lang="en-US" dirty="0" smtClean="0">
                <a:solidFill>
                  <a:prstClr val="black"/>
                </a:solidFill>
                <a:cs typeface="Arial" pitchFamily="34" charset="0"/>
              </a:rPr>
              <a:t> Not applicable</a:t>
            </a:r>
            <a:endParaRPr lang="en-US" b="1" dirty="0">
              <a:solidFill>
                <a:prstClr val="black"/>
              </a:solidFill>
              <a:cs typeface="Arial" pitchFamily="34" charset="0"/>
            </a:endParaRPr>
          </a:p>
          <a:p>
            <a:pPr marL="177800" indent="-177800" fontAlgn="base"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3"/>
          <p:cNvSpPr txBox="1">
            <a:spLocks noChangeArrowheads="1"/>
          </p:cNvSpPr>
          <p:nvPr/>
        </p:nvSpPr>
        <p:spPr bwMode="auto">
          <a:xfrm>
            <a:off x="3048000" y="304800"/>
            <a:ext cx="54102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white"/>
                </a:solidFill>
                <a:cs typeface="Arial" pitchFamily="34" charset="0"/>
              </a:rPr>
              <a:t>American Society of Hematology</a:t>
            </a:r>
            <a:br>
              <a:rPr lang="en-US" dirty="0">
                <a:solidFill>
                  <a:prstClr val="white"/>
                </a:solidFill>
                <a:cs typeface="Arial" pitchFamily="34" charset="0"/>
              </a:rPr>
            </a:br>
            <a:r>
              <a:rPr lang="en-US" dirty="0" smtClean="0">
                <a:solidFill>
                  <a:prstClr val="white"/>
                </a:solidFill>
                <a:cs typeface="Arial" pitchFamily="34" charset="0"/>
              </a:rPr>
              <a:t>55</a:t>
            </a:r>
            <a:r>
              <a:rPr lang="en-US" baseline="30000" dirty="0" smtClean="0">
                <a:solidFill>
                  <a:prstClr val="white"/>
                </a:solidFill>
                <a:cs typeface="Arial" pitchFamily="34" charset="0"/>
              </a:rPr>
              <a:t>th</a:t>
            </a:r>
            <a:r>
              <a:rPr lang="en-US" dirty="0" smtClean="0">
                <a:solidFill>
                  <a:prstClr val="white"/>
                </a:solidFill>
                <a:cs typeface="Arial" pitchFamily="34" charset="0"/>
              </a:rPr>
              <a:t> </a:t>
            </a:r>
            <a:r>
              <a:rPr lang="en-US" dirty="0">
                <a:solidFill>
                  <a:prstClr val="white"/>
                </a:solidFill>
                <a:cs typeface="Arial" pitchFamily="34" charset="0"/>
              </a:rPr>
              <a:t>ASH Annual Meeting</a:t>
            </a:r>
            <a:br>
              <a:rPr lang="en-US" dirty="0">
                <a:solidFill>
                  <a:prstClr val="white"/>
                </a:solidFill>
                <a:cs typeface="Arial" pitchFamily="34" charset="0"/>
              </a:rPr>
            </a:br>
            <a:r>
              <a:rPr lang="en-US" dirty="0">
                <a:solidFill>
                  <a:prstClr val="white"/>
                </a:solidFill>
                <a:cs typeface="Arial" pitchFamily="34" charset="0"/>
              </a:rPr>
              <a:t>Disclosure Statement</a:t>
            </a:r>
          </a:p>
        </p:txBody>
      </p:sp>
      <p:pic>
        <p:nvPicPr>
          <p:cNvPr id="9219" name="Picture 4" descr="ASH Logo - black highrez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52400"/>
            <a:ext cx="10318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TextBox 5"/>
          <p:cNvSpPr txBox="1">
            <a:spLocks noChangeArrowheads="1"/>
          </p:cNvSpPr>
          <p:nvPr/>
        </p:nvSpPr>
        <p:spPr bwMode="auto">
          <a:xfrm>
            <a:off x="685800" y="1447800"/>
            <a:ext cx="7620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Alison Loren, MD, MS</a:t>
            </a:r>
            <a:endParaRPr lang="en-US" sz="2400" b="1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221" name="TextBox 6"/>
          <p:cNvSpPr txBox="1">
            <a:spLocks noChangeArrowheads="1"/>
          </p:cNvSpPr>
          <p:nvPr/>
        </p:nvSpPr>
        <p:spPr bwMode="auto">
          <a:xfrm>
            <a:off x="457200" y="2286000"/>
            <a:ext cx="7162800" cy="1431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 indent="-177800" fontAlgn="base"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Nothing to disclose</a:t>
            </a:r>
            <a:endParaRPr lang="en-US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77800" indent="-177800" fontAlgn="base"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b="1" dirty="0">
              <a:solidFill>
                <a:prstClr val="black"/>
              </a:solidFill>
              <a:cs typeface="Arial" pitchFamily="34" charset="0"/>
            </a:endParaRPr>
          </a:p>
          <a:p>
            <a:pPr marL="177800" indent="-177800" fontAlgn="base">
              <a:spcBef>
                <a:spcPct val="0"/>
              </a:spcBef>
              <a:spcAft>
                <a:spcPts val="600"/>
              </a:spcAft>
            </a:pPr>
            <a:r>
              <a:rPr lang="en-US" b="1" u="sng" dirty="0">
                <a:solidFill>
                  <a:prstClr val="black"/>
                </a:solidFill>
                <a:cs typeface="Arial" pitchFamily="34" charset="0"/>
              </a:rPr>
              <a:t>Discussion of off-label </a:t>
            </a:r>
            <a:r>
              <a:rPr lang="en-US" b="1" u="sng" dirty="0" smtClean="0">
                <a:solidFill>
                  <a:prstClr val="black"/>
                </a:solidFill>
                <a:cs typeface="Arial" pitchFamily="34" charset="0"/>
              </a:rPr>
              <a:t>drug use</a:t>
            </a:r>
            <a:r>
              <a:rPr lang="en-US" b="1" dirty="0" smtClean="0">
                <a:solidFill>
                  <a:prstClr val="black"/>
                </a:solidFill>
                <a:cs typeface="Arial" pitchFamily="34" charset="0"/>
              </a:rPr>
              <a:t>:</a:t>
            </a:r>
            <a:r>
              <a:rPr lang="en-US" dirty="0" smtClean="0">
                <a:solidFill>
                  <a:prstClr val="black"/>
                </a:solidFill>
                <a:cs typeface="Arial" pitchFamily="34" charset="0"/>
              </a:rPr>
              <a:t> Not applicable</a:t>
            </a:r>
            <a:endParaRPr lang="en-US" b="1" dirty="0">
              <a:solidFill>
                <a:prstClr val="black"/>
              </a:solidFill>
              <a:cs typeface="Arial" pitchFamily="34" charset="0"/>
            </a:endParaRPr>
          </a:p>
          <a:p>
            <a:pPr marL="177800" indent="-177800" fontAlgn="base"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extBox 3"/>
          <p:cNvSpPr txBox="1">
            <a:spLocks noChangeArrowheads="1"/>
          </p:cNvSpPr>
          <p:nvPr/>
        </p:nvSpPr>
        <p:spPr bwMode="auto">
          <a:xfrm>
            <a:off x="3048000" y="304800"/>
            <a:ext cx="5410200" cy="9239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r" fontAlgn="base">
              <a:spcBef>
                <a:spcPct val="0"/>
              </a:spcBef>
              <a:spcAft>
                <a:spcPct val="0"/>
              </a:spcAft>
            </a:pPr>
            <a:r>
              <a:rPr lang="en-US" dirty="0">
                <a:solidFill>
                  <a:prstClr val="white"/>
                </a:solidFill>
                <a:cs typeface="Arial" pitchFamily="34" charset="0"/>
              </a:rPr>
              <a:t>American Society of Hematology</a:t>
            </a:r>
            <a:br>
              <a:rPr lang="en-US" dirty="0">
                <a:solidFill>
                  <a:prstClr val="white"/>
                </a:solidFill>
                <a:cs typeface="Arial" pitchFamily="34" charset="0"/>
              </a:rPr>
            </a:br>
            <a:r>
              <a:rPr lang="en-US" dirty="0" smtClean="0">
                <a:solidFill>
                  <a:prstClr val="white"/>
                </a:solidFill>
                <a:cs typeface="Arial" pitchFamily="34" charset="0"/>
              </a:rPr>
              <a:t>55</a:t>
            </a:r>
            <a:r>
              <a:rPr lang="en-US" baseline="30000" dirty="0" smtClean="0">
                <a:solidFill>
                  <a:prstClr val="white"/>
                </a:solidFill>
                <a:cs typeface="Arial" pitchFamily="34" charset="0"/>
              </a:rPr>
              <a:t>th</a:t>
            </a:r>
            <a:r>
              <a:rPr lang="en-US" dirty="0" smtClean="0">
                <a:solidFill>
                  <a:prstClr val="white"/>
                </a:solidFill>
                <a:cs typeface="Arial" pitchFamily="34" charset="0"/>
              </a:rPr>
              <a:t> </a:t>
            </a:r>
            <a:r>
              <a:rPr lang="en-US" dirty="0">
                <a:solidFill>
                  <a:prstClr val="white"/>
                </a:solidFill>
                <a:cs typeface="Arial" pitchFamily="34" charset="0"/>
              </a:rPr>
              <a:t>ASH Annual Meeting</a:t>
            </a:r>
            <a:br>
              <a:rPr lang="en-US" dirty="0">
                <a:solidFill>
                  <a:prstClr val="white"/>
                </a:solidFill>
                <a:cs typeface="Arial" pitchFamily="34" charset="0"/>
              </a:rPr>
            </a:br>
            <a:r>
              <a:rPr lang="en-US" dirty="0">
                <a:solidFill>
                  <a:prstClr val="white"/>
                </a:solidFill>
                <a:cs typeface="Arial" pitchFamily="34" charset="0"/>
              </a:rPr>
              <a:t>Disclosure Statement</a:t>
            </a:r>
          </a:p>
        </p:txBody>
      </p:sp>
      <p:pic>
        <p:nvPicPr>
          <p:cNvPr id="9219" name="Picture 4" descr="ASH Logo - black highrez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1000" y="152400"/>
            <a:ext cx="1031875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220" name="TextBox 5"/>
          <p:cNvSpPr txBox="1">
            <a:spLocks noChangeArrowheads="1"/>
          </p:cNvSpPr>
          <p:nvPr/>
        </p:nvSpPr>
        <p:spPr bwMode="auto">
          <a:xfrm>
            <a:off x="685800" y="1447800"/>
            <a:ext cx="7620000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en-US" sz="32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Alice Ma, </a:t>
            </a:r>
            <a:r>
              <a:rPr lang="en-US" sz="3200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MD</a:t>
            </a:r>
            <a:endParaRPr lang="en-US" sz="2400" b="1" dirty="0">
              <a:solidFill>
                <a:prstClr val="black"/>
              </a:solidFill>
              <a:cs typeface="Arial" pitchFamily="34" charset="0"/>
            </a:endParaRPr>
          </a:p>
        </p:txBody>
      </p:sp>
      <p:sp>
        <p:nvSpPr>
          <p:cNvPr id="9221" name="TextBox 6"/>
          <p:cNvSpPr txBox="1">
            <a:spLocks noChangeArrowheads="1"/>
          </p:cNvSpPr>
          <p:nvPr/>
        </p:nvSpPr>
        <p:spPr bwMode="auto">
          <a:xfrm>
            <a:off x="457200" y="2286000"/>
            <a:ext cx="7162800" cy="143116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7800" indent="-177800" fontAlgn="base"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</a:pPr>
            <a:r>
              <a:rPr lang="en-US" b="1" dirty="0" smtClean="0">
                <a:solidFill>
                  <a:prstClr val="black"/>
                </a:solidFill>
                <a:latin typeface="Arial" pitchFamily="34" charset="0"/>
                <a:cs typeface="Arial" pitchFamily="34" charset="0"/>
              </a:rPr>
              <a:t>Nothing to disclose</a:t>
            </a:r>
            <a:endParaRPr lang="en-US" dirty="0" smtClean="0">
              <a:solidFill>
                <a:prstClr val="black"/>
              </a:solidFill>
              <a:latin typeface="Arial" pitchFamily="34" charset="0"/>
              <a:cs typeface="Arial" pitchFamily="34" charset="0"/>
            </a:endParaRPr>
          </a:p>
          <a:p>
            <a:pPr marL="177800" indent="-177800" fontAlgn="base"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b="1" dirty="0">
              <a:solidFill>
                <a:prstClr val="black"/>
              </a:solidFill>
              <a:cs typeface="Arial" pitchFamily="34" charset="0"/>
            </a:endParaRPr>
          </a:p>
          <a:p>
            <a:pPr marL="177800" indent="-177800" fontAlgn="base">
              <a:spcBef>
                <a:spcPct val="0"/>
              </a:spcBef>
              <a:spcAft>
                <a:spcPts val="600"/>
              </a:spcAft>
            </a:pPr>
            <a:r>
              <a:rPr lang="en-US" b="1" u="sng" dirty="0">
                <a:solidFill>
                  <a:prstClr val="black"/>
                </a:solidFill>
                <a:cs typeface="Arial" pitchFamily="34" charset="0"/>
              </a:rPr>
              <a:t>Discussion of off-label </a:t>
            </a:r>
            <a:r>
              <a:rPr lang="en-US" b="1" u="sng" dirty="0" smtClean="0">
                <a:solidFill>
                  <a:prstClr val="black"/>
                </a:solidFill>
                <a:cs typeface="Arial" pitchFamily="34" charset="0"/>
              </a:rPr>
              <a:t>drug use</a:t>
            </a:r>
            <a:r>
              <a:rPr lang="en-US" b="1" dirty="0" smtClean="0">
                <a:solidFill>
                  <a:prstClr val="black"/>
                </a:solidFill>
                <a:cs typeface="Arial" pitchFamily="34" charset="0"/>
              </a:rPr>
              <a:t>:</a:t>
            </a:r>
            <a:r>
              <a:rPr lang="en-US" dirty="0" smtClean="0">
                <a:solidFill>
                  <a:prstClr val="black"/>
                </a:solidFill>
                <a:cs typeface="Arial" pitchFamily="34" charset="0"/>
              </a:rPr>
              <a:t> Not applicable</a:t>
            </a:r>
            <a:endParaRPr lang="en-US" b="1" dirty="0">
              <a:solidFill>
                <a:prstClr val="black"/>
              </a:solidFill>
              <a:cs typeface="Arial" pitchFamily="34" charset="0"/>
            </a:endParaRPr>
          </a:p>
          <a:p>
            <a:pPr marL="177800" indent="-177800" fontAlgn="base">
              <a:spcBef>
                <a:spcPct val="0"/>
              </a:spcBef>
              <a:spcAft>
                <a:spcPts val="600"/>
              </a:spcAft>
              <a:buFont typeface="Arial" pitchFamily="34" charset="0"/>
              <a:buChar char="•"/>
            </a:pPr>
            <a:endParaRPr lang="en-US" dirty="0">
              <a:solidFill>
                <a:prstClr val="black"/>
              </a:solidFill>
              <a:cs typeface="Arial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dirty="0" smtClean="0"/>
              <a:t>Save all emails relating to trainees, changes to the program, support, salary, grants – anything having to do with time or money.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Copy your program coordinator – s/he is paid to be more organized than you!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#1: The Email Trail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27088022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dirty="0" smtClean="0"/>
              <a:t>In-person conversations between real live people are </a:t>
            </a:r>
            <a:r>
              <a:rPr lang="en-US" sz="4000" dirty="0"/>
              <a:t>best when dealing with sensitive or thorny issues. </a:t>
            </a:r>
            <a:endParaRPr lang="en-US" sz="4000" dirty="0" smtClean="0"/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 smtClean="0"/>
              <a:t>Avoid snarky text messages, emails that can be misconstrued – anything you would not want on a billboard should not be put into writing.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#2: Face-to-Face Meetings are Key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67903242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 algn="ctr">
              <a:buNone/>
            </a:pPr>
            <a:r>
              <a:rPr lang="en-US" sz="4000" dirty="0"/>
              <a:t>It is OK to have a didactic session explaining what the resident survey questions mean—and what the answers should </a:t>
            </a:r>
            <a:r>
              <a:rPr lang="en-US" sz="4000" dirty="0" smtClean="0"/>
              <a:t>be. </a:t>
            </a:r>
          </a:p>
          <a:p>
            <a:pPr marL="0" indent="0" algn="ctr">
              <a:buNone/>
            </a:pPr>
            <a:r>
              <a:rPr lang="en-US" sz="4000" dirty="0" smtClean="0"/>
              <a:t>Ditto </a:t>
            </a:r>
            <a:r>
              <a:rPr lang="en-US" sz="4000" dirty="0"/>
              <a:t>the faculty survey</a:t>
            </a:r>
            <a:r>
              <a:rPr lang="en-US" sz="4000" dirty="0" smtClean="0"/>
              <a:t>.</a:t>
            </a:r>
          </a:p>
          <a:p>
            <a:pPr marL="0" indent="0" algn="ctr">
              <a:buNone/>
            </a:pPr>
            <a:endParaRPr lang="en-US" dirty="0" smtClean="0"/>
          </a:p>
          <a:p>
            <a:pPr marL="0" indent="0" algn="ctr">
              <a:buNone/>
            </a:pPr>
            <a:r>
              <a:rPr lang="en-US" dirty="0"/>
              <a:t>I</a:t>
            </a:r>
            <a:r>
              <a:rPr lang="en-US" dirty="0" smtClean="0"/>
              <a:t>t’s not cheating—it’s explaining. Trust us – no one else knows what Practice-Based Learning is!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#3: Being ACGME-Ready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31046086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en-US" sz="4000" dirty="0" smtClean="0"/>
              <a:t>Know your DIO (Designated Institutional Official). This is the liaison between your health system’s training programs and the ACGME.</a:t>
            </a:r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S/he is your friend, advocate, and advisor. Use the GME office for guidance when issues arise.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#4: The DIO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42283329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 algn="ctr">
              <a:buNone/>
            </a:pPr>
            <a:r>
              <a:rPr lang="en-US" sz="4000" dirty="0" smtClean="0"/>
              <a:t>You should also know and trust your Division Chief. Hide nothing from your Chief. Leverage his/her power </a:t>
            </a:r>
            <a:r>
              <a:rPr lang="en-US" sz="4000" dirty="0"/>
              <a:t>to help you effect change, particularly changes involving faculty. </a:t>
            </a:r>
            <a:endParaRPr lang="en-US" sz="4000" dirty="0" smtClean="0"/>
          </a:p>
          <a:p>
            <a:pPr marL="0" indent="0" algn="ctr">
              <a:buNone/>
            </a:pPr>
            <a:endParaRPr lang="en-US" dirty="0"/>
          </a:p>
          <a:p>
            <a:pPr marL="0" indent="0" algn="ctr">
              <a:buNone/>
            </a:pPr>
            <a:r>
              <a:rPr lang="en-US" dirty="0" smtClean="0"/>
              <a:t>You </a:t>
            </a:r>
            <a:r>
              <a:rPr lang="en-US" dirty="0"/>
              <a:t>are the fellowship program director, not the faculty program director!</a:t>
            </a:r>
          </a:p>
          <a:p>
            <a:pPr marL="0" indent="0" algn="ctr">
              <a:buNone/>
            </a:pP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#5: Your Division Chief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xmlns="" val="2763015925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_rels/theme2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3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_rels/theme4.xml.rels><?xml version="1.0" encoding="UTF-8" standalone="yes"?>
<Relationships xmlns="http://schemas.openxmlformats.org/package/2006/relationships"><Relationship Id="rId1" Type="http://schemas.openxmlformats.org/officeDocument/2006/relationships/image" Target="../media/image2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1_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2_Equity">
  <a:themeElements>
    <a:clrScheme name="Equity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Equity">
      <a:majorFont>
        <a:latin typeface="Franklin Gothic Book"/>
        <a:ea typeface=""/>
        <a:cs typeface=""/>
        <a:font script="Grek" typeface="Calibri"/>
        <a:font script="Cyrl" typeface="Calibri"/>
        <a:font script="Jpan" typeface="HGｺﾞｼｯｸM"/>
        <a:font script="Hang" typeface="바탕"/>
        <a:font script="Hans" typeface="幼圆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Perpetua"/>
        <a:ea typeface=""/>
        <a:cs typeface=""/>
        <a:font script="Grek" typeface="Cambria"/>
        <a:font script="Cyrl" typeface="Cambria"/>
        <a:font script="Jpan" typeface="HG創英ﾌﾟﾚｾﾞﾝｽEB"/>
        <a:font script="Hang" typeface="맑은 고딕"/>
        <a:font script="Hans" typeface="宋体"/>
        <a:font script="Hant" typeface="新細明體"/>
        <a:font script="Arab" typeface="Times New Roman"/>
        <a:font script="Hebr" typeface="Aharoni"/>
        <a:font script="Thai" typeface="Eucrosia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Equity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tint val="30000"/>
                <a:satMod val="300000"/>
              </a:schemeClr>
              <a:schemeClr val="phClr">
                <a:tint val="40000"/>
                <a:satMod val="200000"/>
              </a:schemeClr>
            </a:duotone>
          </a:blip>
          <a:tile tx="0" ty="0" sx="70000" sy="70000" flip="none" algn="ctr"/>
        </a:blipFill>
        <a:blipFill>
          <a:blip xmlns:r="http://schemas.openxmlformats.org/officeDocument/2006/relationships" r:embed="rId1">
            <a:duotone>
              <a:schemeClr val="phClr">
                <a:shade val="22000"/>
                <a:satMod val="160000"/>
              </a:schemeClr>
              <a:schemeClr val="phClr">
                <a:shade val="45000"/>
                <a:satMod val="100000"/>
              </a:schemeClr>
            </a:duotone>
          </a:blip>
          <a:tile tx="0" ty="0" sx="65000" sy="65000" flip="none" algn="ctr"/>
        </a:blipFill>
      </a:fillStyleLst>
      <a:lnStyleLst>
        <a:ln w="9525" cap="flat" cmpd="sng" algn="ctr">
          <a:solidFill>
            <a:schemeClr val="phClr">
              <a:shade val="60000"/>
              <a:satMod val="110000"/>
            </a:schemeClr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38100" dist="25400" dir="5400000" algn="t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50800" dist="50800" dir="5400000" algn="t" rotWithShape="0">
              <a:srgbClr val="000000">
                <a:alpha val="60000"/>
              </a:srgbClr>
            </a:outerShdw>
          </a:effectLst>
          <a:scene3d>
            <a:camera prst="isometricBottomUp" fov="0">
              <a:rot lat="0" lon="0" rev="0"/>
            </a:camera>
            <a:lightRig rig="soft" dir="b">
              <a:rot lat="0" lon="0" rev="9000000"/>
            </a:lightRig>
          </a:scene3d>
          <a:sp3d contourW="35000" prstMaterial="matte">
            <a:bevelT w="45000" h="38100" prst="convex"/>
            <a:contourClr>
              <a:schemeClr val="phClr">
                <a:tint val="1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65000"/>
              </a:schemeClr>
            </a:gs>
            <a:gs pos="50000">
              <a:schemeClr val="phClr">
                <a:shade val="80000"/>
                <a:satMod val="155000"/>
              </a:schemeClr>
            </a:gs>
            <a:gs pos="100000">
              <a:schemeClr val="phClr">
                <a:tint val="95000"/>
                <a:satMod val="20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tint val="95000"/>
                <a:satMod val="200000"/>
              </a:schemeClr>
              <a:schemeClr val="phClr">
                <a:shade val="80000"/>
                <a:satMod val="100000"/>
              </a:schemeClr>
            </a:duotone>
          </a:blip>
          <a:tile tx="0" ty="0" sx="55000" sy="5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29</TotalTime>
  <Words>552</Words>
  <Application>Microsoft Office PowerPoint</Application>
  <PresentationFormat>On-screen Show (4:3)</PresentationFormat>
  <Paragraphs>65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4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Concourse</vt:lpstr>
      <vt:lpstr>Equity</vt:lpstr>
      <vt:lpstr>1_Equity</vt:lpstr>
      <vt:lpstr>2_Equity</vt:lpstr>
      <vt:lpstr>Top Ten Pearls &amp; Pitfalls of Fellowship Program Directorship or, Things We Wish We’d Known Before We Started!</vt:lpstr>
      <vt:lpstr>Slide 2</vt:lpstr>
      <vt:lpstr>Slide 3</vt:lpstr>
      <vt:lpstr>Slide 4</vt:lpstr>
      <vt:lpstr>#1: The Email Trail</vt:lpstr>
      <vt:lpstr>#2: Face-to-Face Meetings are Key</vt:lpstr>
      <vt:lpstr>#3: Being ACGME-Ready</vt:lpstr>
      <vt:lpstr>#4: The DIO</vt:lpstr>
      <vt:lpstr>#5: Your Division Chief</vt:lpstr>
      <vt:lpstr>#6: Your Coordinator</vt:lpstr>
      <vt:lpstr>#7: Conflict Resolution</vt:lpstr>
      <vt:lpstr>#8: Your Colleagues</vt:lpstr>
      <vt:lpstr>#9: Your Fellows</vt:lpstr>
      <vt:lpstr>#10: Your Boundaries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Top Ten Pearls &amp; Pitfalls of Fellowship Program Directorship or, Things I Wish I’d Known Before I Started!</dc:title>
  <dc:creator>Alison</dc:creator>
  <cp:lastModifiedBy>kkomarinski</cp:lastModifiedBy>
  <cp:revision>7</cp:revision>
  <dcterms:created xsi:type="dcterms:W3CDTF">2013-11-03T18:57:34Z</dcterms:created>
  <dcterms:modified xsi:type="dcterms:W3CDTF">2013-12-02T15:18:12Z</dcterms:modified>
</cp:coreProperties>
</file>