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43" r:id="rId1"/>
    <p:sldMasterId id="2147485456" r:id="rId2"/>
  </p:sldMasterIdLst>
  <p:notesMasterIdLst>
    <p:notesMasterId r:id="rId37"/>
  </p:notesMasterIdLst>
  <p:handoutMasterIdLst>
    <p:handoutMasterId r:id="rId38"/>
  </p:handoutMasterIdLst>
  <p:sldIdLst>
    <p:sldId id="256" r:id="rId3"/>
    <p:sldId id="356" r:id="rId4"/>
    <p:sldId id="279" r:id="rId5"/>
    <p:sldId id="301" r:id="rId6"/>
    <p:sldId id="266" r:id="rId7"/>
    <p:sldId id="335" r:id="rId8"/>
    <p:sldId id="286" r:id="rId9"/>
    <p:sldId id="287" r:id="rId10"/>
    <p:sldId id="310" r:id="rId11"/>
    <p:sldId id="288" r:id="rId12"/>
    <p:sldId id="304" r:id="rId13"/>
    <p:sldId id="319" r:id="rId14"/>
    <p:sldId id="321" r:id="rId15"/>
    <p:sldId id="267" r:id="rId16"/>
    <p:sldId id="339" r:id="rId17"/>
    <p:sldId id="268" r:id="rId18"/>
    <p:sldId id="342" r:id="rId19"/>
    <p:sldId id="349" r:id="rId20"/>
    <p:sldId id="355" r:id="rId21"/>
    <p:sldId id="352" r:id="rId22"/>
    <p:sldId id="264" r:id="rId23"/>
    <p:sldId id="328" r:id="rId24"/>
    <p:sldId id="340" r:id="rId25"/>
    <p:sldId id="341" r:id="rId26"/>
    <p:sldId id="343" r:id="rId27"/>
    <p:sldId id="344" r:id="rId28"/>
    <p:sldId id="354" r:id="rId29"/>
    <p:sldId id="345" r:id="rId30"/>
    <p:sldId id="346" r:id="rId31"/>
    <p:sldId id="347" r:id="rId32"/>
    <p:sldId id="348" r:id="rId33"/>
    <p:sldId id="329" r:id="rId34"/>
    <p:sldId id="350" r:id="rId35"/>
    <p:sldId id="35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0" autoAdjust="0"/>
  </p:normalViewPr>
  <p:slideViewPr>
    <p:cSldViewPr snapToGrid="0" snapToObjects="1">
      <p:cViewPr varScale="1">
        <p:scale>
          <a:sx n="83" d="100"/>
          <a:sy n="83" d="100"/>
        </p:scale>
        <p:origin x="108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2806E-0B27-4C8B-8D25-CF61C7B1F7A7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7FC7A83-814A-4894-BE1B-BC5EFDF0EC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6511EB97-C9A0-4E6C-864A-5102082D3923}" type="parTrans" cxnId="{89055BD0-8C18-4C9F-893F-454B30D0D83A}">
      <dgm:prSet/>
      <dgm:spPr/>
      <dgm:t>
        <a:bodyPr/>
        <a:lstStyle/>
        <a:p>
          <a:endParaRPr lang="en-US"/>
        </a:p>
      </dgm:t>
    </dgm:pt>
    <dgm:pt modelId="{C535972F-A2F9-49AE-9292-F700B167E5E9}" type="sibTrans" cxnId="{89055BD0-8C18-4C9F-893F-454B30D0D83A}">
      <dgm:prSet/>
      <dgm:spPr/>
      <dgm:t>
        <a:bodyPr/>
        <a:lstStyle/>
        <a:p>
          <a:endParaRPr lang="en-US"/>
        </a:p>
      </dgm:t>
    </dgm:pt>
    <dgm:pt modelId="{AB9A0F14-62A2-4FC3-8809-33171381153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+mn-lt"/>
            </a:rPr>
            <a:t>Facebook</a:t>
          </a:r>
          <a:endParaRPr lang="en-US" dirty="0">
            <a:latin typeface="+mn-lt"/>
          </a:endParaRPr>
        </a:p>
      </dgm:t>
    </dgm:pt>
    <dgm:pt modelId="{CB65A991-8809-4585-8D46-19C9F812770E}" type="parTrans" cxnId="{DDE8C944-5EDC-4834-A3DA-3C5B1F8736D7}">
      <dgm:prSet/>
      <dgm:spPr/>
      <dgm:t>
        <a:bodyPr/>
        <a:lstStyle/>
        <a:p>
          <a:endParaRPr lang="en-US"/>
        </a:p>
      </dgm:t>
    </dgm:pt>
    <dgm:pt modelId="{C400F4F9-4412-4A2F-9584-2141879F27B7}" type="sibTrans" cxnId="{DDE8C944-5EDC-4834-A3DA-3C5B1F8736D7}">
      <dgm:prSet/>
      <dgm:spPr/>
      <dgm:t>
        <a:bodyPr/>
        <a:lstStyle/>
        <a:p>
          <a:endParaRPr lang="en-US"/>
        </a:p>
      </dgm:t>
    </dgm:pt>
    <dgm:pt modelId="{C0B212B7-A07B-4F09-9A8D-7DBCAC59470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+mn-lt"/>
            </a:rPr>
            <a:t>Google+, LinkedIn</a:t>
          </a:r>
          <a:endParaRPr lang="en-US" dirty="0">
            <a:latin typeface="+mn-lt"/>
          </a:endParaRPr>
        </a:p>
      </dgm:t>
    </dgm:pt>
    <dgm:pt modelId="{0BA17A75-38CA-4292-B810-C222DCA55B8A}" type="parTrans" cxnId="{84CED360-5A84-446A-9586-CA6E2514EAB8}">
      <dgm:prSet/>
      <dgm:spPr/>
      <dgm:t>
        <a:bodyPr/>
        <a:lstStyle/>
        <a:p>
          <a:endParaRPr lang="en-US"/>
        </a:p>
      </dgm:t>
    </dgm:pt>
    <dgm:pt modelId="{2C630F77-DBC9-4439-8922-1A6C0CF83D36}" type="sibTrans" cxnId="{84CED360-5A84-446A-9586-CA6E2514EAB8}">
      <dgm:prSet/>
      <dgm:spPr/>
      <dgm:t>
        <a:bodyPr/>
        <a:lstStyle/>
        <a:p>
          <a:endParaRPr lang="en-US"/>
        </a:p>
      </dgm:t>
    </dgm:pt>
    <dgm:pt modelId="{7460B604-8EDF-4800-9456-F9ED2816BE8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E19A1B65-604A-4544-9608-D4BE182DFD06}" type="parTrans" cxnId="{AEDE160B-7AA2-44B8-B069-F866B08C85A8}">
      <dgm:prSet/>
      <dgm:spPr/>
      <dgm:t>
        <a:bodyPr/>
        <a:lstStyle/>
        <a:p>
          <a:endParaRPr lang="en-US"/>
        </a:p>
      </dgm:t>
    </dgm:pt>
    <dgm:pt modelId="{51837725-B89B-4A7C-9BF0-EC717FDDFAFE}" type="sibTrans" cxnId="{AEDE160B-7AA2-44B8-B069-F866B08C85A8}">
      <dgm:prSet/>
      <dgm:spPr/>
      <dgm:t>
        <a:bodyPr/>
        <a:lstStyle/>
        <a:p>
          <a:endParaRPr lang="en-US"/>
        </a:p>
      </dgm:t>
    </dgm:pt>
    <dgm:pt modelId="{92463AC9-DE42-4471-B983-968B590E936D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WordPress</a:t>
          </a:r>
          <a:endParaRPr lang="en-US" dirty="0"/>
        </a:p>
      </dgm:t>
    </dgm:pt>
    <dgm:pt modelId="{0DBD1240-B458-425C-A455-97B3017A34F1}" type="parTrans" cxnId="{51E498A7-1785-4193-98FC-29BFFCA7464B}">
      <dgm:prSet/>
      <dgm:spPr/>
      <dgm:t>
        <a:bodyPr/>
        <a:lstStyle/>
        <a:p>
          <a:endParaRPr lang="en-US"/>
        </a:p>
      </dgm:t>
    </dgm:pt>
    <dgm:pt modelId="{9C6A503E-7922-446D-B341-0E4759B55EB0}" type="sibTrans" cxnId="{51E498A7-1785-4193-98FC-29BFFCA7464B}">
      <dgm:prSet/>
      <dgm:spPr/>
      <dgm:t>
        <a:bodyPr/>
        <a:lstStyle/>
        <a:p>
          <a:endParaRPr lang="en-US"/>
        </a:p>
      </dgm:t>
    </dgm:pt>
    <dgm:pt modelId="{800F9D3B-333D-4D24-8EBC-9C872FADEC8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Blogger, </a:t>
          </a:r>
          <a:r>
            <a:rPr lang="en-US" dirty="0" err="1" smtClean="0"/>
            <a:t>TypePad</a:t>
          </a:r>
          <a:endParaRPr lang="en-US" dirty="0"/>
        </a:p>
      </dgm:t>
    </dgm:pt>
    <dgm:pt modelId="{16C6F743-FC08-4FF9-BF50-7D6FF15C78B0}" type="parTrans" cxnId="{7FFBEAB3-18FF-4669-B98D-5AEAB958FFB8}">
      <dgm:prSet/>
      <dgm:spPr/>
      <dgm:t>
        <a:bodyPr/>
        <a:lstStyle/>
        <a:p>
          <a:endParaRPr lang="en-US"/>
        </a:p>
      </dgm:t>
    </dgm:pt>
    <dgm:pt modelId="{63BF1CD3-47C7-45D8-A331-E9DBE1AC91A5}" type="sibTrans" cxnId="{7FFBEAB3-18FF-4669-B98D-5AEAB958FFB8}">
      <dgm:prSet/>
      <dgm:spPr/>
      <dgm:t>
        <a:bodyPr/>
        <a:lstStyle/>
        <a:p>
          <a:endParaRPr lang="en-US"/>
        </a:p>
      </dgm:t>
    </dgm:pt>
    <dgm:pt modelId="{A3AE40C5-7734-49C1-9BE7-726FC9435C9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Microblogs</a:t>
          </a:r>
          <a:endParaRPr lang="en-US" dirty="0"/>
        </a:p>
      </dgm:t>
    </dgm:pt>
    <dgm:pt modelId="{C11C2F2A-DB76-4F86-B665-064883CF80DC}" type="parTrans" cxnId="{0E44A175-E593-4FEE-BAB6-9D006869988A}">
      <dgm:prSet/>
      <dgm:spPr/>
      <dgm:t>
        <a:bodyPr/>
        <a:lstStyle/>
        <a:p>
          <a:endParaRPr lang="en-US"/>
        </a:p>
      </dgm:t>
    </dgm:pt>
    <dgm:pt modelId="{2F3E9306-00AE-444A-BD70-440351CB0191}" type="sibTrans" cxnId="{0E44A175-E593-4FEE-BAB6-9D006869988A}">
      <dgm:prSet/>
      <dgm:spPr/>
      <dgm:t>
        <a:bodyPr/>
        <a:lstStyle/>
        <a:p>
          <a:endParaRPr lang="en-US"/>
        </a:p>
      </dgm:t>
    </dgm:pt>
    <dgm:pt modelId="{9FE3BF70-4315-4891-B2D9-97B4630ED8D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Twitter</a:t>
          </a:r>
          <a:endParaRPr lang="en-US" dirty="0"/>
        </a:p>
      </dgm:t>
    </dgm:pt>
    <dgm:pt modelId="{65518991-2779-42CB-A016-BBB04A07FAF4}" type="parTrans" cxnId="{7AADB744-271D-4FEB-9ECC-D121B49036C6}">
      <dgm:prSet/>
      <dgm:spPr/>
      <dgm:t>
        <a:bodyPr/>
        <a:lstStyle/>
        <a:p>
          <a:endParaRPr lang="en-US"/>
        </a:p>
      </dgm:t>
    </dgm:pt>
    <dgm:pt modelId="{971FD72F-6E72-4B63-B5B1-4A8B4EA03FC0}" type="sibTrans" cxnId="{7AADB744-271D-4FEB-9ECC-D121B49036C6}">
      <dgm:prSet/>
      <dgm:spPr/>
      <dgm:t>
        <a:bodyPr/>
        <a:lstStyle/>
        <a:p>
          <a:endParaRPr lang="en-US"/>
        </a:p>
      </dgm:t>
    </dgm:pt>
    <dgm:pt modelId="{0871C661-3467-49C9-B170-DBC36FB7C08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Pinterest</a:t>
          </a:r>
          <a:endParaRPr lang="en-US" dirty="0"/>
        </a:p>
      </dgm:t>
    </dgm:pt>
    <dgm:pt modelId="{79C10C92-7C84-4A98-A886-1322613A6014}" type="parTrans" cxnId="{D85D311B-6632-4EA1-ACF3-58E8A1BDAA86}">
      <dgm:prSet/>
      <dgm:spPr/>
      <dgm:t>
        <a:bodyPr/>
        <a:lstStyle/>
        <a:p>
          <a:endParaRPr lang="en-US"/>
        </a:p>
      </dgm:t>
    </dgm:pt>
    <dgm:pt modelId="{049BA2F5-6823-44E9-8278-10BB74B7A9C8}" type="sibTrans" cxnId="{D85D311B-6632-4EA1-ACF3-58E8A1BDAA86}">
      <dgm:prSet/>
      <dgm:spPr/>
      <dgm:t>
        <a:bodyPr/>
        <a:lstStyle/>
        <a:p>
          <a:endParaRPr lang="en-US"/>
        </a:p>
      </dgm:t>
    </dgm:pt>
    <dgm:pt modelId="{611D4714-AEB6-43B6-BBD2-84BB51FF838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Flickr</a:t>
          </a:r>
          <a:endParaRPr lang="en-US" dirty="0"/>
        </a:p>
      </dgm:t>
    </dgm:pt>
    <dgm:pt modelId="{6444294B-1B9A-4613-BCD0-B8CD94581742}" type="parTrans" cxnId="{9C537721-1463-4501-A175-28F9CE3014FC}">
      <dgm:prSet/>
      <dgm:spPr/>
      <dgm:t>
        <a:bodyPr/>
        <a:lstStyle/>
        <a:p>
          <a:endParaRPr lang="en-US"/>
        </a:p>
      </dgm:t>
    </dgm:pt>
    <dgm:pt modelId="{7FF86234-14CC-4B41-B971-2D1AC223BC0D}" type="sibTrans" cxnId="{9C537721-1463-4501-A175-28F9CE3014FC}">
      <dgm:prSet/>
      <dgm:spPr/>
      <dgm:t>
        <a:bodyPr/>
        <a:lstStyle/>
        <a:p>
          <a:endParaRPr lang="en-US"/>
        </a:p>
      </dgm:t>
    </dgm:pt>
    <dgm:pt modelId="{52BC3F00-D507-465A-8852-57CF25BC560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Yelp</a:t>
          </a:r>
          <a:endParaRPr lang="en-US" dirty="0"/>
        </a:p>
      </dgm:t>
    </dgm:pt>
    <dgm:pt modelId="{4B5D2018-CBFD-4FD0-85D7-32773E2E973E}" type="parTrans" cxnId="{237E418A-6291-420E-B20E-0341570AA0E9}">
      <dgm:prSet/>
      <dgm:spPr/>
      <dgm:t>
        <a:bodyPr/>
        <a:lstStyle/>
        <a:p>
          <a:endParaRPr lang="en-US"/>
        </a:p>
      </dgm:t>
    </dgm:pt>
    <dgm:pt modelId="{5A279793-3FDA-431D-85BB-A0F4114FF8B6}" type="sibTrans" cxnId="{237E418A-6291-420E-B20E-0341570AA0E9}">
      <dgm:prSet/>
      <dgm:spPr/>
      <dgm:t>
        <a:bodyPr/>
        <a:lstStyle/>
        <a:p>
          <a:endParaRPr lang="en-US"/>
        </a:p>
      </dgm:t>
    </dgm:pt>
    <dgm:pt modelId="{0CA9F6C1-1BEE-4BD7-8694-2395CABE7FA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Wikipedia</a:t>
          </a:r>
          <a:endParaRPr lang="en-US" dirty="0"/>
        </a:p>
      </dgm:t>
    </dgm:pt>
    <dgm:pt modelId="{9745181B-1EAE-413E-A42C-5B54ED9257E8}" type="parTrans" cxnId="{BF2637AB-E305-4329-95B0-6E287E559883}">
      <dgm:prSet/>
      <dgm:spPr/>
      <dgm:t>
        <a:bodyPr/>
        <a:lstStyle/>
        <a:p>
          <a:endParaRPr lang="en-US"/>
        </a:p>
      </dgm:t>
    </dgm:pt>
    <dgm:pt modelId="{56989FBD-DA79-4D84-9FEE-BF71220F2538}" type="sibTrans" cxnId="{BF2637AB-E305-4329-95B0-6E287E559883}">
      <dgm:prSet/>
      <dgm:spPr/>
      <dgm:t>
        <a:bodyPr/>
        <a:lstStyle/>
        <a:p>
          <a:endParaRPr lang="en-US"/>
        </a:p>
      </dgm:t>
    </dgm:pt>
    <dgm:pt modelId="{FD21DE3A-7ADE-45FE-B2DE-AB2985204DA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Social Bookmarking</a:t>
          </a:r>
          <a:endParaRPr lang="en-US" dirty="0"/>
        </a:p>
      </dgm:t>
    </dgm:pt>
    <dgm:pt modelId="{307236C9-E291-4E94-8EEA-63C9DB0BCB97}" type="parTrans" cxnId="{3073D4E5-256C-45AC-8D67-36D6815B5AB5}">
      <dgm:prSet/>
      <dgm:spPr/>
      <dgm:t>
        <a:bodyPr/>
        <a:lstStyle/>
        <a:p>
          <a:endParaRPr lang="en-US"/>
        </a:p>
      </dgm:t>
    </dgm:pt>
    <dgm:pt modelId="{8E62038D-0C95-4CCE-B0D4-8C3FF1095562}" type="sibTrans" cxnId="{3073D4E5-256C-45AC-8D67-36D6815B5AB5}">
      <dgm:prSet/>
      <dgm:spPr/>
      <dgm:t>
        <a:bodyPr/>
        <a:lstStyle/>
        <a:p>
          <a:endParaRPr lang="en-US"/>
        </a:p>
      </dgm:t>
    </dgm:pt>
    <dgm:pt modelId="{E9A575E6-7495-4670-905A-B6D793C07C3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YouTube</a:t>
          </a:r>
          <a:endParaRPr lang="en-US" dirty="0"/>
        </a:p>
      </dgm:t>
    </dgm:pt>
    <dgm:pt modelId="{C7E2196A-4B5D-4781-A82A-515803639133}" type="parTrans" cxnId="{93B603DC-FFE6-417F-B3E3-51BBAB30ADA7}">
      <dgm:prSet/>
      <dgm:spPr/>
      <dgm:t>
        <a:bodyPr/>
        <a:lstStyle/>
        <a:p>
          <a:endParaRPr lang="en-US"/>
        </a:p>
      </dgm:t>
    </dgm:pt>
    <dgm:pt modelId="{311B7341-A537-46CE-845F-D7B100E05E90}" type="sibTrans" cxnId="{93B603DC-FFE6-417F-B3E3-51BBAB30ADA7}">
      <dgm:prSet/>
      <dgm:spPr/>
      <dgm:t>
        <a:bodyPr/>
        <a:lstStyle/>
        <a:p>
          <a:endParaRPr lang="en-US"/>
        </a:p>
      </dgm:t>
    </dgm:pt>
    <dgm:pt modelId="{81D0E0D3-BB67-4FFA-BAC8-8827C092C7D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Photo Sharing</a:t>
          </a:r>
          <a:endParaRPr lang="en-US" dirty="0"/>
        </a:p>
      </dgm:t>
    </dgm:pt>
    <dgm:pt modelId="{03695474-2983-43E0-A27A-A6735B6B37BB}" type="parTrans" cxnId="{5A33FC23-957A-4297-911B-0AC3463731BB}">
      <dgm:prSet/>
      <dgm:spPr/>
      <dgm:t>
        <a:bodyPr/>
        <a:lstStyle/>
        <a:p>
          <a:endParaRPr lang="en-US"/>
        </a:p>
      </dgm:t>
    </dgm:pt>
    <dgm:pt modelId="{EB91CA1D-3042-468F-936E-1A475CB0815F}" type="sibTrans" cxnId="{5A33FC23-957A-4297-911B-0AC3463731BB}">
      <dgm:prSet/>
      <dgm:spPr/>
      <dgm:t>
        <a:bodyPr/>
        <a:lstStyle/>
        <a:p>
          <a:endParaRPr lang="en-US"/>
        </a:p>
      </dgm:t>
    </dgm:pt>
    <dgm:pt modelId="{09332868-381E-4546-AA23-D482CAE0205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Video Sharing</a:t>
          </a:r>
          <a:endParaRPr lang="en-US" dirty="0"/>
        </a:p>
      </dgm:t>
    </dgm:pt>
    <dgm:pt modelId="{B6971611-ADDF-40D2-BB4C-55DF90DB2163}" type="parTrans" cxnId="{33AD8C41-4564-4736-8FFB-AD1843F50284}">
      <dgm:prSet/>
      <dgm:spPr/>
      <dgm:t>
        <a:bodyPr/>
        <a:lstStyle/>
        <a:p>
          <a:endParaRPr lang="en-US"/>
        </a:p>
      </dgm:t>
    </dgm:pt>
    <dgm:pt modelId="{8B6FA043-EB59-4D51-B452-8761D19E83F9}" type="sibTrans" cxnId="{33AD8C41-4564-4736-8FFB-AD1843F50284}">
      <dgm:prSet/>
      <dgm:spPr/>
      <dgm:t>
        <a:bodyPr/>
        <a:lstStyle/>
        <a:p>
          <a:endParaRPr lang="en-US"/>
        </a:p>
      </dgm:t>
    </dgm:pt>
    <dgm:pt modelId="{849E6577-5D8D-4A9D-A688-63059C19EA5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Reviews &amp; Ratings</a:t>
          </a:r>
          <a:endParaRPr lang="en-US" dirty="0"/>
        </a:p>
      </dgm:t>
    </dgm:pt>
    <dgm:pt modelId="{52C8C424-4CDE-42A7-9EE2-A313D5761C78}" type="parTrans" cxnId="{CD2C8FE5-090E-4E5E-8261-F4707C9B1A36}">
      <dgm:prSet/>
      <dgm:spPr/>
      <dgm:t>
        <a:bodyPr/>
        <a:lstStyle/>
        <a:p>
          <a:endParaRPr lang="en-US"/>
        </a:p>
      </dgm:t>
    </dgm:pt>
    <dgm:pt modelId="{9FDE1099-A38F-4132-8277-EB40A49B90BA}" type="sibTrans" cxnId="{CD2C8FE5-090E-4E5E-8261-F4707C9B1A36}">
      <dgm:prSet/>
      <dgm:spPr/>
      <dgm:t>
        <a:bodyPr/>
        <a:lstStyle/>
        <a:p>
          <a:endParaRPr lang="en-US"/>
        </a:p>
      </dgm:t>
    </dgm:pt>
    <dgm:pt modelId="{0F9DEE81-FCEA-40F6-A5BD-3960A1BBB40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Wiki</a:t>
          </a:r>
          <a:endParaRPr lang="en-US" dirty="0"/>
        </a:p>
      </dgm:t>
    </dgm:pt>
    <dgm:pt modelId="{EFDB214A-1F46-4D4B-A829-8B870624AC4D}" type="parTrans" cxnId="{A56722DA-75AD-4FC4-BCB8-AAC2E91E78D6}">
      <dgm:prSet/>
      <dgm:spPr/>
      <dgm:t>
        <a:bodyPr/>
        <a:lstStyle/>
        <a:p>
          <a:endParaRPr lang="en-US"/>
        </a:p>
      </dgm:t>
    </dgm:pt>
    <dgm:pt modelId="{B9FB7098-59F5-4DAE-8100-D22EBA3043F5}" type="sibTrans" cxnId="{A56722DA-75AD-4FC4-BCB8-AAC2E91E78D6}">
      <dgm:prSet/>
      <dgm:spPr/>
      <dgm:t>
        <a:bodyPr/>
        <a:lstStyle/>
        <a:p>
          <a:endParaRPr lang="en-US"/>
        </a:p>
      </dgm:t>
    </dgm:pt>
    <dgm:pt modelId="{C11AD8BC-7294-4C05-B4BB-A08B8B890D0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Instagram</a:t>
          </a:r>
          <a:endParaRPr lang="en-US" dirty="0"/>
        </a:p>
      </dgm:t>
    </dgm:pt>
    <dgm:pt modelId="{F878A726-B898-45B5-A130-9B2D5E66709F}" type="parTrans" cxnId="{2A15E7EB-2ECA-41E4-9655-ABE715FE4B9F}">
      <dgm:prSet/>
      <dgm:spPr/>
      <dgm:t>
        <a:bodyPr/>
        <a:lstStyle/>
        <a:p>
          <a:endParaRPr lang="en-US"/>
        </a:p>
      </dgm:t>
    </dgm:pt>
    <dgm:pt modelId="{5750D36E-D68A-4755-8CAE-05B86E8DF86F}" type="sibTrans" cxnId="{2A15E7EB-2ECA-41E4-9655-ABE715FE4B9F}">
      <dgm:prSet/>
      <dgm:spPr/>
      <dgm:t>
        <a:bodyPr/>
        <a:lstStyle/>
        <a:p>
          <a:endParaRPr lang="en-US"/>
        </a:p>
      </dgm:t>
    </dgm:pt>
    <dgm:pt modelId="{D02F98B3-02E3-4CAC-86AC-09BC530FE99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Reddit</a:t>
          </a:r>
          <a:endParaRPr lang="en-US" dirty="0"/>
        </a:p>
      </dgm:t>
    </dgm:pt>
    <dgm:pt modelId="{6BB8063D-2A5F-4751-BB22-07935D546F42}" type="parTrans" cxnId="{3E6FEEE3-B0EE-40E5-810B-7BA0B821989C}">
      <dgm:prSet/>
      <dgm:spPr/>
      <dgm:t>
        <a:bodyPr/>
        <a:lstStyle/>
        <a:p>
          <a:endParaRPr lang="en-US"/>
        </a:p>
      </dgm:t>
    </dgm:pt>
    <dgm:pt modelId="{42A8275E-C48C-436D-9D83-29E9EABFA18E}" type="sibTrans" cxnId="{3E6FEEE3-B0EE-40E5-810B-7BA0B821989C}">
      <dgm:prSet/>
      <dgm:spPr/>
      <dgm:t>
        <a:bodyPr/>
        <a:lstStyle/>
        <a:p>
          <a:endParaRPr lang="en-US"/>
        </a:p>
      </dgm:t>
    </dgm:pt>
    <dgm:pt modelId="{731C3B34-805D-42B6-B5B8-EFAC14478BB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Vine</a:t>
          </a:r>
          <a:endParaRPr lang="en-US" dirty="0"/>
        </a:p>
      </dgm:t>
    </dgm:pt>
    <dgm:pt modelId="{90D333A1-56C5-4072-95E9-2CD6FE0CD0D8}" type="parTrans" cxnId="{BD058D94-091F-485B-B7A6-F74F8BFFE51A}">
      <dgm:prSet/>
      <dgm:spPr/>
      <dgm:t>
        <a:bodyPr/>
        <a:lstStyle/>
        <a:p>
          <a:endParaRPr lang="en-US"/>
        </a:p>
      </dgm:t>
    </dgm:pt>
    <dgm:pt modelId="{9E867B2D-0E1C-4C28-8590-62EFD34D8D4D}" type="sibTrans" cxnId="{BD058D94-091F-485B-B7A6-F74F8BFFE51A}">
      <dgm:prSet/>
      <dgm:spPr/>
      <dgm:t>
        <a:bodyPr/>
        <a:lstStyle/>
        <a:p>
          <a:endParaRPr lang="en-US"/>
        </a:p>
      </dgm:t>
    </dgm:pt>
    <dgm:pt modelId="{AF01658E-108F-4051-B546-2B25D9985F7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TripAdvisor</a:t>
          </a:r>
          <a:endParaRPr lang="en-US" dirty="0"/>
        </a:p>
      </dgm:t>
    </dgm:pt>
    <dgm:pt modelId="{9C98A5DD-B634-44DC-9EC9-BAE0F8A6FD03}" type="parTrans" cxnId="{959885E7-A8D3-4743-A44C-1744ACDAB88E}">
      <dgm:prSet/>
      <dgm:spPr/>
      <dgm:t>
        <a:bodyPr/>
        <a:lstStyle/>
        <a:p>
          <a:endParaRPr lang="en-US"/>
        </a:p>
      </dgm:t>
    </dgm:pt>
    <dgm:pt modelId="{E0D7719E-9C93-4D21-88F0-779610381496}" type="sibTrans" cxnId="{959885E7-A8D3-4743-A44C-1744ACDAB88E}">
      <dgm:prSet/>
      <dgm:spPr/>
      <dgm:t>
        <a:bodyPr/>
        <a:lstStyle/>
        <a:p>
          <a:endParaRPr lang="en-US"/>
        </a:p>
      </dgm:t>
    </dgm:pt>
    <dgm:pt modelId="{8CFFFA8A-A704-46C4-A2F5-68132DDFBA7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Tumblr</a:t>
          </a:r>
          <a:endParaRPr lang="en-US" dirty="0"/>
        </a:p>
      </dgm:t>
    </dgm:pt>
    <dgm:pt modelId="{F9500D5B-9FC3-4712-B258-ADAC14807D47}" type="parTrans" cxnId="{FCA98860-2AD3-4302-8C5E-CC7434CBF90A}">
      <dgm:prSet/>
      <dgm:spPr/>
      <dgm:t>
        <a:bodyPr/>
        <a:lstStyle/>
        <a:p>
          <a:endParaRPr lang="en-US"/>
        </a:p>
      </dgm:t>
    </dgm:pt>
    <dgm:pt modelId="{52E1563A-AEE7-4C06-ACFA-012086668B33}" type="sibTrans" cxnId="{FCA98860-2AD3-4302-8C5E-CC7434CBF90A}">
      <dgm:prSet/>
      <dgm:spPr/>
      <dgm:t>
        <a:bodyPr/>
        <a:lstStyle/>
        <a:p>
          <a:endParaRPr lang="en-US"/>
        </a:p>
      </dgm:t>
    </dgm:pt>
    <dgm:pt modelId="{290A941C-BB29-4C69-B1E8-2C004DDE5DA9}" type="pres">
      <dgm:prSet presAssocID="{B552806E-0B27-4C8B-8D25-CF61C7B1F7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89C66-3019-4B05-835C-236E814007C5}" type="pres">
      <dgm:prSet presAssocID="{57FC7A83-814A-4894-BE1B-BC5EFDF0EC7D}" presName="linNode" presStyleCnt="0"/>
      <dgm:spPr/>
    </dgm:pt>
    <dgm:pt modelId="{58C44DAF-0A71-4F53-ABAE-B5540C2177A9}" type="pres">
      <dgm:prSet presAssocID="{57FC7A83-814A-4894-BE1B-BC5EFDF0EC7D}" presName="parentText" presStyleLbl="node1" presStyleIdx="0" presStyleCnt="8" custLinFactNeighborX="-2033" custLinFactNeighborY="-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2BB0C-BE9F-4852-B86C-A3C081254D36}" type="pres">
      <dgm:prSet presAssocID="{57FC7A83-814A-4894-BE1B-BC5EFDF0EC7D}" presName="descendantText" presStyleLbl="alignAccFollowNode1" presStyleIdx="0" presStyleCnt="8" custLinFactNeighborX="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B3E85-0A6D-4602-8E5E-35888FAED0DC}" type="pres">
      <dgm:prSet presAssocID="{C535972F-A2F9-49AE-9292-F700B167E5E9}" presName="sp" presStyleCnt="0"/>
      <dgm:spPr/>
    </dgm:pt>
    <dgm:pt modelId="{7AA344B6-3A3E-4435-91B6-44182F8E02AD}" type="pres">
      <dgm:prSet presAssocID="{7460B604-8EDF-4800-9456-F9ED2816BE8F}" presName="linNode" presStyleCnt="0"/>
      <dgm:spPr/>
    </dgm:pt>
    <dgm:pt modelId="{A24403D6-305E-4ABB-AB88-15A113EE8AF6}" type="pres">
      <dgm:prSet presAssocID="{7460B604-8EDF-4800-9456-F9ED2816BE8F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CF937-37BB-48C4-A271-5DB71E305CB6}" type="pres">
      <dgm:prSet presAssocID="{7460B604-8EDF-4800-9456-F9ED2816BE8F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5697F-B4D7-4540-98DB-4EF440B03693}" type="pres">
      <dgm:prSet presAssocID="{51837725-B89B-4A7C-9BF0-EC717FDDFAFE}" presName="sp" presStyleCnt="0"/>
      <dgm:spPr/>
    </dgm:pt>
    <dgm:pt modelId="{D0AD8951-164D-4E42-A4F3-D219E4E835F7}" type="pres">
      <dgm:prSet presAssocID="{A3AE40C5-7734-49C1-9BE7-726FC9435C96}" presName="linNode" presStyleCnt="0"/>
      <dgm:spPr/>
    </dgm:pt>
    <dgm:pt modelId="{51F0612D-6E6A-49F2-A3B9-035CF1C419C1}" type="pres">
      <dgm:prSet presAssocID="{A3AE40C5-7734-49C1-9BE7-726FC9435C96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84D32-8F0C-4A8A-8AE4-3DB7A307E28B}" type="pres">
      <dgm:prSet presAssocID="{A3AE40C5-7734-49C1-9BE7-726FC9435C96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084D7-3084-4684-823A-A070634795CD}" type="pres">
      <dgm:prSet presAssocID="{2F3E9306-00AE-444A-BD70-440351CB0191}" presName="sp" presStyleCnt="0"/>
      <dgm:spPr/>
    </dgm:pt>
    <dgm:pt modelId="{68BC3691-E156-4C6B-90EB-B1843CA7E9C9}" type="pres">
      <dgm:prSet presAssocID="{FD21DE3A-7ADE-45FE-B2DE-AB2985204DAB}" presName="linNode" presStyleCnt="0"/>
      <dgm:spPr/>
    </dgm:pt>
    <dgm:pt modelId="{12AA8195-F9C0-4AAD-9714-0C3D147B1E79}" type="pres">
      <dgm:prSet presAssocID="{FD21DE3A-7ADE-45FE-B2DE-AB2985204DAB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7B502-768D-46D1-BA72-0CF0A033FD8D}" type="pres">
      <dgm:prSet presAssocID="{FD21DE3A-7ADE-45FE-B2DE-AB2985204DAB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27139-F991-4CBA-B2D2-9D50CE296983}" type="pres">
      <dgm:prSet presAssocID="{8E62038D-0C95-4CCE-B0D4-8C3FF1095562}" presName="sp" presStyleCnt="0"/>
      <dgm:spPr/>
    </dgm:pt>
    <dgm:pt modelId="{C638B0E1-BA0A-48AA-8055-CD663A57052B}" type="pres">
      <dgm:prSet presAssocID="{81D0E0D3-BB67-4FFA-BAC8-8827C092C7D4}" presName="linNode" presStyleCnt="0"/>
      <dgm:spPr/>
    </dgm:pt>
    <dgm:pt modelId="{E43B3AEA-D519-4F38-9F8B-C945D57CEFB4}" type="pres">
      <dgm:prSet presAssocID="{81D0E0D3-BB67-4FFA-BAC8-8827C092C7D4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3994C-39EC-4596-947E-B8BB11AE4453}" type="pres">
      <dgm:prSet presAssocID="{81D0E0D3-BB67-4FFA-BAC8-8827C092C7D4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45B4A-A209-46F7-9DAC-5BF30A73D35C}" type="pres">
      <dgm:prSet presAssocID="{EB91CA1D-3042-468F-936E-1A475CB0815F}" presName="sp" presStyleCnt="0"/>
      <dgm:spPr/>
    </dgm:pt>
    <dgm:pt modelId="{86EBBAE6-7DFE-4C7B-B147-58836D2AAC26}" type="pres">
      <dgm:prSet presAssocID="{09332868-381E-4546-AA23-D482CAE02055}" presName="linNode" presStyleCnt="0"/>
      <dgm:spPr/>
    </dgm:pt>
    <dgm:pt modelId="{F5B35E92-5C2B-49E1-9A40-B303B62C73B1}" type="pres">
      <dgm:prSet presAssocID="{09332868-381E-4546-AA23-D482CAE02055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AE873-5AAE-4069-914C-AE33133EFBF6}" type="pres">
      <dgm:prSet presAssocID="{09332868-381E-4546-AA23-D482CAE02055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93AC9-94B7-465C-9E99-C99C525939C7}" type="pres">
      <dgm:prSet presAssocID="{8B6FA043-EB59-4D51-B452-8761D19E83F9}" presName="sp" presStyleCnt="0"/>
      <dgm:spPr/>
    </dgm:pt>
    <dgm:pt modelId="{F1303097-E269-48A9-A253-7BE7049F04BA}" type="pres">
      <dgm:prSet presAssocID="{849E6577-5D8D-4A9D-A688-63059C19EA55}" presName="linNode" presStyleCnt="0"/>
      <dgm:spPr/>
    </dgm:pt>
    <dgm:pt modelId="{980A528E-8BC8-492B-B1D9-70D07E88901D}" type="pres">
      <dgm:prSet presAssocID="{849E6577-5D8D-4A9D-A688-63059C19EA55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E520D-1F59-497C-B6A9-4904BDCFF499}" type="pres">
      <dgm:prSet presAssocID="{849E6577-5D8D-4A9D-A688-63059C19EA55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5CB88-0453-4277-81FA-EB4523DAD1AA}" type="pres">
      <dgm:prSet presAssocID="{9FDE1099-A38F-4132-8277-EB40A49B90BA}" presName="sp" presStyleCnt="0"/>
      <dgm:spPr/>
    </dgm:pt>
    <dgm:pt modelId="{22CCF393-A497-43E6-90FA-CEC6330ADDE2}" type="pres">
      <dgm:prSet presAssocID="{0F9DEE81-FCEA-40F6-A5BD-3960A1BBB40A}" presName="linNode" presStyleCnt="0"/>
      <dgm:spPr/>
    </dgm:pt>
    <dgm:pt modelId="{4DFE6584-7720-4396-A985-F61185C15BC9}" type="pres">
      <dgm:prSet presAssocID="{0F9DEE81-FCEA-40F6-A5BD-3960A1BBB40A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78249-DA79-49A2-8AA3-8C0827E34D19}" type="pres">
      <dgm:prSet presAssocID="{0F9DEE81-FCEA-40F6-A5BD-3960A1BBB40A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A7AF04-C7EE-415F-89A6-FDC573838D05}" type="presOf" srcId="{849E6577-5D8D-4A9D-A688-63059C19EA55}" destId="{980A528E-8BC8-492B-B1D9-70D07E88901D}" srcOrd="0" destOrd="0" presId="urn:microsoft.com/office/officeart/2005/8/layout/vList5"/>
    <dgm:cxn modelId="{CD6BD093-6107-413E-B9EA-42AEA44E2710}" type="presOf" srcId="{09332868-381E-4546-AA23-D482CAE02055}" destId="{F5B35E92-5C2B-49E1-9A40-B303B62C73B1}" srcOrd="0" destOrd="0" presId="urn:microsoft.com/office/officeart/2005/8/layout/vList5"/>
    <dgm:cxn modelId="{307D8E54-B309-4F16-B773-7DB2B2D179D2}" type="presOf" srcId="{611D4714-AEB6-43B6-BBD2-84BB51FF8383}" destId="{1923994C-39EC-4596-947E-B8BB11AE4453}" srcOrd="0" destOrd="0" presId="urn:microsoft.com/office/officeart/2005/8/layout/vList5"/>
    <dgm:cxn modelId="{5779D513-4ED3-4F87-82D3-C66CD9D1D271}" type="presOf" srcId="{E9A575E6-7495-4670-905A-B6D793C07C3D}" destId="{80FAE873-5AAE-4069-914C-AE33133EFBF6}" srcOrd="0" destOrd="0" presId="urn:microsoft.com/office/officeart/2005/8/layout/vList5"/>
    <dgm:cxn modelId="{2A15E7EB-2ECA-41E4-9655-ABE715FE4B9F}" srcId="{81D0E0D3-BB67-4FFA-BAC8-8827C092C7D4}" destId="{C11AD8BC-7294-4C05-B4BB-A08B8B890D02}" srcOrd="1" destOrd="0" parTransId="{F878A726-B898-45B5-A130-9B2D5E66709F}" sibTransId="{5750D36E-D68A-4755-8CAE-05B86E8DF86F}"/>
    <dgm:cxn modelId="{DDE8C944-5EDC-4834-A3DA-3C5B1F8736D7}" srcId="{57FC7A83-814A-4894-BE1B-BC5EFDF0EC7D}" destId="{AB9A0F14-62A2-4FC3-8809-331713811536}" srcOrd="0" destOrd="0" parTransId="{CB65A991-8809-4585-8D46-19C9F812770E}" sibTransId="{C400F4F9-4412-4A2F-9584-2141879F27B7}"/>
    <dgm:cxn modelId="{9978884F-7C98-4026-B463-B5654E306A46}" type="presOf" srcId="{57FC7A83-814A-4894-BE1B-BC5EFDF0EC7D}" destId="{58C44DAF-0A71-4F53-ABAE-B5540C2177A9}" srcOrd="0" destOrd="0" presId="urn:microsoft.com/office/officeart/2005/8/layout/vList5"/>
    <dgm:cxn modelId="{A56722DA-75AD-4FC4-BCB8-AAC2E91E78D6}" srcId="{B552806E-0B27-4C8B-8D25-CF61C7B1F7A7}" destId="{0F9DEE81-FCEA-40F6-A5BD-3960A1BBB40A}" srcOrd="7" destOrd="0" parTransId="{EFDB214A-1F46-4D4B-A829-8B870624AC4D}" sibTransId="{B9FB7098-59F5-4DAE-8100-D22EBA3043F5}"/>
    <dgm:cxn modelId="{36458068-16D9-4EE2-B76A-09E205B3EC1F}" type="presOf" srcId="{0F9DEE81-FCEA-40F6-A5BD-3960A1BBB40A}" destId="{4DFE6584-7720-4396-A985-F61185C15BC9}" srcOrd="0" destOrd="0" presId="urn:microsoft.com/office/officeart/2005/8/layout/vList5"/>
    <dgm:cxn modelId="{58402C89-CD07-4B19-9ED4-115EC3E04C85}" type="presOf" srcId="{9FE3BF70-4315-4891-B2D9-97B4630ED8D0}" destId="{31084D32-8F0C-4A8A-8AE4-3DB7A307E28B}" srcOrd="0" destOrd="0" presId="urn:microsoft.com/office/officeart/2005/8/layout/vList5"/>
    <dgm:cxn modelId="{93B603DC-FFE6-417F-B3E3-51BBAB30ADA7}" srcId="{09332868-381E-4546-AA23-D482CAE02055}" destId="{E9A575E6-7495-4670-905A-B6D793C07C3D}" srcOrd="0" destOrd="0" parTransId="{C7E2196A-4B5D-4781-A82A-515803639133}" sibTransId="{311B7341-A537-46CE-845F-D7B100E05E90}"/>
    <dgm:cxn modelId="{7D5C1DAB-27DE-4D2D-A366-90C32E50842C}" type="presOf" srcId="{81D0E0D3-BB67-4FFA-BAC8-8827C092C7D4}" destId="{E43B3AEA-D519-4F38-9F8B-C945D57CEFB4}" srcOrd="0" destOrd="0" presId="urn:microsoft.com/office/officeart/2005/8/layout/vList5"/>
    <dgm:cxn modelId="{C6A15CC7-8FB7-48DB-9685-25D92BE38EC9}" type="presOf" srcId="{C11AD8BC-7294-4C05-B4BB-A08B8B890D02}" destId="{1923994C-39EC-4596-947E-B8BB11AE4453}" srcOrd="0" destOrd="1" presId="urn:microsoft.com/office/officeart/2005/8/layout/vList5"/>
    <dgm:cxn modelId="{3073D4E5-256C-45AC-8D67-36D6815B5AB5}" srcId="{B552806E-0B27-4C8B-8D25-CF61C7B1F7A7}" destId="{FD21DE3A-7ADE-45FE-B2DE-AB2985204DAB}" srcOrd="3" destOrd="0" parTransId="{307236C9-E291-4E94-8EEA-63C9DB0BCB97}" sibTransId="{8E62038D-0C95-4CCE-B0D4-8C3FF1095562}"/>
    <dgm:cxn modelId="{9C537721-1463-4501-A175-28F9CE3014FC}" srcId="{81D0E0D3-BB67-4FFA-BAC8-8827C092C7D4}" destId="{611D4714-AEB6-43B6-BBD2-84BB51FF8383}" srcOrd="0" destOrd="0" parTransId="{6444294B-1B9A-4613-BCD0-B8CD94581742}" sibTransId="{7FF86234-14CC-4B41-B971-2D1AC223BC0D}"/>
    <dgm:cxn modelId="{AEDE160B-7AA2-44B8-B069-F866B08C85A8}" srcId="{B552806E-0B27-4C8B-8D25-CF61C7B1F7A7}" destId="{7460B604-8EDF-4800-9456-F9ED2816BE8F}" srcOrd="1" destOrd="0" parTransId="{E19A1B65-604A-4544-9608-D4BE182DFD06}" sibTransId="{51837725-B89B-4A7C-9BF0-EC717FDDFAFE}"/>
    <dgm:cxn modelId="{BCAE6A6E-4DB6-4447-9624-1ED6E45894B5}" type="presOf" srcId="{0CA9F6C1-1BEE-4BD7-8694-2395CABE7FAC}" destId="{2C378249-DA79-49A2-8AA3-8C0827E34D19}" srcOrd="0" destOrd="0" presId="urn:microsoft.com/office/officeart/2005/8/layout/vList5"/>
    <dgm:cxn modelId="{4E0D1F2C-EBDC-46A7-81F0-A26ECD52154A}" type="presOf" srcId="{AB9A0F14-62A2-4FC3-8809-331713811536}" destId="{6AB2BB0C-BE9F-4852-B86C-A3C081254D36}" srcOrd="0" destOrd="0" presId="urn:microsoft.com/office/officeart/2005/8/layout/vList5"/>
    <dgm:cxn modelId="{89055BD0-8C18-4C9F-893F-454B30D0D83A}" srcId="{B552806E-0B27-4C8B-8D25-CF61C7B1F7A7}" destId="{57FC7A83-814A-4894-BE1B-BC5EFDF0EC7D}" srcOrd="0" destOrd="0" parTransId="{6511EB97-C9A0-4E6C-864A-5102082D3923}" sibTransId="{C535972F-A2F9-49AE-9292-F700B167E5E9}"/>
    <dgm:cxn modelId="{FCA98860-2AD3-4302-8C5E-CC7434CBF90A}" srcId="{A3AE40C5-7734-49C1-9BE7-726FC9435C96}" destId="{8CFFFA8A-A704-46C4-A2F5-68132DDFBA79}" srcOrd="1" destOrd="0" parTransId="{F9500D5B-9FC3-4712-B258-ADAC14807D47}" sibTransId="{52E1563A-AEE7-4C06-ACFA-012086668B33}"/>
    <dgm:cxn modelId="{84CED360-5A84-446A-9586-CA6E2514EAB8}" srcId="{57FC7A83-814A-4894-BE1B-BC5EFDF0EC7D}" destId="{C0B212B7-A07B-4F09-9A8D-7DBCAC594706}" srcOrd="1" destOrd="0" parTransId="{0BA17A75-38CA-4292-B810-C222DCA55B8A}" sibTransId="{2C630F77-DBC9-4439-8922-1A6C0CF83D36}"/>
    <dgm:cxn modelId="{25A63EEF-072B-4F5C-9793-6C378A20410A}" type="presOf" srcId="{A3AE40C5-7734-49C1-9BE7-726FC9435C96}" destId="{51F0612D-6E6A-49F2-A3B9-035CF1C419C1}" srcOrd="0" destOrd="0" presId="urn:microsoft.com/office/officeart/2005/8/layout/vList5"/>
    <dgm:cxn modelId="{3E6FEEE3-B0EE-40E5-810B-7BA0B821989C}" srcId="{FD21DE3A-7ADE-45FE-B2DE-AB2985204DAB}" destId="{D02F98B3-02E3-4CAC-86AC-09BC530FE99D}" srcOrd="1" destOrd="0" parTransId="{6BB8063D-2A5F-4751-BB22-07935D546F42}" sibTransId="{42A8275E-C48C-436D-9D83-29E9EABFA18E}"/>
    <dgm:cxn modelId="{F2F18B08-DE87-41E7-8409-3EAEA4543F70}" type="presOf" srcId="{731C3B34-805D-42B6-B5B8-EFAC14478BB1}" destId="{80FAE873-5AAE-4069-914C-AE33133EFBF6}" srcOrd="0" destOrd="1" presId="urn:microsoft.com/office/officeart/2005/8/layout/vList5"/>
    <dgm:cxn modelId="{33AD8C41-4564-4736-8FFB-AD1843F50284}" srcId="{B552806E-0B27-4C8B-8D25-CF61C7B1F7A7}" destId="{09332868-381E-4546-AA23-D482CAE02055}" srcOrd="5" destOrd="0" parTransId="{B6971611-ADDF-40D2-BB4C-55DF90DB2163}" sibTransId="{8B6FA043-EB59-4D51-B452-8761D19E83F9}"/>
    <dgm:cxn modelId="{20403000-2F3C-4491-840B-06C3CE27CDF0}" type="presOf" srcId="{AF01658E-108F-4051-B546-2B25D9985F76}" destId="{BACE520D-1F59-497C-B6A9-4904BDCFF499}" srcOrd="0" destOrd="1" presId="urn:microsoft.com/office/officeart/2005/8/layout/vList5"/>
    <dgm:cxn modelId="{456733D5-7FB8-4F64-AA21-1331B4695C55}" type="presOf" srcId="{800F9D3B-333D-4D24-8EBC-9C872FADEC81}" destId="{19FCF937-37BB-48C4-A271-5DB71E305CB6}" srcOrd="0" destOrd="1" presId="urn:microsoft.com/office/officeart/2005/8/layout/vList5"/>
    <dgm:cxn modelId="{7AADB744-271D-4FEB-9ECC-D121B49036C6}" srcId="{A3AE40C5-7734-49C1-9BE7-726FC9435C96}" destId="{9FE3BF70-4315-4891-B2D9-97B4630ED8D0}" srcOrd="0" destOrd="0" parTransId="{65518991-2779-42CB-A016-BBB04A07FAF4}" sibTransId="{971FD72F-6E72-4B63-B5B1-4A8B4EA03FC0}"/>
    <dgm:cxn modelId="{0E44A175-E593-4FEE-BAB6-9D006869988A}" srcId="{B552806E-0B27-4C8B-8D25-CF61C7B1F7A7}" destId="{A3AE40C5-7734-49C1-9BE7-726FC9435C96}" srcOrd="2" destOrd="0" parTransId="{C11C2F2A-DB76-4F86-B665-064883CF80DC}" sibTransId="{2F3E9306-00AE-444A-BD70-440351CB0191}"/>
    <dgm:cxn modelId="{DDEC21CC-5C09-406C-B86D-4C9DE37E0B12}" type="presOf" srcId="{92463AC9-DE42-4471-B983-968B590E936D}" destId="{19FCF937-37BB-48C4-A271-5DB71E305CB6}" srcOrd="0" destOrd="0" presId="urn:microsoft.com/office/officeart/2005/8/layout/vList5"/>
    <dgm:cxn modelId="{D85D311B-6632-4EA1-ACF3-58E8A1BDAA86}" srcId="{FD21DE3A-7ADE-45FE-B2DE-AB2985204DAB}" destId="{0871C661-3467-49C9-B170-DBC36FB7C084}" srcOrd="0" destOrd="0" parTransId="{79C10C92-7C84-4A98-A886-1322613A6014}" sibTransId="{049BA2F5-6823-44E9-8278-10BB74B7A9C8}"/>
    <dgm:cxn modelId="{86D3B1A3-6078-493B-BAA7-10E3494C9F3C}" type="presOf" srcId="{52BC3F00-D507-465A-8852-57CF25BC560C}" destId="{BACE520D-1F59-497C-B6A9-4904BDCFF499}" srcOrd="0" destOrd="0" presId="urn:microsoft.com/office/officeart/2005/8/layout/vList5"/>
    <dgm:cxn modelId="{DC599B95-B7F3-4333-A9F5-800E4831A9A5}" type="presOf" srcId="{C0B212B7-A07B-4F09-9A8D-7DBCAC594706}" destId="{6AB2BB0C-BE9F-4852-B86C-A3C081254D36}" srcOrd="0" destOrd="1" presId="urn:microsoft.com/office/officeart/2005/8/layout/vList5"/>
    <dgm:cxn modelId="{AEDB66F5-E0EF-4E1C-9A67-05B5F296FD3A}" type="presOf" srcId="{B552806E-0B27-4C8B-8D25-CF61C7B1F7A7}" destId="{290A941C-BB29-4C69-B1E8-2C004DDE5DA9}" srcOrd="0" destOrd="0" presId="urn:microsoft.com/office/officeart/2005/8/layout/vList5"/>
    <dgm:cxn modelId="{CD2C8FE5-090E-4E5E-8261-F4707C9B1A36}" srcId="{B552806E-0B27-4C8B-8D25-CF61C7B1F7A7}" destId="{849E6577-5D8D-4A9D-A688-63059C19EA55}" srcOrd="6" destOrd="0" parTransId="{52C8C424-4CDE-42A7-9EE2-A313D5761C78}" sibTransId="{9FDE1099-A38F-4132-8277-EB40A49B90BA}"/>
    <dgm:cxn modelId="{959885E7-A8D3-4743-A44C-1744ACDAB88E}" srcId="{849E6577-5D8D-4A9D-A688-63059C19EA55}" destId="{AF01658E-108F-4051-B546-2B25D9985F76}" srcOrd="1" destOrd="0" parTransId="{9C98A5DD-B634-44DC-9EC9-BAE0F8A6FD03}" sibTransId="{E0D7719E-9C93-4D21-88F0-779610381496}"/>
    <dgm:cxn modelId="{51E498A7-1785-4193-98FC-29BFFCA7464B}" srcId="{7460B604-8EDF-4800-9456-F9ED2816BE8F}" destId="{92463AC9-DE42-4471-B983-968B590E936D}" srcOrd="0" destOrd="0" parTransId="{0DBD1240-B458-425C-A455-97B3017A34F1}" sibTransId="{9C6A503E-7922-446D-B341-0E4759B55EB0}"/>
    <dgm:cxn modelId="{06DDCA25-A68D-4231-8970-0F716F1BFE01}" type="presOf" srcId="{0871C661-3467-49C9-B170-DBC36FB7C084}" destId="{EDD7B502-768D-46D1-BA72-0CF0A033FD8D}" srcOrd="0" destOrd="0" presId="urn:microsoft.com/office/officeart/2005/8/layout/vList5"/>
    <dgm:cxn modelId="{5A33FC23-957A-4297-911B-0AC3463731BB}" srcId="{B552806E-0B27-4C8B-8D25-CF61C7B1F7A7}" destId="{81D0E0D3-BB67-4FFA-BAC8-8827C092C7D4}" srcOrd="4" destOrd="0" parTransId="{03695474-2983-43E0-A27A-A6735B6B37BB}" sibTransId="{EB91CA1D-3042-468F-936E-1A475CB0815F}"/>
    <dgm:cxn modelId="{237E418A-6291-420E-B20E-0341570AA0E9}" srcId="{849E6577-5D8D-4A9D-A688-63059C19EA55}" destId="{52BC3F00-D507-465A-8852-57CF25BC560C}" srcOrd="0" destOrd="0" parTransId="{4B5D2018-CBFD-4FD0-85D7-32773E2E973E}" sibTransId="{5A279793-3FDA-431D-85BB-A0F4114FF8B6}"/>
    <dgm:cxn modelId="{BD058D94-091F-485B-B7A6-F74F8BFFE51A}" srcId="{09332868-381E-4546-AA23-D482CAE02055}" destId="{731C3B34-805D-42B6-B5B8-EFAC14478BB1}" srcOrd="1" destOrd="0" parTransId="{90D333A1-56C5-4072-95E9-2CD6FE0CD0D8}" sibTransId="{9E867B2D-0E1C-4C28-8590-62EFD34D8D4D}"/>
    <dgm:cxn modelId="{39992651-A328-40DB-ACB5-A379789B95C6}" type="presOf" srcId="{D02F98B3-02E3-4CAC-86AC-09BC530FE99D}" destId="{EDD7B502-768D-46D1-BA72-0CF0A033FD8D}" srcOrd="0" destOrd="1" presId="urn:microsoft.com/office/officeart/2005/8/layout/vList5"/>
    <dgm:cxn modelId="{FB71C514-078B-4470-9E9D-C57CDB940266}" type="presOf" srcId="{7460B604-8EDF-4800-9456-F9ED2816BE8F}" destId="{A24403D6-305E-4ABB-AB88-15A113EE8AF6}" srcOrd="0" destOrd="0" presId="urn:microsoft.com/office/officeart/2005/8/layout/vList5"/>
    <dgm:cxn modelId="{BF2637AB-E305-4329-95B0-6E287E559883}" srcId="{0F9DEE81-FCEA-40F6-A5BD-3960A1BBB40A}" destId="{0CA9F6C1-1BEE-4BD7-8694-2395CABE7FAC}" srcOrd="0" destOrd="0" parTransId="{9745181B-1EAE-413E-A42C-5B54ED9257E8}" sibTransId="{56989FBD-DA79-4D84-9FEE-BF71220F2538}"/>
    <dgm:cxn modelId="{7FFBEAB3-18FF-4669-B98D-5AEAB958FFB8}" srcId="{7460B604-8EDF-4800-9456-F9ED2816BE8F}" destId="{800F9D3B-333D-4D24-8EBC-9C872FADEC81}" srcOrd="1" destOrd="0" parTransId="{16C6F743-FC08-4FF9-BF50-7D6FF15C78B0}" sibTransId="{63BF1CD3-47C7-45D8-A331-E9DBE1AC91A5}"/>
    <dgm:cxn modelId="{F4B79EB6-CABD-4392-A8FD-6DA687BFF51D}" type="presOf" srcId="{8CFFFA8A-A704-46C4-A2F5-68132DDFBA79}" destId="{31084D32-8F0C-4A8A-8AE4-3DB7A307E28B}" srcOrd="0" destOrd="1" presId="urn:microsoft.com/office/officeart/2005/8/layout/vList5"/>
    <dgm:cxn modelId="{F73BBEDB-5B15-402E-BDAA-8CBB06751C21}" type="presOf" srcId="{FD21DE3A-7ADE-45FE-B2DE-AB2985204DAB}" destId="{12AA8195-F9C0-4AAD-9714-0C3D147B1E79}" srcOrd="0" destOrd="0" presId="urn:microsoft.com/office/officeart/2005/8/layout/vList5"/>
    <dgm:cxn modelId="{5CEB3BEA-3058-4394-BE5E-F6EAEDAB9FC6}" type="presParOf" srcId="{290A941C-BB29-4C69-B1E8-2C004DDE5DA9}" destId="{B5F89C66-3019-4B05-835C-236E814007C5}" srcOrd="0" destOrd="0" presId="urn:microsoft.com/office/officeart/2005/8/layout/vList5"/>
    <dgm:cxn modelId="{39AB2E91-A9E0-4B26-BF68-FA9B8704679B}" type="presParOf" srcId="{B5F89C66-3019-4B05-835C-236E814007C5}" destId="{58C44DAF-0A71-4F53-ABAE-B5540C2177A9}" srcOrd="0" destOrd="0" presId="urn:microsoft.com/office/officeart/2005/8/layout/vList5"/>
    <dgm:cxn modelId="{B7C28715-7398-453D-A5F9-345361B88025}" type="presParOf" srcId="{B5F89C66-3019-4B05-835C-236E814007C5}" destId="{6AB2BB0C-BE9F-4852-B86C-A3C081254D36}" srcOrd="1" destOrd="0" presId="urn:microsoft.com/office/officeart/2005/8/layout/vList5"/>
    <dgm:cxn modelId="{0FDD7C57-DA9E-4D0E-85AE-553E3915BF24}" type="presParOf" srcId="{290A941C-BB29-4C69-B1E8-2C004DDE5DA9}" destId="{BADB3E85-0A6D-4602-8E5E-35888FAED0DC}" srcOrd="1" destOrd="0" presId="urn:microsoft.com/office/officeart/2005/8/layout/vList5"/>
    <dgm:cxn modelId="{80B7912E-27AF-46F8-A731-42BABCC5D09E}" type="presParOf" srcId="{290A941C-BB29-4C69-B1E8-2C004DDE5DA9}" destId="{7AA344B6-3A3E-4435-91B6-44182F8E02AD}" srcOrd="2" destOrd="0" presId="urn:microsoft.com/office/officeart/2005/8/layout/vList5"/>
    <dgm:cxn modelId="{8007F340-7AE4-4812-BC3E-8F4C9DD4F0F7}" type="presParOf" srcId="{7AA344B6-3A3E-4435-91B6-44182F8E02AD}" destId="{A24403D6-305E-4ABB-AB88-15A113EE8AF6}" srcOrd="0" destOrd="0" presId="urn:microsoft.com/office/officeart/2005/8/layout/vList5"/>
    <dgm:cxn modelId="{F365D06D-C205-4A4E-B2F4-2E0EC63B9E36}" type="presParOf" srcId="{7AA344B6-3A3E-4435-91B6-44182F8E02AD}" destId="{19FCF937-37BB-48C4-A271-5DB71E305CB6}" srcOrd="1" destOrd="0" presId="urn:microsoft.com/office/officeart/2005/8/layout/vList5"/>
    <dgm:cxn modelId="{E2A9F76E-459A-406D-809B-D621183DB70B}" type="presParOf" srcId="{290A941C-BB29-4C69-B1E8-2C004DDE5DA9}" destId="{06B5697F-B4D7-4540-98DB-4EF440B03693}" srcOrd="3" destOrd="0" presId="urn:microsoft.com/office/officeart/2005/8/layout/vList5"/>
    <dgm:cxn modelId="{FC403827-A8D1-410B-B418-03795A70811E}" type="presParOf" srcId="{290A941C-BB29-4C69-B1E8-2C004DDE5DA9}" destId="{D0AD8951-164D-4E42-A4F3-D219E4E835F7}" srcOrd="4" destOrd="0" presId="urn:microsoft.com/office/officeart/2005/8/layout/vList5"/>
    <dgm:cxn modelId="{EE225B63-1D5C-42A9-95CA-7A94B9BA333A}" type="presParOf" srcId="{D0AD8951-164D-4E42-A4F3-D219E4E835F7}" destId="{51F0612D-6E6A-49F2-A3B9-035CF1C419C1}" srcOrd="0" destOrd="0" presId="urn:microsoft.com/office/officeart/2005/8/layout/vList5"/>
    <dgm:cxn modelId="{12833CB2-A36A-4E32-96A4-2FF65141E715}" type="presParOf" srcId="{D0AD8951-164D-4E42-A4F3-D219E4E835F7}" destId="{31084D32-8F0C-4A8A-8AE4-3DB7A307E28B}" srcOrd="1" destOrd="0" presId="urn:microsoft.com/office/officeart/2005/8/layout/vList5"/>
    <dgm:cxn modelId="{2D74ED64-FB43-4D6A-8403-2ECA23CD5EFC}" type="presParOf" srcId="{290A941C-BB29-4C69-B1E8-2C004DDE5DA9}" destId="{499084D7-3084-4684-823A-A070634795CD}" srcOrd="5" destOrd="0" presId="urn:microsoft.com/office/officeart/2005/8/layout/vList5"/>
    <dgm:cxn modelId="{0BBF5096-9FE6-4152-8165-56948C665242}" type="presParOf" srcId="{290A941C-BB29-4C69-B1E8-2C004DDE5DA9}" destId="{68BC3691-E156-4C6B-90EB-B1843CA7E9C9}" srcOrd="6" destOrd="0" presId="urn:microsoft.com/office/officeart/2005/8/layout/vList5"/>
    <dgm:cxn modelId="{CC63987A-4861-4DC2-9A60-2D128854F974}" type="presParOf" srcId="{68BC3691-E156-4C6B-90EB-B1843CA7E9C9}" destId="{12AA8195-F9C0-4AAD-9714-0C3D147B1E79}" srcOrd="0" destOrd="0" presId="urn:microsoft.com/office/officeart/2005/8/layout/vList5"/>
    <dgm:cxn modelId="{2BF8873D-BF95-40BF-A118-8166CBAF8D12}" type="presParOf" srcId="{68BC3691-E156-4C6B-90EB-B1843CA7E9C9}" destId="{EDD7B502-768D-46D1-BA72-0CF0A033FD8D}" srcOrd="1" destOrd="0" presId="urn:microsoft.com/office/officeart/2005/8/layout/vList5"/>
    <dgm:cxn modelId="{562B330F-3A6F-4BA3-A5F5-DE444363698D}" type="presParOf" srcId="{290A941C-BB29-4C69-B1E8-2C004DDE5DA9}" destId="{1C127139-F991-4CBA-B2D2-9D50CE296983}" srcOrd="7" destOrd="0" presId="urn:microsoft.com/office/officeart/2005/8/layout/vList5"/>
    <dgm:cxn modelId="{18A29618-510C-469E-BD61-CCE2DEC64612}" type="presParOf" srcId="{290A941C-BB29-4C69-B1E8-2C004DDE5DA9}" destId="{C638B0E1-BA0A-48AA-8055-CD663A57052B}" srcOrd="8" destOrd="0" presId="urn:microsoft.com/office/officeart/2005/8/layout/vList5"/>
    <dgm:cxn modelId="{3A6C716D-4B69-4E6D-8D69-8B1BD3FCB4C9}" type="presParOf" srcId="{C638B0E1-BA0A-48AA-8055-CD663A57052B}" destId="{E43B3AEA-D519-4F38-9F8B-C945D57CEFB4}" srcOrd="0" destOrd="0" presId="urn:microsoft.com/office/officeart/2005/8/layout/vList5"/>
    <dgm:cxn modelId="{C9BA2D35-C598-4518-A9BE-2ECACE3235ED}" type="presParOf" srcId="{C638B0E1-BA0A-48AA-8055-CD663A57052B}" destId="{1923994C-39EC-4596-947E-B8BB11AE4453}" srcOrd="1" destOrd="0" presId="urn:microsoft.com/office/officeart/2005/8/layout/vList5"/>
    <dgm:cxn modelId="{7AAD6A30-06DD-4027-9A28-88D83A99889F}" type="presParOf" srcId="{290A941C-BB29-4C69-B1E8-2C004DDE5DA9}" destId="{F4345B4A-A209-46F7-9DAC-5BF30A73D35C}" srcOrd="9" destOrd="0" presId="urn:microsoft.com/office/officeart/2005/8/layout/vList5"/>
    <dgm:cxn modelId="{EAFD9571-88CF-4903-8E7E-028356BE991B}" type="presParOf" srcId="{290A941C-BB29-4C69-B1E8-2C004DDE5DA9}" destId="{86EBBAE6-7DFE-4C7B-B147-58836D2AAC26}" srcOrd="10" destOrd="0" presId="urn:microsoft.com/office/officeart/2005/8/layout/vList5"/>
    <dgm:cxn modelId="{25ED2A68-4B7D-449A-9053-4E3F1D8BBCE4}" type="presParOf" srcId="{86EBBAE6-7DFE-4C7B-B147-58836D2AAC26}" destId="{F5B35E92-5C2B-49E1-9A40-B303B62C73B1}" srcOrd="0" destOrd="0" presId="urn:microsoft.com/office/officeart/2005/8/layout/vList5"/>
    <dgm:cxn modelId="{18B7B39F-1E06-4C16-AE4B-183BC5308A92}" type="presParOf" srcId="{86EBBAE6-7DFE-4C7B-B147-58836D2AAC26}" destId="{80FAE873-5AAE-4069-914C-AE33133EFBF6}" srcOrd="1" destOrd="0" presId="urn:microsoft.com/office/officeart/2005/8/layout/vList5"/>
    <dgm:cxn modelId="{799BE076-D44A-4417-AEB2-39570C2ECFC6}" type="presParOf" srcId="{290A941C-BB29-4C69-B1E8-2C004DDE5DA9}" destId="{E6093AC9-94B7-465C-9E99-C99C525939C7}" srcOrd="11" destOrd="0" presId="urn:microsoft.com/office/officeart/2005/8/layout/vList5"/>
    <dgm:cxn modelId="{B4E8D863-F32F-4FBF-AB06-AA44E6101167}" type="presParOf" srcId="{290A941C-BB29-4C69-B1E8-2C004DDE5DA9}" destId="{F1303097-E269-48A9-A253-7BE7049F04BA}" srcOrd="12" destOrd="0" presId="urn:microsoft.com/office/officeart/2005/8/layout/vList5"/>
    <dgm:cxn modelId="{EEDF681E-2EEE-429E-8154-6EFC0A901F64}" type="presParOf" srcId="{F1303097-E269-48A9-A253-7BE7049F04BA}" destId="{980A528E-8BC8-492B-B1D9-70D07E88901D}" srcOrd="0" destOrd="0" presId="urn:microsoft.com/office/officeart/2005/8/layout/vList5"/>
    <dgm:cxn modelId="{50C87072-3B65-4723-B6BA-E5B87CF558DA}" type="presParOf" srcId="{F1303097-E269-48A9-A253-7BE7049F04BA}" destId="{BACE520D-1F59-497C-B6A9-4904BDCFF499}" srcOrd="1" destOrd="0" presId="urn:microsoft.com/office/officeart/2005/8/layout/vList5"/>
    <dgm:cxn modelId="{D80FDD8B-797F-48E3-ACA7-9CC2D7AEF928}" type="presParOf" srcId="{290A941C-BB29-4C69-B1E8-2C004DDE5DA9}" destId="{D815CB88-0453-4277-81FA-EB4523DAD1AA}" srcOrd="13" destOrd="0" presId="urn:microsoft.com/office/officeart/2005/8/layout/vList5"/>
    <dgm:cxn modelId="{284F5606-3C5B-4C99-8B3E-1602F1C57F2F}" type="presParOf" srcId="{290A941C-BB29-4C69-B1E8-2C004DDE5DA9}" destId="{22CCF393-A497-43E6-90FA-CEC6330ADDE2}" srcOrd="14" destOrd="0" presId="urn:microsoft.com/office/officeart/2005/8/layout/vList5"/>
    <dgm:cxn modelId="{E80E7AE5-8960-40A7-86C4-098A7F709207}" type="presParOf" srcId="{22CCF393-A497-43E6-90FA-CEC6330ADDE2}" destId="{4DFE6584-7720-4396-A985-F61185C15BC9}" srcOrd="0" destOrd="0" presId="urn:microsoft.com/office/officeart/2005/8/layout/vList5"/>
    <dgm:cxn modelId="{0419E7BF-6003-44FD-A9C1-2A606C9DA36D}" type="presParOf" srcId="{22CCF393-A497-43E6-90FA-CEC6330ADDE2}" destId="{2C378249-DA79-49A2-8AA3-8C0827E34D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CB7B-6B4A-F047-90CA-6E536DEE2EB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2D2E-BE3F-674A-BCB2-F463B30D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8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2F5D1-8A42-C547-B3BB-74D78AAF940E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D169-D72C-B642-BC0C-0FE43911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Largest social networking</a:t>
            </a:r>
            <a:r>
              <a:rPr lang="en-US" baseline="0" dirty="0" smtClean="0"/>
              <a:t>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D169-D72C-B642-BC0C-0FE43911DC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largest social networking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D169-D72C-B642-BC0C-0FE43911DC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largest social networking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D169-D72C-B642-BC0C-0FE43911DC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1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 adults using the internet: 97% of those with a college degree </a:t>
            </a:r>
            <a:r>
              <a:rPr lang="en-US" dirty="0" err="1" smtClean="0"/>
              <a:t>vs</a:t>
            </a:r>
            <a:r>
              <a:rPr lang="en-US" dirty="0" smtClean="0"/>
              <a:t> 76% of those with a high school diploma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D169-D72C-B642-BC0C-0FE43911DC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Content analysis of public profile pages of self-identified physicians with 500 or more followers during one month in 2010.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D169-D72C-B642-BC0C-0FE43911DC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FHealt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" y="6089312"/>
            <a:ext cx="1656705" cy="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December 05,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0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December 05,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December 05,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E6A48-BD34-9247-8CD2-A207D07E22B4}" type="datetime1">
              <a:rPr lang="en-US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1447-81A8-E34A-8E29-11F044513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December 05,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FHealt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" y="6089312"/>
            <a:ext cx="1656705" cy="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5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FHealt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" y="6089312"/>
            <a:ext cx="1656705" cy="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9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December 05,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FHealt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" y="6089312"/>
            <a:ext cx="1656705" cy="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December 05,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FHealt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" y="6089312"/>
            <a:ext cx="1656705" cy="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December 05,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FHealt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" y="6089312"/>
            <a:ext cx="1656705" cy="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4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December 05,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December 05,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December 05,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3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December 05,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5" r:id="rId2"/>
    <p:sldLayoutId id="2147485446" r:id="rId3"/>
    <p:sldLayoutId id="2147485447" r:id="rId4"/>
    <p:sldLayoutId id="2147485448" r:id="rId5"/>
    <p:sldLayoutId id="2147485449" r:id="rId6"/>
    <p:sldLayoutId id="2147485450" r:id="rId7"/>
    <p:sldLayoutId id="2147485451" r:id="rId8"/>
    <p:sldLayoutId id="2147485452" r:id="rId9"/>
    <p:sldLayoutId id="2147485453" r:id="rId10"/>
    <p:sldLayoutId id="2147485454" r:id="rId11"/>
    <p:sldLayoutId id="2147485455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047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767367"/>
            <a:ext cx="8229600" cy="372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6090422-FAC2-1B47-B696-15B7C4FF0E2E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0ABAB64-726D-C943-9B15-2E81C6025A8E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9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Geneva" pitchFamily="37" charset="-128"/>
          <a:cs typeface="Geneva" pitchFamily="3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+mn-lt"/>
          <a:ea typeface="Geneva" pitchFamily="3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Geneva" pitchFamily="3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+mn-lt"/>
          <a:ea typeface="Geneva" pitchFamily="3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+mn-lt"/>
          <a:ea typeface="Geneva" pitchFamily="3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fact-sheets/health-fact-she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Physicians &amp; Social Media: </a:t>
            </a:r>
            <a:br>
              <a:rPr lang="en-US" sz="4800" dirty="0" smtClean="0"/>
            </a:br>
            <a:r>
              <a:rPr lang="en-US" sz="4800" dirty="0" smtClean="0"/>
              <a:t>There’s an App for That</a:t>
            </a:r>
            <a:br>
              <a:rPr lang="en-US" sz="4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Merry-Jennifer Markham, MD, FACP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University of Florida College of Medicine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</a:rPr>
              <a:t>DrMarkham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Professional networking site, since 2003</a:t>
            </a:r>
          </a:p>
          <a:p>
            <a:r>
              <a:rPr lang="en-US" dirty="0" smtClean="0"/>
              <a:t>313 million active users</a:t>
            </a:r>
          </a:p>
          <a:p>
            <a:r>
              <a:rPr lang="en-US" dirty="0" smtClean="0"/>
              <a:t>Users create a profile and connect (“link in”) with people they have a connection with</a:t>
            </a:r>
          </a:p>
          <a:p>
            <a:r>
              <a:rPr lang="en-US" dirty="0" smtClean="0"/>
              <a:t>Job searches, business opportunities, networking</a:t>
            </a:r>
          </a:p>
          <a:p>
            <a:r>
              <a:rPr lang="en-US" dirty="0" smtClean="0"/>
              <a:t>Groups &amp; discussion boards</a:t>
            </a:r>
          </a:p>
          <a:p>
            <a:pPr lvl="1"/>
            <a:r>
              <a:rPr lang="en-US" dirty="0" smtClean="0"/>
              <a:t>Examples: Student Doctor Network, Registered Nurse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622" y="180022"/>
            <a:ext cx="1420178" cy="142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2011, online professional network for US physicians</a:t>
            </a:r>
          </a:p>
          <a:p>
            <a:r>
              <a:rPr lang="en-US" dirty="0" smtClean="0"/>
              <a:t>Founded by a co-founder of </a:t>
            </a:r>
            <a:r>
              <a:rPr lang="en-US" dirty="0" err="1" smtClean="0"/>
              <a:t>Epocrates</a:t>
            </a:r>
            <a:endParaRPr lang="en-US" dirty="0" smtClean="0"/>
          </a:p>
          <a:p>
            <a:r>
              <a:rPr lang="en-US" dirty="0" smtClean="0"/>
              <a:t>295,000 physician members (40% of physicians in US)</a:t>
            </a:r>
          </a:p>
          <a:p>
            <a:r>
              <a:rPr lang="en-US" dirty="0" smtClean="0"/>
              <a:t>Serves as an online address book, professional profile page, CME tool, news portal, and virtual doctors’ lounge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56" y="221274"/>
            <a:ext cx="1307644" cy="13076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65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Why Should We Use Social Media?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patients are </a:t>
            </a:r>
            <a:r>
              <a:rPr lang="en-US" dirty="0" smtClean="0"/>
              <a:t>online.</a:t>
            </a:r>
          </a:p>
          <a:p>
            <a:r>
              <a:rPr lang="en-US" dirty="0" smtClean="0"/>
              <a:t>Our </a:t>
            </a:r>
            <a:r>
              <a:rPr lang="en-US" dirty="0"/>
              <a:t>patients use social media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Our </a:t>
            </a:r>
            <a:r>
              <a:rPr lang="en-US" dirty="0" smtClean="0"/>
              <a:t>learners </a:t>
            </a:r>
            <a:r>
              <a:rPr lang="en-US" dirty="0"/>
              <a:t>are online.</a:t>
            </a:r>
          </a:p>
          <a:p>
            <a:r>
              <a:rPr lang="en-US" dirty="0"/>
              <a:t>Our </a:t>
            </a:r>
            <a:r>
              <a:rPr lang="en-US" dirty="0" smtClean="0"/>
              <a:t>learners </a:t>
            </a:r>
            <a:r>
              <a:rPr lang="en-US" dirty="0"/>
              <a:t>use social media.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87% of US Adults are Online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72% of internet users look online for health information</a:t>
            </a:r>
          </a:p>
          <a:p>
            <a:pPr lvl="1"/>
            <a:r>
              <a:rPr lang="en-US" dirty="0" smtClean="0"/>
              <a:t>Most likely to do this:</a:t>
            </a:r>
          </a:p>
          <a:p>
            <a:pPr lvl="2"/>
            <a:r>
              <a:rPr lang="en-US" dirty="0" smtClean="0"/>
              <a:t>Women</a:t>
            </a:r>
          </a:p>
          <a:p>
            <a:pPr lvl="2"/>
            <a:r>
              <a:rPr lang="en-US" dirty="0" smtClean="0"/>
              <a:t>Younger people (18-50 &gt; 50-64 &gt; 65+)</a:t>
            </a:r>
          </a:p>
          <a:p>
            <a:pPr lvl="2"/>
            <a:r>
              <a:rPr lang="en-US" dirty="0" smtClean="0"/>
              <a:t>White adults</a:t>
            </a:r>
          </a:p>
          <a:p>
            <a:pPr lvl="2"/>
            <a:r>
              <a:rPr lang="en-US" dirty="0" smtClean="0"/>
              <a:t>Household earnings more than $75,000</a:t>
            </a:r>
          </a:p>
          <a:p>
            <a:pPr lvl="2"/>
            <a:r>
              <a:rPr lang="en-US" dirty="0" smtClean="0"/>
              <a:t>College or advance degrees</a:t>
            </a:r>
          </a:p>
          <a:p>
            <a:r>
              <a:rPr lang="en-US" dirty="0" smtClean="0"/>
              <a:t>77% start with a search engine (“Dr. Google”)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0679" y="6398951"/>
            <a:ext cx="395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http://www.pewinternet.org/fact-sheets/health-fact-sheet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, accessed 12/01/2014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89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Social Media as Health Info Source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PwC Consumer survey of 1,060 US adults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Consumers use social media to:</a:t>
            </a:r>
          </a:p>
          <a:p>
            <a:pPr lvl="1"/>
            <a:r>
              <a:rPr lang="en-US" dirty="0" smtClean="0"/>
              <a:t>Access health related consumer reviews: 42% </a:t>
            </a:r>
          </a:p>
          <a:p>
            <a:pPr lvl="1"/>
            <a:r>
              <a:rPr lang="en-US" dirty="0" smtClean="0"/>
              <a:t>Support a health cause: 30%</a:t>
            </a:r>
          </a:p>
          <a:p>
            <a:pPr lvl="1"/>
            <a:r>
              <a:rPr lang="en-US" dirty="0" smtClean="0"/>
              <a:t>Post about their experience: 25%</a:t>
            </a:r>
            <a:endParaRPr lang="en-US" dirty="0"/>
          </a:p>
          <a:p>
            <a:pPr lvl="1"/>
            <a:r>
              <a:rPr lang="en-US" dirty="0" smtClean="0"/>
              <a:t>Join a health forum or community: 20%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0380" y="6424275"/>
            <a:ext cx="4469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PwC Health Research Institute. </a:t>
            </a:r>
            <a:r>
              <a:rPr lang="en-US" sz="1100" i="1" dirty="0" smtClean="0"/>
              <a:t>Social media likes healthcare</a:t>
            </a:r>
            <a:r>
              <a:rPr lang="en-US" sz="1100" dirty="0" smtClean="0"/>
              <a:t>, April 2012.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27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Social Media as </a:t>
            </a:r>
            <a:r>
              <a:rPr lang="en-US" sz="4000" dirty="0" smtClean="0"/>
              <a:t>Health Info </a:t>
            </a:r>
            <a:r>
              <a:rPr lang="en-US" sz="4000" dirty="0"/>
              <a:t>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Consumers surveyed reported that information found via social media would </a:t>
            </a:r>
            <a:endParaRPr lang="en-US" dirty="0"/>
          </a:p>
          <a:p>
            <a:r>
              <a:rPr lang="en-US" dirty="0" smtClean="0"/>
              <a:t>Affect their decision to seek a second opinion – 45%</a:t>
            </a:r>
          </a:p>
          <a:p>
            <a:r>
              <a:rPr lang="en-US" dirty="0" smtClean="0"/>
              <a:t>Affect how they cope with a chronic condition or approach to diet/exercise – 40%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0380" y="6424275"/>
            <a:ext cx="4469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PwC Health Research Institute. </a:t>
            </a:r>
            <a:r>
              <a:rPr lang="en-US" sz="1100" i="1" dirty="0" smtClean="0"/>
              <a:t>Social media likes healthcare</a:t>
            </a:r>
            <a:r>
              <a:rPr lang="en-US" sz="1100" dirty="0" smtClean="0"/>
              <a:t>, April 2012.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12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Patients are Finding Support Through Social Media</a:t>
            </a:r>
            <a:endParaRPr lang="en-US" sz="4000" dirty="0"/>
          </a:p>
        </p:txBody>
      </p:sp>
      <p:pic>
        <p:nvPicPr>
          <p:cNvPr id="4" name="Picture 3" descr="Screen Shot 2013-10-06 at 5.02.3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6" y="3146331"/>
            <a:ext cx="4900056" cy="927768"/>
          </a:xfrm>
          <a:prstGeom prst="rect">
            <a:avLst/>
          </a:prstGeom>
        </p:spPr>
      </p:pic>
      <p:pic>
        <p:nvPicPr>
          <p:cNvPr id="5" name="Picture 4" descr="Screen Shot 2013-10-06 at 5.03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21" y="3686749"/>
            <a:ext cx="2667000" cy="774700"/>
          </a:xfrm>
          <a:prstGeom prst="rect">
            <a:avLst/>
          </a:prstGeom>
        </p:spPr>
      </p:pic>
      <p:pic>
        <p:nvPicPr>
          <p:cNvPr id="6" name="Picture 5" descr="Screen Shot 2013-10-06 at 5.04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6" y="4257315"/>
            <a:ext cx="3932760" cy="980786"/>
          </a:xfrm>
          <a:prstGeom prst="rect">
            <a:avLst/>
          </a:prstGeom>
        </p:spPr>
      </p:pic>
      <p:pic>
        <p:nvPicPr>
          <p:cNvPr id="7" name="Picture 6" descr="Screen Shot 2013-10-06 at 5.04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21" y="5238101"/>
            <a:ext cx="30988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57" y="2129013"/>
            <a:ext cx="35560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843" y="1189213"/>
            <a:ext cx="3759200" cy="1879600"/>
          </a:xfrm>
          <a:prstGeom prst="rect">
            <a:avLst/>
          </a:prstGeom>
        </p:spPr>
      </p:pic>
      <p:pic>
        <p:nvPicPr>
          <p:cNvPr id="10" name="Picture 9" descr="Screen Shot 2014-04-18 at 12.58.53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90" y="5351243"/>
            <a:ext cx="2753734" cy="1399316"/>
          </a:xfrm>
          <a:prstGeom prst="rect">
            <a:avLst/>
          </a:prstGeom>
        </p:spPr>
      </p:pic>
      <p:pic>
        <p:nvPicPr>
          <p:cNvPr id="11" name="Picture 10" descr="Screen Shot 2014-04-18 at 12.56.05 P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07" y="2549728"/>
            <a:ext cx="3618736" cy="9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4 at 12.10.4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6" y="160860"/>
            <a:ext cx="6911423" cy="64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4 at 12.13.5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65" y="447771"/>
            <a:ext cx="6715424" cy="5861712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97688" y="846691"/>
            <a:ext cx="2235777" cy="45672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Patients Use Social Media to Seek Health 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39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Public Health Education &amp; Advocacy</a:t>
            </a:r>
            <a:endParaRPr lang="en-US" sz="3400" dirty="0"/>
          </a:p>
        </p:txBody>
      </p:sp>
      <p:pic>
        <p:nvPicPr>
          <p:cNvPr id="9" name="Content Placeholder 8" descr="Screen Shot 2014-04-18 at 1.48.00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98" b="-5098"/>
          <a:stretch/>
        </p:blipFill>
        <p:spPr>
          <a:xfrm>
            <a:off x="457200" y="1437380"/>
            <a:ext cx="4038600" cy="4525963"/>
          </a:xfrm>
          <a:ln>
            <a:solidFill>
              <a:srgbClr val="31B6FD"/>
            </a:solidFill>
          </a:ln>
        </p:spPr>
      </p:pic>
      <p:pic>
        <p:nvPicPr>
          <p:cNvPr id="4" name="Content Placeholder 3" descr="Screen Shot 2014-04-24 at 5.43.12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" b="-346"/>
          <a:stretch/>
        </p:blipFill>
        <p:spPr>
          <a:xfrm>
            <a:off x="4648200" y="1431042"/>
            <a:ext cx="4181532" cy="2719518"/>
          </a:xfrm>
          <a:ln>
            <a:solidFill>
              <a:srgbClr val="31B6FD"/>
            </a:solidFill>
          </a:ln>
        </p:spPr>
      </p:pic>
      <p:pic>
        <p:nvPicPr>
          <p:cNvPr id="6" name="Picture 5" descr="Screen Shot 2014-04-24 at 5.45.33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11040"/>
            <a:ext cx="4294302" cy="2313360"/>
          </a:xfrm>
          <a:prstGeom prst="rect">
            <a:avLst/>
          </a:prstGeom>
          <a:ln>
            <a:solidFill>
              <a:srgbClr val="31B6FD"/>
            </a:solidFill>
          </a:ln>
        </p:spPr>
      </p:pic>
    </p:spTree>
    <p:extLst>
      <p:ext uri="{BB962C8B-B14F-4D97-AF65-F5344CB8AC3E}">
        <p14:creationId xmlns:p14="http://schemas.microsoft.com/office/powerpoint/2010/main" val="6076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Merry-Jennifer Markham, MD, FACP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to disclose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off-label drug use: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applicable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3802" y="573518"/>
            <a:ext cx="292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 Annual Meeting</a:t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Statement</a:t>
            </a:r>
          </a:p>
        </p:txBody>
      </p:sp>
    </p:spTree>
    <p:extLst>
      <p:ext uri="{BB962C8B-B14F-4D97-AF65-F5344CB8AC3E}">
        <p14:creationId xmlns:p14="http://schemas.microsoft.com/office/powerpoint/2010/main" val="47417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8 Reasons to Participate in Social Media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Keep informed – rapidly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Engagement with community, local &amp; distant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Be part of the conversation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Crowdsourcing of ideas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Patient and public health education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Build relationships, networking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Collaboration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4" name="Picture 3" descr="Screen Shot 2013-10-06 at 4.40.4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95" y="5168563"/>
            <a:ext cx="3892506" cy="144194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9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&amp; Pitfalls of Social Media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privacy concerns</a:t>
            </a:r>
          </a:p>
          <a:p>
            <a:r>
              <a:rPr lang="en-US" dirty="0" smtClean="0"/>
              <a:t>Potential damage to professionalism</a:t>
            </a:r>
          </a:p>
          <a:p>
            <a:r>
              <a:rPr lang="en-US" dirty="0" smtClean="0"/>
              <a:t>Patient friends/follows</a:t>
            </a:r>
          </a:p>
          <a:p>
            <a:r>
              <a:rPr lang="en-US" dirty="0" smtClean="0"/>
              <a:t>HIPAA violations</a:t>
            </a:r>
          </a:p>
          <a:p>
            <a:r>
              <a:rPr lang="en-US" dirty="0" smtClean="0"/>
              <a:t>Decreased productivity</a:t>
            </a:r>
            <a:endParaRPr lang="en-US" dirty="0"/>
          </a:p>
          <a:p>
            <a:r>
              <a:rPr lang="en-US" dirty="0"/>
              <a:t>Q</a:t>
            </a:r>
            <a:r>
              <a:rPr lang="en-US" dirty="0" smtClean="0"/>
              <a:t>uality of information shared may be lacking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Physicians Misbehaving on Twitter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260 self-identified physician users in 2010</a:t>
            </a:r>
          </a:p>
          <a:p>
            <a:pPr lvl="1"/>
            <a:r>
              <a:rPr lang="en-US" dirty="0" smtClean="0"/>
              <a:t>5156 tweets were analyzed</a:t>
            </a:r>
          </a:p>
          <a:p>
            <a:r>
              <a:rPr lang="en-US" dirty="0" smtClean="0"/>
              <a:t>144 tweets (3%) categorized as unprofessional</a:t>
            </a:r>
          </a:p>
          <a:p>
            <a:pPr lvl="1"/>
            <a:r>
              <a:rPr lang="en-US" dirty="0" smtClean="0"/>
              <a:t>Potential patient privacy violations</a:t>
            </a:r>
          </a:p>
          <a:p>
            <a:pPr lvl="1"/>
            <a:r>
              <a:rPr lang="en-US" dirty="0" smtClean="0"/>
              <a:t>Profanity</a:t>
            </a:r>
          </a:p>
          <a:p>
            <a:pPr lvl="1"/>
            <a:r>
              <a:rPr lang="en-US" dirty="0" smtClean="0"/>
              <a:t>Discriminatory statements</a:t>
            </a:r>
          </a:p>
          <a:p>
            <a:pPr lvl="1"/>
            <a:r>
              <a:rPr lang="en-US" dirty="0" smtClean="0"/>
              <a:t>Sexually explicit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8707" y="6452868"/>
            <a:ext cx="3186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Chretien et al. JAMA 2011;305(6):566-568.</a:t>
            </a:r>
            <a:endParaRPr lang="en-US" sz="1200" dirty="0"/>
          </a:p>
        </p:txBody>
      </p:sp>
      <p:pic>
        <p:nvPicPr>
          <p:cNvPr id="2" name="Picture 1" descr="Screen Shot 2014-12-04 at 12.23.5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80" y="3895659"/>
            <a:ext cx="1892121" cy="28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#</a:t>
            </a:r>
            <a:r>
              <a:rPr lang="en-US" dirty="0" err="1" smtClean="0"/>
              <a:t>MedEd</a:t>
            </a:r>
            <a:r>
              <a:rPr lang="en-US" dirty="0" smtClean="0"/>
              <a:t>, Social Media Can Be Used…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curate and share information</a:t>
            </a:r>
          </a:p>
          <a:p>
            <a:r>
              <a:rPr lang="en-US" dirty="0" smtClean="0"/>
              <a:t>To elicit learner reflections</a:t>
            </a:r>
          </a:p>
          <a:p>
            <a:r>
              <a:rPr lang="en-US" dirty="0" smtClean="0"/>
              <a:t>To facilitate learner-teacher interaction and learner engagement</a:t>
            </a:r>
          </a:p>
          <a:p>
            <a:r>
              <a:rPr lang="en-US" dirty="0" smtClean="0"/>
              <a:t>To continue educational process outside the classroom</a:t>
            </a:r>
          </a:p>
          <a:p>
            <a:r>
              <a:rPr lang="en-US" dirty="0" smtClean="0"/>
              <a:t>To inspire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Barriers to Use in Medical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Unfamiliarity</a:t>
            </a:r>
          </a:p>
          <a:p>
            <a:r>
              <a:rPr lang="en-US" dirty="0" smtClean="0"/>
              <a:t>Lack of time</a:t>
            </a:r>
          </a:p>
          <a:p>
            <a:r>
              <a:rPr lang="en-US" dirty="0" smtClean="0"/>
              <a:t>Lack of knowledge/skills</a:t>
            </a:r>
          </a:p>
          <a:p>
            <a:r>
              <a:rPr lang="en-US" dirty="0" smtClean="0"/>
              <a:t>Lack of trust</a:t>
            </a:r>
          </a:p>
          <a:p>
            <a:r>
              <a:rPr lang="en-US" dirty="0" smtClean="0"/>
              <a:t>Lack of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Examples of Social Media Use</a:t>
            </a:r>
          </a:p>
          <a:p>
            <a:pPr marL="0" indent="0" algn="ctr">
              <a:buNone/>
            </a:pPr>
            <a:r>
              <a:rPr lang="en-US" sz="3600" dirty="0" smtClean="0"/>
              <a:t> In Medical Education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46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2-04 at 12.55.5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8" y="387676"/>
            <a:ext cx="6164206" cy="553102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Shot 2014-12-04 at 12.58.4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78" y="1522416"/>
            <a:ext cx="3117612" cy="52755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Shot 2014-12-04 at 1.09.39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1" t="50000" r="3221" b="-1217"/>
          <a:stretch/>
        </p:blipFill>
        <p:spPr>
          <a:xfrm>
            <a:off x="7244593" y="140193"/>
            <a:ext cx="1769155" cy="15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4 at 2.40.3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58" y="260521"/>
            <a:ext cx="6436085" cy="63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4 at 1.07.3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23" y="407501"/>
            <a:ext cx="7113754" cy="60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4 at 1.06.1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" y="100841"/>
            <a:ext cx="8210006" cy="5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reviewing this material, the participant should be able to:</a:t>
            </a:r>
          </a:p>
          <a:p>
            <a:r>
              <a:rPr lang="en-US" dirty="0" smtClean="0"/>
              <a:t>Understand how social media is being used in healthcare and medicine</a:t>
            </a:r>
          </a:p>
          <a:p>
            <a:r>
              <a:rPr lang="en-US" dirty="0" smtClean="0"/>
              <a:t>Identify potential uses of social media in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7635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2-04 at 1.16.11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6"/>
          <a:stretch/>
        </p:blipFill>
        <p:spPr>
          <a:xfrm>
            <a:off x="1643276" y="241597"/>
            <a:ext cx="5857449" cy="63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4 at 1.19.52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4"/>
          <a:stretch/>
        </p:blipFill>
        <p:spPr>
          <a:xfrm>
            <a:off x="1271745" y="416174"/>
            <a:ext cx="6600511" cy="60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Physicians who use social media may experience an </a:t>
            </a:r>
            <a:r>
              <a:rPr lang="en-US" sz="2800" b="1" dirty="0" smtClean="0"/>
              <a:t>online identity crisis</a:t>
            </a:r>
          </a:p>
          <a:p>
            <a:pPr lvl="1"/>
            <a:r>
              <a:rPr lang="en-US" sz="2400" dirty="0" smtClean="0"/>
              <a:t>Professional versus personal identity </a:t>
            </a:r>
            <a:endParaRPr lang="en-US" sz="2400" dirty="0"/>
          </a:p>
          <a:p>
            <a:r>
              <a:rPr lang="en-US" sz="2800" dirty="0" smtClean="0"/>
              <a:t>Recognize that social media occurs in a PUBLIC space.</a:t>
            </a:r>
          </a:p>
          <a:p>
            <a:r>
              <a:rPr lang="en-US" sz="2800" dirty="0" smtClean="0"/>
              <a:t>“Should I post this on social media?” should prompt this question:  “Is it appropriate for a physician in a public space?”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55634" y="6484198"/>
            <a:ext cx="5539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 smtClean="0"/>
              <a:t>DeCamp</a:t>
            </a:r>
            <a:r>
              <a:rPr lang="en-US" sz="1050" dirty="0" smtClean="0"/>
              <a:t> M, et al. “Social Media and Physician’s Online Identity Crisis,” JAMA 2013;310:581-82.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007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Started in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Decide on your goal(s):</a:t>
            </a:r>
          </a:p>
          <a:p>
            <a:pPr lvl="1"/>
            <a:r>
              <a:rPr lang="en-US" dirty="0" smtClean="0"/>
              <a:t>Share content</a:t>
            </a:r>
          </a:p>
          <a:p>
            <a:pPr lvl="1"/>
            <a:r>
              <a:rPr lang="en-US" dirty="0" smtClean="0"/>
              <a:t>Monitor news or stay up to date</a:t>
            </a:r>
          </a:p>
          <a:p>
            <a:pPr lvl="1"/>
            <a:r>
              <a:rPr lang="en-US" dirty="0" smtClean="0"/>
              <a:t>Build relationships/network</a:t>
            </a:r>
          </a:p>
          <a:p>
            <a:pPr lvl="1"/>
            <a:r>
              <a:rPr lang="en-US" dirty="0" smtClean="0"/>
              <a:t>Be entertained</a:t>
            </a:r>
          </a:p>
          <a:p>
            <a:r>
              <a:rPr lang="en-US" dirty="0" smtClean="0"/>
              <a:t>Sample the menu of offerings</a:t>
            </a:r>
          </a:p>
          <a:p>
            <a:r>
              <a:rPr lang="en-US" dirty="0" smtClean="0"/>
              <a:t>Be professional</a:t>
            </a:r>
          </a:p>
          <a:p>
            <a:r>
              <a:rPr lang="en-US" dirty="0" smtClean="0"/>
              <a:t>Be honest</a:t>
            </a:r>
          </a:p>
          <a:p>
            <a:r>
              <a:rPr lang="en-US" dirty="0" smtClean="0"/>
              <a:t>Have fun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5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 Information: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Merry</a:t>
            </a:r>
            <a:r>
              <a:rPr lang="en-US" dirty="0"/>
              <a:t>-Jennifer Markham, MD, FACP</a:t>
            </a:r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DrMarkham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err="1" smtClean="0"/>
              <a:t>merry.markham@medicine.ufl.edu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Web-based tools and applications that allow for the creation and sharing of user-generated content and for social networking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24353"/>
            <a:ext cx="4283821" cy="30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5 Characteristics of Social Media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User-generated content</a:t>
            </a:r>
          </a:p>
          <a:p>
            <a:r>
              <a:rPr lang="en-US" dirty="0" smtClean="0"/>
              <a:t>Real-time dissemination of information</a:t>
            </a:r>
          </a:p>
          <a:p>
            <a:r>
              <a:rPr lang="en-US" dirty="0" smtClean="0"/>
              <a:t>Interactive</a:t>
            </a:r>
          </a:p>
          <a:p>
            <a:r>
              <a:rPr lang="en-US" dirty="0" smtClean="0"/>
              <a:t>Community-driven</a:t>
            </a:r>
          </a:p>
          <a:p>
            <a:r>
              <a:rPr lang="en-US" dirty="0" smtClean="0"/>
              <a:t>Thrives on relationships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6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7491143"/>
              </p:ext>
            </p:extLst>
          </p:nvPr>
        </p:nvGraphicFramePr>
        <p:xfrm>
          <a:off x="3543299" y="200025"/>
          <a:ext cx="5124451" cy="633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3117851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The </a:t>
            </a:r>
            <a:br>
              <a:rPr lang="en-US" sz="3600" b="0" dirty="0" smtClean="0"/>
            </a:br>
            <a:r>
              <a:rPr lang="en-US" sz="3600" b="0" dirty="0" smtClean="0"/>
              <a:t>(Very Abridged) Social Media Landscape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8419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Founded in Feb 2004</a:t>
            </a:r>
          </a:p>
          <a:p>
            <a:r>
              <a:rPr lang="en-US" dirty="0" smtClean="0"/>
              <a:t>Originally for networking among college students</a:t>
            </a:r>
          </a:p>
          <a:p>
            <a:pPr lvl="1"/>
            <a:r>
              <a:rPr lang="en-US" dirty="0" smtClean="0"/>
              <a:t>Harvard first, then other Boston colleges, then Ivy League schools and Stanford</a:t>
            </a:r>
          </a:p>
          <a:p>
            <a:r>
              <a:rPr lang="en-US" dirty="0" smtClean="0"/>
              <a:t>Over 1.3 billion monthly active users </a:t>
            </a:r>
          </a:p>
          <a:p>
            <a:r>
              <a:rPr lang="en-US" dirty="0" smtClean="0"/>
              <a:t>Users create a profile and can share information with their “friends.”</a:t>
            </a:r>
          </a:p>
          <a:p>
            <a:r>
              <a:rPr lang="en-US" dirty="0" smtClean="0"/>
              <a:t>Groups and pages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456" y="294851"/>
            <a:ext cx="1368344" cy="13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networking site established in 2011</a:t>
            </a:r>
          </a:p>
          <a:p>
            <a:r>
              <a:rPr lang="en-US" dirty="0" smtClean="0"/>
              <a:t>540 million registered users</a:t>
            </a:r>
          </a:p>
          <a:p>
            <a:r>
              <a:rPr lang="en-US" dirty="0" smtClean="0"/>
              <a:t>Users can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 information with “circles” - organized groups of people for sharing with</a:t>
            </a:r>
          </a:p>
          <a:p>
            <a:pPr lvl="2"/>
            <a:r>
              <a:rPr lang="en-US" dirty="0" smtClean="0"/>
              <a:t>Friends, Family, Colleagues, etc.</a:t>
            </a:r>
          </a:p>
          <a:p>
            <a:pPr lvl="1"/>
            <a:r>
              <a:rPr lang="en-US" dirty="0" smtClean="0"/>
              <a:t>See updates those in their circles</a:t>
            </a:r>
          </a:p>
          <a:p>
            <a:pPr lvl="1"/>
            <a:r>
              <a:rPr lang="en-US" dirty="0" smtClean="0"/>
              <a:t>Participate in “hangouts”</a:t>
            </a:r>
          </a:p>
          <a:p>
            <a:pPr lvl="2"/>
            <a:r>
              <a:rPr lang="en-US" dirty="0" smtClean="0"/>
              <a:t>Group video chats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613" y="390780"/>
            <a:ext cx="1087302" cy="10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Founded in March </a:t>
            </a:r>
            <a:r>
              <a:rPr lang="en-US" dirty="0" smtClean="0"/>
              <a:t>2006</a:t>
            </a:r>
          </a:p>
          <a:p>
            <a:r>
              <a:rPr lang="en-US" dirty="0" smtClean="0"/>
              <a:t>Social networking and micro-blogging </a:t>
            </a:r>
          </a:p>
          <a:p>
            <a:r>
              <a:rPr lang="en-US" dirty="0" smtClean="0"/>
              <a:t>Users send and read “tweets” </a:t>
            </a:r>
          </a:p>
          <a:p>
            <a:pPr lvl="1"/>
            <a:r>
              <a:rPr lang="en-US" dirty="0" smtClean="0"/>
              <a:t>Text-based posts of 140 characters only</a:t>
            </a:r>
          </a:p>
          <a:p>
            <a:r>
              <a:rPr lang="en-US" dirty="0" smtClean="0"/>
              <a:t>In 2014</a:t>
            </a:r>
          </a:p>
          <a:p>
            <a:pPr lvl="1"/>
            <a:r>
              <a:rPr lang="en-US" dirty="0" smtClean="0"/>
              <a:t>284 million monthly users; 100 million daily users</a:t>
            </a:r>
          </a:p>
          <a:p>
            <a:pPr lvl="1"/>
            <a:r>
              <a:rPr lang="en-US" dirty="0" smtClean="0"/>
              <a:t>500 million tweets per 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585" y="382417"/>
            <a:ext cx="1499733" cy="12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970</Words>
  <Application>Microsoft Office PowerPoint</Application>
  <PresentationFormat>On-screen Show (4:3)</PresentationFormat>
  <Paragraphs>185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Geneva</vt:lpstr>
      <vt:lpstr>Times New Roman</vt:lpstr>
      <vt:lpstr>Office Theme</vt:lpstr>
      <vt:lpstr>1_Office Theme</vt:lpstr>
      <vt:lpstr>Physicians &amp; Social Media:  There’s an App for That </vt:lpstr>
      <vt:lpstr>Merry-Jennifer Markham, MD, FACP</vt:lpstr>
      <vt:lpstr>Learning Objectives</vt:lpstr>
      <vt:lpstr>What is Social Media?</vt:lpstr>
      <vt:lpstr>5 Characteristics of Social Media</vt:lpstr>
      <vt:lpstr>The  (Very Abridged) Social Media Landscape</vt:lpstr>
      <vt:lpstr>Facebook</vt:lpstr>
      <vt:lpstr>Google+</vt:lpstr>
      <vt:lpstr>Twitter</vt:lpstr>
      <vt:lpstr>LinkedIn+</vt:lpstr>
      <vt:lpstr>Doximity</vt:lpstr>
      <vt:lpstr>Why Should We Use Social Media?</vt:lpstr>
      <vt:lpstr>87% of US Adults are Online</vt:lpstr>
      <vt:lpstr>Social Media as Health Info Source</vt:lpstr>
      <vt:lpstr>Social Media as Health Info Source</vt:lpstr>
      <vt:lpstr>Patients are Finding Support Through Social Media</vt:lpstr>
      <vt:lpstr>PowerPoint Presentation</vt:lpstr>
      <vt:lpstr>PowerPoint Presentation</vt:lpstr>
      <vt:lpstr>Public Health Education &amp; Advocacy</vt:lpstr>
      <vt:lpstr>8 Reasons to Participate in Social Media</vt:lpstr>
      <vt:lpstr>Risks &amp; Pitfalls of Social Media Use</vt:lpstr>
      <vt:lpstr>Physicians Misbehaving on Twitter</vt:lpstr>
      <vt:lpstr>In #MedEd, Social Media Can Be Used…</vt:lpstr>
      <vt:lpstr>Barriers to Use in Medical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You Online?</vt:lpstr>
      <vt:lpstr>To Get Started in Social Media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in medicine</dc:title>
  <dc:creator>Merry-Jennifer Markham</dc:creator>
  <cp:lastModifiedBy>Mary Barkley</cp:lastModifiedBy>
  <cp:revision>118</cp:revision>
  <cp:lastPrinted>2014-12-04T14:56:45Z</cp:lastPrinted>
  <dcterms:created xsi:type="dcterms:W3CDTF">2012-03-22T14:33:03Z</dcterms:created>
  <dcterms:modified xsi:type="dcterms:W3CDTF">2014-12-05T15:46:42Z</dcterms:modified>
</cp:coreProperties>
</file>