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816" r:id="rId2"/>
    <p:sldId id="387" r:id="rId3"/>
    <p:sldId id="1173" r:id="rId4"/>
    <p:sldId id="1174" r:id="rId5"/>
    <p:sldId id="1214" r:id="rId6"/>
    <p:sldId id="995" r:id="rId7"/>
    <p:sldId id="1211" r:id="rId8"/>
    <p:sldId id="1222" r:id="rId9"/>
    <p:sldId id="1209" r:id="rId10"/>
    <p:sldId id="1225" r:id="rId11"/>
    <p:sldId id="1226" r:id="rId12"/>
    <p:sldId id="1227" r:id="rId13"/>
    <p:sldId id="1210" r:id="rId14"/>
    <p:sldId id="1130" r:id="rId15"/>
    <p:sldId id="1212" r:id="rId16"/>
    <p:sldId id="1120" r:id="rId17"/>
    <p:sldId id="1121" r:id="rId18"/>
    <p:sldId id="1223" r:id="rId19"/>
    <p:sldId id="1219" r:id="rId20"/>
    <p:sldId id="1218" r:id="rId21"/>
    <p:sldId id="1193" r:id="rId22"/>
    <p:sldId id="1216" r:id="rId23"/>
    <p:sldId id="1236" r:id="rId24"/>
    <p:sldId id="1076" r:id="rId25"/>
    <p:sldId id="1079" r:id="rId26"/>
    <p:sldId id="1081" r:id="rId27"/>
    <p:sldId id="1224" r:id="rId28"/>
    <p:sldId id="1151" r:id="rId29"/>
    <p:sldId id="1217" r:id="rId30"/>
    <p:sldId id="1215" r:id="rId31"/>
    <p:sldId id="1238" r:id="rId32"/>
    <p:sldId id="1235" r:id="rId33"/>
    <p:sldId id="1220" r:id="rId34"/>
    <p:sldId id="1071" r:id="rId35"/>
    <p:sldId id="1233" r:id="rId36"/>
    <p:sldId id="1221" r:id="rId37"/>
    <p:sldId id="1085" r:id="rId38"/>
    <p:sldId id="1237" r:id="rId39"/>
    <p:sldId id="1084" r:id="rId40"/>
    <p:sldId id="1228" r:id="rId41"/>
    <p:sldId id="1117" r:id="rId42"/>
    <p:sldId id="1118" r:id="rId43"/>
    <p:sldId id="1119" r:id="rId44"/>
    <p:sldId id="1146" r:id="rId45"/>
    <p:sldId id="1229" r:id="rId46"/>
    <p:sldId id="1239" r:id="rId47"/>
    <p:sldId id="1240" r:id="rId48"/>
    <p:sldId id="1232" r:id="rId49"/>
    <p:sldId id="1123" r:id="rId50"/>
    <p:sldId id="1122" r:id="rId51"/>
    <p:sldId id="109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ore23\Desktop\Book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ore23\Desktop\Book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How often have you done or experienced each of the following in the past 3 weeks: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Program (N=26)</c:v>
                </c:pt>
              </c:strCache>
            </c:strRef>
          </c:tx>
          <c:spPr>
            <a:solidFill>
              <a:srgbClr val="3ACACE"/>
            </a:solidFill>
            <a:ln>
              <a:noFill/>
            </a:ln>
            <a:effectLst/>
          </c:spPr>
          <c:invertIfNegative val="0"/>
          <c:cat>
            <c:strRef>
              <c:f>Sheet4!$A$2:$A$13</c:f>
              <c:strCache>
                <c:ptCount val="12"/>
                <c:pt idx="0">
                  <c:v>Reflected on how your work helps make the world a better place</c:v>
                </c:pt>
                <c:pt idx="1">
                  <c:v>Felt the vitality to of your work</c:v>
                </c:pt>
                <c:pt idx="2">
                  <c:v>Felt supported by your co-workers</c:v>
                </c:pt>
                <c:pt idx="3">
                  <c:v>Was proud of the work you did</c:v>
                </c:pt>
                <c:pt idx="4">
                  <c:v>Was eager to come back to work the next day</c:v>
                </c:pt>
                <c:pt idx="5">
                  <c:v>You felt your basic needs are met</c:v>
                </c:pt>
                <c:pt idx="6">
                  <c:v>You ate well</c:v>
                </c:pt>
                <c:pt idx="7">
                  <c:v>You felt connected to your work in  a deep sense</c:v>
                </c:pt>
                <c:pt idx="8">
                  <c:v>Felt the amount of work you were expected to complete in a day was reasonable</c:v>
                </c:pt>
                <c:pt idx="9">
                  <c:v>Participated in decisions that affected your work</c:v>
                </c:pt>
                <c:pt idx="10">
                  <c:v>Had an enjoyable interaction with a patient</c:v>
                </c:pt>
                <c:pt idx="11">
                  <c:v>Knew who to call when something tragic happened at work</c:v>
                </c:pt>
              </c:strCache>
            </c:strRef>
          </c:cat>
          <c:val>
            <c:numRef>
              <c:f>Sheet4!$B$2:$B$13</c:f>
              <c:numCache>
                <c:formatCode>0.0</c:formatCode>
                <c:ptCount val="12"/>
                <c:pt idx="0">
                  <c:v>3.7320000000000007</c:v>
                </c:pt>
                <c:pt idx="1">
                  <c:v>4.2279999999999998</c:v>
                </c:pt>
                <c:pt idx="2">
                  <c:v>4.4960000000000004</c:v>
                </c:pt>
                <c:pt idx="3">
                  <c:v>4.5</c:v>
                </c:pt>
                <c:pt idx="4">
                  <c:v>4.0379999999999994</c:v>
                </c:pt>
                <c:pt idx="5">
                  <c:v>4.3469999999999995</c:v>
                </c:pt>
                <c:pt idx="6">
                  <c:v>4.3460000000000001</c:v>
                </c:pt>
                <c:pt idx="7">
                  <c:v>3.9969999999999999</c:v>
                </c:pt>
                <c:pt idx="8">
                  <c:v>3.9610000000000003</c:v>
                </c:pt>
                <c:pt idx="9">
                  <c:v>4.2690000000000001</c:v>
                </c:pt>
                <c:pt idx="10">
                  <c:v>4.7699999999999996</c:v>
                </c:pt>
                <c:pt idx="11">
                  <c:v>3.5710000000000002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4C-43A8-A6CB-C1ECC9155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7805472"/>
        <c:axId val="427805144"/>
      </c:barChart>
      <c:lineChart>
        <c:grouping val="standard"/>
        <c:varyColors val="0"/>
        <c:ser>
          <c:idx val="1"/>
          <c:order val="1"/>
          <c:tx>
            <c:strRef>
              <c:f>Sheet4!$C$1</c:f>
              <c:strCache>
                <c:ptCount val="1"/>
                <c:pt idx="0">
                  <c:v>National</c:v>
                </c:pt>
              </c:strCache>
            </c:strRef>
          </c:tx>
          <c:spPr>
            <a:ln w="28575" cap="rnd">
              <a:solidFill>
                <a:srgbClr val="FF5050"/>
              </a:solidFill>
              <a:round/>
            </a:ln>
            <a:effectLst/>
          </c:spPr>
          <c:marker>
            <c:symbol val="none"/>
          </c:marker>
          <c:cat>
            <c:strRef>
              <c:f>Sheet4!$A$2:$A$13</c:f>
              <c:strCache>
                <c:ptCount val="12"/>
                <c:pt idx="0">
                  <c:v>Reflected on how your work helps make the world a better place</c:v>
                </c:pt>
                <c:pt idx="1">
                  <c:v>Felt the vitality to of your work</c:v>
                </c:pt>
                <c:pt idx="2">
                  <c:v>Felt supported by your co-workers</c:v>
                </c:pt>
                <c:pt idx="3">
                  <c:v>Was proud of the work you did</c:v>
                </c:pt>
                <c:pt idx="4">
                  <c:v>Was eager to come back to work the next day</c:v>
                </c:pt>
                <c:pt idx="5">
                  <c:v>You felt your basic needs are met</c:v>
                </c:pt>
                <c:pt idx="6">
                  <c:v>You ate well</c:v>
                </c:pt>
                <c:pt idx="7">
                  <c:v>You felt connected to your work in  a deep sense</c:v>
                </c:pt>
                <c:pt idx="8">
                  <c:v>Felt the amount of work you were expected to complete in a day was reasonable</c:v>
                </c:pt>
                <c:pt idx="9">
                  <c:v>Participated in decisions that affected your work</c:v>
                </c:pt>
                <c:pt idx="10">
                  <c:v>Had an enjoyable interaction with a patient</c:v>
                </c:pt>
                <c:pt idx="11">
                  <c:v>Knew who to call when something tragic happened at work</c:v>
                </c:pt>
              </c:strCache>
            </c:strRef>
          </c:cat>
          <c:val>
            <c:numRef>
              <c:f>Sheet4!$C$2:$C$13</c:f>
              <c:numCache>
                <c:formatCode>0.0</c:formatCode>
                <c:ptCount val="12"/>
                <c:pt idx="0">
                  <c:v>3.6</c:v>
                </c:pt>
                <c:pt idx="1">
                  <c:v>4</c:v>
                </c:pt>
                <c:pt idx="2">
                  <c:v>4.4000000000000004</c:v>
                </c:pt>
                <c:pt idx="3">
                  <c:v>4.2</c:v>
                </c:pt>
                <c:pt idx="4">
                  <c:v>3.8</c:v>
                </c:pt>
                <c:pt idx="5">
                  <c:v>4.2</c:v>
                </c:pt>
                <c:pt idx="6">
                  <c:v>4</c:v>
                </c:pt>
                <c:pt idx="7">
                  <c:v>3.9</c:v>
                </c:pt>
                <c:pt idx="8">
                  <c:v>4.4000000000000004</c:v>
                </c:pt>
                <c:pt idx="9">
                  <c:v>4.0999999999999996</c:v>
                </c:pt>
                <c:pt idx="10">
                  <c:v>4.5</c:v>
                </c:pt>
                <c:pt idx="11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4C-43A8-A6CB-C1ECC9155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805472"/>
        <c:axId val="427805144"/>
      </c:lineChart>
      <c:catAx>
        <c:axId val="4278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805144"/>
        <c:crosses val="autoZero"/>
        <c:auto val="1"/>
        <c:lblAlgn val="ctr"/>
        <c:lblOffset val="100"/>
        <c:noMultiLvlLbl val="0"/>
      </c:catAx>
      <c:valAx>
        <c:axId val="42780514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80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How often have you done or experienced each of the following in the past 3 weeks: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Sheet4!$B$17</c:f>
              <c:strCache>
                <c:ptCount val="1"/>
                <c:pt idx="0">
                  <c:v>Program (N=15)</c:v>
                </c:pt>
              </c:strCache>
            </c:strRef>
          </c:tx>
          <c:spPr>
            <a:solidFill>
              <a:srgbClr val="3ACACE"/>
            </a:solidFill>
            <a:ln>
              <a:noFill/>
            </a:ln>
            <a:effectLst/>
          </c:spPr>
          <c:invertIfNegative val="0"/>
          <c:cat>
            <c:strRef>
              <c:f>Sheet4!$A$18:$A$29</c:f>
              <c:strCache>
                <c:ptCount val="12"/>
                <c:pt idx="0">
                  <c:v>Reflected on how your work helps make the world a better place</c:v>
                </c:pt>
                <c:pt idx="1">
                  <c:v>Felt the vitality to of your work</c:v>
                </c:pt>
                <c:pt idx="2">
                  <c:v>Felt supported by your co-workers</c:v>
                </c:pt>
                <c:pt idx="3">
                  <c:v>Was proud of the work you did</c:v>
                </c:pt>
                <c:pt idx="4">
                  <c:v>Was eager to come back to work the next day</c:v>
                </c:pt>
                <c:pt idx="5">
                  <c:v>You felt your basic needs are met</c:v>
                </c:pt>
                <c:pt idx="6">
                  <c:v>You ate well</c:v>
                </c:pt>
                <c:pt idx="7">
                  <c:v>You felt connected to your work in  a deep sense</c:v>
                </c:pt>
                <c:pt idx="8">
                  <c:v>Felt the amount of work you were expected to complete in a day was reasonable</c:v>
                </c:pt>
                <c:pt idx="9">
                  <c:v>Participated in decisions that affected your work</c:v>
                </c:pt>
                <c:pt idx="10">
                  <c:v>Had an enjoyable interaction with a patient</c:v>
                </c:pt>
                <c:pt idx="11">
                  <c:v>Knew who to call when something tragic happened at work</c:v>
                </c:pt>
              </c:strCache>
            </c:strRef>
          </c:cat>
          <c:val>
            <c:numRef>
              <c:f>Sheet4!$B$18:$B$29</c:f>
              <c:numCache>
                <c:formatCode>0.0</c:formatCode>
                <c:ptCount val="12"/>
                <c:pt idx="0">
                  <c:v>3.7360000000000002</c:v>
                </c:pt>
                <c:pt idx="1">
                  <c:v>4.1369999999999996</c:v>
                </c:pt>
                <c:pt idx="2">
                  <c:v>4.0670000000000002</c:v>
                </c:pt>
                <c:pt idx="3">
                  <c:v>4.5999999999999996</c:v>
                </c:pt>
                <c:pt idx="4">
                  <c:v>3.9319999999999999</c:v>
                </c:pt>
                <c:pt idx="5">
                  <c:v>3.9990000000000006</c:v>
                </c:pt>
                <c:pt idx="6">
                  <c:v>4.4030000000000005</c:v>
                </c:pt>
                <c:pt idx="7">
                  <c:v>4.3329999999999993</c:v>
                </c:pt>
                <c:pt idx="8">
                  <c:v>3.2710000000000004</c:v>
                </c:pt>
                <c:pt idx="9">
                  <c:v>3.73</c:v>
                </c:pt>
                <c:pt idx="10">
                  <c:v>5</c:v>
                </c:pt>
                <c:pt idx="11">
                  <c:v>4.0010000000000003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5-4ED7-AA58-74CDCD6D5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7805472"/>
        <c:axId val="427805144"/>
      </c:barChart>
      <c:lineChart>
        <c:grouping val="standard"/>
        <c:varyColors val="0"/>
        <c:ser>
          <c:idx val="1"/>
          <c:order val="1"/>
          <c:tx>
            <c:strRef>
              <c:f>Sheet4!$C$17</c:f>
              <c:strCache>
                <c:ptCount val="1"/>
                <c:pt idx="0">
                  <c:v>National</c:v>
                </c:pt>
              </c:strCache>
            </c:strRef>
          </c:tx>
          <c:spPr>
            <a:ln w="28575" cap="rnd">
              <a:solidFill>
                <a:srgbClr val="FF5050"/>
              </a:solidFill>
              <a:round/>
            </a:ln>
            <a:effectLst/>
          </c:spPr>
          <c:marker>
            <c:symbol val="none"/>
          </c:marker>
          <c:cat>
            <c:strRef>
              <c:f>Sheet4!$A$18:$A$29</c:f>
              <c:strCache>
                <c:ptCount val="12"/>
                <c:pt idx="0">
                  <c:v>Reflected on how your work helps make the world a better place</c:v>
                </c:pt>
                <c:pt idx="1">
                  <c:v>Felt the vitality to of your work</c:v>
                </c:pt>
                <c:pt idx="2">
                  <c:v>Felt supported by your co-workers</c:v>
                </c:pt>
                <c:pt idx="3">
                  <c:v>Was proud of the work you did</c:v>
                </c:pt>
                <c:pt idx="4">
                  <c:v>Was eager to come back to work the next day</c:v>
                </c:pt>
                <c:pt idx="5">
                  <c:v>You felt your basic needs are met</c:v>
                </c:pt>
                <c:pt idx="6">
                  <c:v>You ate well</c:v>
                </c:pt>
                <c:pt idx="7">
                  <c:v>You felt connected to your work in  a deep sense</c:v>
                </c:pt>
                <c:pt idx="8">
                  <c:v>Felt the amount of work you were expected to complete in a day was reasonable</c:v>
                </c:pt>
                <c:pt idx="9">
                  <c:v>Participated in decisions that affected your work</c:v>
                </c:pt>
                <c:pt idx="10">
                  <c:v>Had an enjoyable interaction with a patient</c:v>
                </c:pt>
                <c:pt idx="11">
                  <c:v>Knew who to call when something tragic happened at work</c:v>
                </c:pt>
              </c:strCache>
            </c:strRef>
          </c:cat>
          <c:val>
            <c:numRef>
              <c:f>Sheet4!$C$18:$C$29</c:f>
              <c:numCache>
                <c:formatCode>0.0</c:formatCode>
                <c:ptCount val="12"/>
                <c:pt idx="0">
                  <c:v>4</c:v>
                </c:pt>
                <c:pt idx="1">
                  <c:v>4.3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4.2</c:v>
                </c:pt>
                <c:pt idx="5">
                  <c:v>4.3</c:v>
                </c:pt>
                <c:pt idx="6">
                  <c:v>4.3</c:v>
                </c:pt>
                <c:pt idx="7">
                  <c:v>4.3</c:v>
                </c:pt>
                <c:pt idx="8">
                  <c:v>4</c:v>
                </c:pt>
                <c:pt idx="9">
                  <c:v>4.2</c:v>
                </c:pt>
                <c:pt idx="10">
                  <c:v>4.7</c:v>
                </c:pt>
                <c:pt idx="11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95-4ED7-AA58-74CDCD6D5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805472"/>
        <c:axId val="427805144"/>
      </c:lineChart>
      <c:catAx>
        <c:axId val="4278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805144"/>
        <c:crosses val="autoZero"/>
        <c:auto val="1"/>
        <c:lblAlgn val="ctr"/>
        <c:lblOffset val="100"/>
        <c:noMultiLvlLbl val="0"/>
      </c:catAx>
      <c:valAx>
        <c:axId val="42780514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80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1EDE-C8A0-4910-B27D-7D2EC3DC85AC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D23FA-C2DF-4778-B9BE-CC16CCBA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D8F1ABF-A39A-4729-87D9-F96AD2A6D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3E33A-0260-4991-801F-E663222461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A2DD087-9305-4ACA-9E57-5002ADB74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8C85ED9-3DEC-4B6A-B7D1-2E6DCC130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F33FFC97-0863-400C-B14B-82DDAFF78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EC8EEDC6-938D-4921-B84C-35D808F1F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F23BF80-44F7-42D3-9D9D-60A7E2272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95100-0175-4B7E-B1F8-83BFC25D47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07C2E44-113A-44D5-B718-3DC259D474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57C31A2-FDC5-4B77-B18F-74780B53A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84B4DE0-AAC0-4661-A86B-EBFC2BD74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BED36D5A-554D-45E1-A838-0CFD8BA72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73063678-0273-4BA0-9D81-8574635F2F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9465B-A2DD-4296-AD48-5903DD5444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5365338-9E4C-4D1F-A3FB-102337911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A12D9B40-706B-4541-B3D7-F8EDA231A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174B7587-E1FE-40D2-B5F8-AD69216B81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CE980A-D704-4F42-8542-FFE66EF069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026BED79-99C9-4720-A24B-8736EFCAC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AB7403C-D1A5-4451-B02D-977EBDFF8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8173BF1-8B35-4B81-81E7-84AF15113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528C3-36B8-4B8F-A690-EEDE7517DD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B6F8BB4-405E-417A-AD93-DCAC59E181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EAE57F81-2B39-4471-8DE5-BA95AC31C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45735B43-94C5-43DF-9257-BF73DB0C5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496BFD29-7488-4BEF-B9F3-1DA324C4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0F0392E0-0EA9-4310-9D41-6F7213366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13CD1EEC-4934-4AFA-B49F-070B7235D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8A197A49-B7A6-4385-A0F0-9689E3226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71DCD622-EAAC-4370-B41C-E5DD9379D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024E45C1-7DAE-426F-829A-14870F3DCE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2197E040-6678-4464-8E97-812B75053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C77EF93D-B9FA-407A-AE2A-3E95652F1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D7F5C549-F753-4262-84B3-5E39050BC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BF9D48C9-E45D-4789-B632-761C1D8E6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F1F81E7B-EAF4-4671-9DEA-C5E623B84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C10CC5CA-8E77-4972-B239-ED2668ED5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0215B-A9D6-408F-82CA-EADCE7B5E8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F415DB04-664F-4219-86F5-335D968EC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01439797-917A-4728-BA79-4F2221D70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DE9F7853-F49B-437C-BAE6-DCC42A880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DC2D47CC-BE97-4487-9ED9-A3B492A02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00433581-D820-4415-BFA2-EE84115B7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FC6B230C-D241-4C1B-8922-B8BE674B6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F6648EA6-86E9-4DAF-BB10-EF089B818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B79AC9-66E6-44AA-8233-5131666371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9530D08-A9DB-4E63-8684-944E2F379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D01BE270-FA67-431D-B2E8-54CBCB89C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01BAC236-5D4F-4316-B9C2-B5ADE91E2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28A87-BC64-4705-BDDA-F02308AD77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22CD84DE-3FFF-4A07-9D7A-A154EB70F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F39912B-D8CA-4E8C-9907-ED4ED5E7E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86837B54-14BA-42F1-AD4F-4ED5FF558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50E09319-0AA8-4E83-91C3-360C9D7BF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C9010107-9F0F-4C7A-89B5-65189031C0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75A6935C-7701-48AE-8FB4-B6EDEACDE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C85225E5-00DA-4025-BDC8-26C5FCBFC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B9D6ACA0-F85A-4278-992B-B3219B6B3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BD14AC14-E02D-4265-8132-1FEC10C31A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2ED10738-1A71-4D16-949D-1E1BA1201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AD5C6C3-868F-451C-8C89-6F55367BE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0AB43D-602C-4890-9D9B-525AA214DA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7A6ED4F-52E2-417B-8CCB-73456A08A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AB1C2745-A876-4896-9878-A736D3A4A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AEE2E99E-3955-40F9-AB07-15D24E4CC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636778-B730-4971-A452-5C7F0B20ED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4114537-9E4A-4897-B930-D759066559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1BA4483A-4B82-4C76-8194-309C501AD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05375B37-21DE-4BD3-ABDA-689E14444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37198914-9959-43D5-BE7D-50C4B979D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3C4276A1-6576-4961-88DF-A9D27B2C8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7D34048C-669D-4886-9814-B546F495F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E4F3E3F3-CBDB-4600-98CF-32E2FFD8C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25D32FE9-0FB5-4740-AD9B-57D4C23C4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507FE176-9AAD-428D-A7A2-34D5495F3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B530ED8C-ADEC-460A-A44B-2156BA80D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52EF58EF-710D-4175-8EDD-24E382D19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9556E759-5F8B-4D27-8C62-6331F0E9F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980210A6-3326-4B1D-BC58-A12962261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F3A96693-3195-4CB0-B45C-65270792E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6E1085EE-C305-4EE3-A112-2DD7FE768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C736186B-A752-426D-9E0F-0A5A93297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CF138BA9-E43D-400E-8D95-15358DEC8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FE8DD976-681E-495D-A8C6-194B1E5FE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461670DC-9019-40A0-AE4B-C3FE84005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C5F75774-E2C2-458C-9930-FD19B441C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821DF0E6-8368-490B-AA6A-284D96ECB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0259FEC-79DE-4E5F-9BD4-DE818F2D0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0674EEC0-99BC-480A-833C-5A1D65974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B35DE-ABAC-4D1F-A55E-89E240D577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ADA74C48-0015-41E5-9642-32D0EBA2EC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981CD9A4-F47A-4640-B9DB-055D52B47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A1B31952-2D32-4636-B80C-D61A5445D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2B0C15E4-25B4-45D1-B810-A16856837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2CFEB83F-E743-4AF0-B5F6-41C2C6CC2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7D2D202F-5E06-404C-A443-BB807F0F1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D6AB1551-B7FF-4E6B-8D40-3E697A809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400B0CE6-A210-4BC0-B6BD-A0C3E5915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7AA02220-2FB6-40FE-850D-5691DFF69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1BD089-2327-4093-9F38-65E09C5DCD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9423474C-D0BA-4EA7-BC3F-FE34241BE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3BCFEECB-9224-497C-B4AF-38067C939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8FD17CA5-5C22-4C00-9B49-5EB89C4FF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2D964055-72B7-4103-AA73-80446A8B1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CM updated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F160E93-05CF-4C5E-9C27-660289EC1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3263" indent="-2667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2675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6063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9450" indent="-2127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66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38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210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8250" indent="-212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E218D-3347-4F15-A938-916D392076F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7FBA2F8-2443-4004-90A0-D448F1892C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839FBBC-643D-46B4-8CFE-4D8F0B0DD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7C8176B1-FA0D-4EE0-B21F-5EFBAA827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900" indent="-276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283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2100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818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53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25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97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369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FAFAE-C077-482A-A912-28FAE5B90D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D4F7290-68C7-4087-8748-01FE0CBEE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1290BA8-3756-479E-A05E-C25CC5F0D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7A27B86A-0126-444D-B082-44C29D1A1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900" indent="-276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283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2100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8188" indent="-220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53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25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97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369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1E01D-EB3B-43DC-983E-9866297C83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EA6494B-3C46-4B15-B8D5-6A01513BE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DABC188-9AE5-47F4-B221-76F03B8C0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62852-AF4D-43A5-9355-389F6B43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3E7A78-EC6F-4526-8CF3-35F844486BC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31C48-ED31-4F6F-811E-387C21AE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6429-180A-4F3B-B32E-F5E2E41C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654893-CCF1-47AF-B7FB-16D915E32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86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A03E-2DF2-4D46-B4CA-3415AD5B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97FE99-3108-44FB-B387-608F53C89E0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38AC5-F833-4F4C-9160-76B68F48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9D7C-8BE0-4CF4-89AD-6A7A5A96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D2436D-4BA6-4892-94C1-9939DF8BC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03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A1B64-B70D-4376-8A8D-BF368FF8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42A93C-7401-485A-9E8B-AEB40647932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A4571-2D62-4AD4-A6F4-00329395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93ABA-98D7-4678-B0BF-9D218DFF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F5F7AC-ABB1-47A7-8D82-3F52691FE9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97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74A7A2-A4E6-40F7-BE98-C8B21F97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946E0E-2963-442A-86C8-5AF70137DE4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27A712-E488-4BAB-8948-5BE57EED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D66678-D2C1-4C64-93A6-3E921A4D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5000"/>
              </a:lnSpc>
              <a:buClr>
                <a:srgbClr val="4F81BD"/>
              </a:buClr>
              <a:buFont typeface="Wingdings" panose="05000000000000000000" pitchFamily="2" charset="2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F2BA26-504D-4CAA-9C99-67B97D401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227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86313" y="1981200"/>
            <a:ext cx="5091289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A0E8895-8F4D-4A9F-B811-F5A4B254D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26FF94A-6E8E-4B56-8F9B-65AD4BC2F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D0D1C9F-9E9A-47D2-9A9E-DB1B40795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9C9AD-2586-4678-BBE2-CF96E447D2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9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6B0-72B1-4E53-A8A3-D58B63FE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EF0C84-E60E-444B-827A-AC9DBC5C721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F4791-F92E-4193-BBC2-A95F68F1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6F72B-AD85-4A00-BBB3-87CA7E2F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AB0747-F947-418C-A5F5-1FB649506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06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02FBD-2FA5-43A9-B228-69BC8D3E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B21DDF-3F1C-4F0E-92FC-1FF8E895CBF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8EF6-F22D-4AAF-854D-8826A927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E38B-7305-44F9-AD19-BDAD0CF6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803D46-6770-432A-8DCE-B6CAAE89F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57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8E669-68D9-4F11-A758-B4767895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12473E-C04D-4552-A93B-A14A758A166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2D37F-B9AF-4DBA-A963-F4EC668B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E5C80-75B2-491E-B687-25B5A7E0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BA47D1-8068-410C-A0F0-D67EA4F0DE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5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966DE-BCD1-4D09-8BB6-D4085B7E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77D1AE-F09C-48F8-98E4-3FF5D4598E3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17CCCE-604F-43BE-9CC0-DB1476BB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6208B-AD43-4623-A4E5-585A9CD5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F40F62-57DA-4B30-BEEC-C7E8CA7A4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BB096-B617-439A-951D-E0508A89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87A392-63D2-4DB9-BB63-F6F1F3547FA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7E312-C52B-4C51-90FA-2EFE516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ACEC9-6621-406B-9A08-83294714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0AFC84-32E8-4A59-BD0F-379017ED2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17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3AB8F-3348-4CA2-8F08-4CCF0D48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6ACD80-D974-44A2-A519-39E0E47FAC9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BD197-B821-42BF-9962-C961650C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5C484-5C9D-4702-B971-2B336E96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A2A151-70D7-43F4-8310-A4D600CD8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04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E903C-2126-4F6D-9827-AB5F7869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8A8CEF-B747-498A-98B9-ED2F487CC37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01341-B7D8-4878-92AD-A18B28CB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8D782-4C68-4D89-A74A-EA95BE8E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4777C8-2698-4E55-AF32-A8AF843E1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51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E2CFB-1B26-4D43-BEFD-D53BEF79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68462C-C9AE-439B-8F69-EBB25D26184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A32FF-0220-47E4-9163-F6845150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EDD9B-CF09-4375-B217-9E31ABE0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E32CCD-616F-4989-9E21-FB99DC8C5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50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F69145-98CA-4C34-AC36-E751B48A7F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EFD4954-A2B8-435E-A89C-EA0DDA20A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DB67-66A2-44C9-8E54-4E966A8CC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AF479CF-3224-4B86-BE61-6BD46DBB42D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FC26E-83F2-46ED-BEA9-E6B4B10F8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21D40-DCBF-42AA-A281-5AAC272AD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A51703-10DE-4278-935F-BB56E6261A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54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scape.com/slideshow/2018-residents-lifestyle-report-6010110#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scape.com/slideshow/2018-residents-lifestyle-report-6010110#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scape.com/slideshow/2018-residents-lifestyle-report-6010110#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scape.com/slideshow/2018-residents-lifestyle-report-6010110#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scape.com/slideshow/2018-residents-lifestyle-report-6010110#3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ape.com/slideshow/2018-residents-lifestyle-report-6010110#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ape.com/slideshow/2018-residents-lifestyle-report-6010110#3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nam.edu/clinicianwellbeing/" TargetMode="External"/><Relationship Id="rId4" Type="http://schemas.openxmlformats.org/officeDocument/2006/relationships/hyperlink" Target="https://nam.edu/initiatives/clinician-resilience-and-well-be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ape.com/slideshow/2018-lifestyle-happiness-6009320#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nam.edu/journey-construct-encompassing-conceptual-model-factors-affecting-clinician-well-resilience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29255C2-EA7B-4A31-88F7-288BB0E02C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772400" cy="4876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en-US" altLang="en-US" sz="4000" b="1" dirty="0"/>
              <a:t>2018 ASH Training Program Director’s Workshop</a:t>
            </a:r>
            <a:br>
              <a:rPr lang="en-US" altLang="en-US" sz="1600" b="1" dirty="0"/>
            </a:br>
            <a:br>
              <a:rPr lang="en-US" altLang="en-US" sz="1600" b="1" dirty="0"/>
            </a:br>
            <a:r>
              <a:rPr lang="en-US" altLang="en-US" sz="4800" b="1" i="1" dirty="0">
                <a:solidFill>
                  <a:srgbClr val="0033CC"/>
                </a:solidFill>
              </a:rPr>
              <a:t>Resiliency in Fellowship</a:t>
            </a:r>
            <a:br>
              <a:rPr lang="en-US" altLang="en-US" sz="3600" b="1" dirty="0"/>
            </a:br>
            <a:br>
              <a:rPr lang="en-US" altLang="en-US" sz="1200" b="1" dirty="0"/>
            </a:br>
            <a:br>
              <a:rPr lang="en-US" altLang="en-US" sz="1200" b="1" dirty="0"/>
            </a:br>
            <a:r>
              <a:rPr lang="en-US" altLang="en-US" sz="2400" b="1" dirty="0"/>
              <a:t>Michael </a:t>
            </a:r>
            <a:r>
              <a:rPr lang="en-US" altLang="en-US" sz="2400" b="1" dirty="0" err="1"/>
              <a:t>Linenberger</a:t>
            </a:r>
            <a:r>
              <a:rPr lang="en-US" altLang="en-US" sz="2400" b="1" dirty="0"/>
              <a:t>, MD</a:t>
            </a:r>
            <a:br>
              <a:rPr lang="en-US" altLang="en-US" sz="2400" b="1" dirty="0"/>
            </a:br>
            <a:r>
              <a:rPr lang="en-US" altLang="en-US" sz="2000" b="1" dirty="0"/>
              <a:t>Program Director, Adult Hematology/Oncology Fellowship</a:t>
            </a:r>
            <a:br>
              <a:rPr lang="en-US" altLang="en-US" sz="2400" b="1" dirty="0"/>
            </a:br>
            <a:r>
              <a:rPr lang="en-US" altLang="en-US" sz="2000" b="1" dirty="0"/>
              <a:t>University of Washington/Fred Hutchinson Cancer </a:t>
            </a:r>
            <a:r>
              <a:rPr lang="en-US" altLang="en-US" sz="2000" b="1" dirty="0" err="1"/>
              <a:t>Rsrch</a:t>
            </a:r>
            <a:r>
              <a:rPr lang="en-US" altLang="en-US" sz="2000" b="1" dirty="0"/>
              <a:t> Ctr</a:t>
            </a:r>
            <a:br>
              <a:rPr lang="en-US" altLang="en-US" sz="2400" b="1" dirty="0"/>
            </a:br>
            <a:br>
              <a:rPr lang="en-US" altLang="en-US" sz="2400" b="1" dirty="0"/>
            </a:br>
            <a:r>
              <a:rPr lang="en-US" altLang="en-US" sz="2400" b="1" dirty="0"/>
              <a:t>November 30, 2018</a:t>
            </a:r>
            <a:endParaRPr lang="en-US" altLang="en-US" sz="4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9B3AF61-AAE3-46FE-B253-104EC5E9F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9425" y="274638"/>
            <a:ext cx="8693150" cy="792162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Drivers of Burnout &amp; Low Engagement</a:t>
            </a:r>
            <a:endParaRPr lang="en-US" altLang="en-US" sz="4000" b="1" i="1" u="sng">
              <a:solidFill>
                <a:srgbClr val="FF0000"/>
              </a:solidFill>
            </a:endParaRPr>
          </a:p>
        </p:txBody>
      </p:sp>
      <p:sp>
        <p:nvSpPr>
          <p:cNvPr id="43011" name="TextBox 3">
            <a:extLst>
              <a:ext uri="{FF2B5EF4-FFF2-40B4-BE49-F238E27FC236}">
                <a16:creationId xmlns:a16="http://schemas.microsoft.com/office/drawing/2014/main" id="{5C7A85C3-E7D0-455B-AD4B-8877005E9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6097589"/>
            <a:ext cx="8820150" cy="522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JH. Nine organizational experiences to promote engagement and reduce burnout.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 Clin Proc 2017;92:129</a:t>
            </a:r>
          </a:p>
        </p:txBody>
      </p:sp>
      <p:pic>
        <p:nvPicPr>
          <p:cNvPr id="43012" name="Picture 1">
            <a:extLst>
              <a:ext uri="{FF2B5EF4-FFF2-40B4-BE49-F238E27FC236}">
                <a16:creationId xmlns:a16="http://schemas.microsoft.com/office/drawing/2014/main" id="{8CDFA666-2D13-4237-B840-11B663C28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524000"/>
            <a:ext cx="46545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FB5DA407-F70B-4758-8415-A4AEBEF21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3224214"/>
            <a:ext cx="24971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0BAD93CC-14E6-4ECC-84C7-9CA6471E6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248025"/>
            <a:ext cx="24971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73A8141-14BA-4F5C-B1FB-226A62897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28601"/>
            <a:ext cx="7467600" cy="1223963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Influences of Drivers of Burnout &amp; Engagement: </a:t>
            </a:r>
            <a:r>
              <a:rPr lang="en-US" altLang="en-US" sz="4000" b="1" i="1">
                <a:solidFill>
                  <a:srgbClr val="0070C0"/>
                </a:solidFill>
              </a:rPr>
              <a:t>Work Unit Factors</a:t>
            </a:r>
            <a:endParaRPr lang="en-US" altLang="en-US" sz="4000" b="1" i="1" u="sng">
              <a:solidFill>
                <a:srgbClr val="0070C0"/>
              </a:solidFill>
            </a:endParaRP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FDAEB8D4-08C0-44BF-B0A9-7669CA75E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6508750"/>
            <a:ext cx="869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JH. Nine organizational experiences to promote engagement and reduce burnout. Mayo Clin Proc 2017;92:129</a:t>
            </a:r>
          </a:p>
        </p:txBody>
      </p:sp>
      <p:grpSp>
        <p:nvGrpSpPr>
          <p:cNvPr id="45060" name="Group 2">
            <a:extLst>
              <a:ext uri="{FF2B5EF4-FFF2-40B4-BE49-F238E27FC236}">
                <a16:creationId xmlns:a16="http://schemas.microsoft.com/office/drawing/2014/main" id="{7FC16C6F-9482-44F4-B6FF-D3C66FFA7821}"/>
              </a:ext>
            </a:extLst>
          </p:cNvPr>
          <p:cNvGrpSpPr>
            <a:grpSpLocks/>
          </p:cNvGrpSpPr>
          <p:nvPr/>
        </p:nvGrpSpPr>
        <p:grpSpPr bwMode="auto">
          <a:xfrm>
            <a:off x="3144838" y="1709739"/>
            <a:ext cx="6172200" cy="2033587"/>
            <a:chOff x="1620195" y="1709403"/>
            <a:chExt cx="6172200" cy="2033776"/>
          </a:xfrm>
        </p:grpSpPr>
        <p:pic>
          <p:nvPicPr>
            <p:cNvPr id="45064" name="Picture 4">
              <a:extLst>
                <a:ext uri="{FF2B5EF4-FFF2-40B4-BE49-F238E27FC236}">
                  <a16:creationId xmlns:a16="http://schemas.microsoft.com/office/drawing/2014/main" id="{1EF92209-B92E-4785-BD46-0EAA6011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195" y="1709403"/>
              <a:ext cx="6172200" cy="203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1">
              <a:extLst>
                <a:ext uri="{FF2B5EF4-FFF2-40B4-BE49-F238E27FC236}">
                  <a16:creationId xmlns:a16="http://schemas.microsoft.com/office/drawing/2014/main" id="{5F3C4EFD-FA44-497E-9507-80A1D0E77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643" y="1737112"/>
              <a:ext cx="3557970" cy="1965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Group 6">
            <a:extLst>
              <a:ext uri="{FF2B5EF4-FFF2-40B4-BE49-F238E27FC236}">
                <a16:creationId xmlns:a16="http://schemas.microsoft.com/office/drawing/2014/main" id="{C757B6A2-5BBC-44AC-8CEA-A93CF0A9B2DE}"/>
              </a:ext>
            </a:extLst>
          </p:cNvPr>
          <p:cNvGrpSpPr>
            <a:grpSpLocks/>
          </p:cNvGrpSpPr>
          <p:nvPr/>
        </p:nvGrpSpPr>
        <p:grpSpPr bwMode="auto">
          <a:xfrm>
            <a:off x="3144838" y="3800475"/>
            <a:ext cx="6172200" cy="2611438"/>
            <a:chOff x="1620196" y="3799732"/>
            <a:chExt cx="6172200" cy="2612298"/>
          </a:xfrm>
        </p:grpSpPr>
        <p:pic>
          <p:nvPicPr>
            <p:cNvPr id="45062" name="Picture 7">
              <a:extLst>
                <a:ext uri="{FF2B5EF4-FFF2-40B4-BE49-F238E27FC236}">
                  <a16:creationId xmlns:a16="http://schemas.microsoft.com/office/drawing/2014/main" id="{019444E3-2D8B-4DF0-BF55-E48BC34F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196" y="3799732"/>
              <a:ext cx="6172200" cy="261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5">
              <a:extLst>
                <a:ext uri="{FF2B5EF4-FFF2-40B4-BE49-F238E27FC236}">
                  <a16:creationId xmlns:a16="http://schemas.microsoft.com/office/drawing/2014/main" id="{373F3945-7C6E-4498-8CDC-B87D2DF6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643" y="3799733"/>
              <a:ext cx="3218744" cy="261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7C47239-382A-435B-AA67-BAC625A3B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242888"/>
            <a:ext cx="8153400" cy="1223962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/>
              <a:t>Influences of Drivers of Burnout &amp;</a:t>
            </a:r>
            <a:r>
              <a:rPr lang="en-US" altLang="en-US" sz="4000" b="1">
                <a:sym typeface="Symbol" panose="05050102010706020507" pitchFamily="18" charset="2"/>
              </a:rPr>
              <a:t> </a:t>
            </a:r>
            <a:r>
              <a:rPr lang="en-US" altLang="en-US" sz="4000" b="1"/>
              <a:t>Engagement: </a:t>
            </a:r>
            <a:r>
              <a:rPr lang="en-US" altLang="en-US" sz="4000" b="1" i="1">
                <a:solidFill>
                  <a:srgbClr val="0070C0"/>
                </a:solidFill>
              </a:rPr>
              <a:t>Organizational Factors</a:t>
            </a:r>
            <a:endParaRPr lang="en-US" altLang="en-US" sz="4000" b="1" i="1" u="sng">
              <a:solidFill>
                <a:srgbClr val="0070C0"/>
              </a:solidFill>
            </a:endParaRPr>
          </a:p>
        </p:txBody>
      </p:sp>
      <p:sp>
        <p:nvSpPr>
          <p:cNvPr id="47107" name="TextBox 3">
            <a:extLst>
              <a:ext uri="{FF2B5EF4-FFF2-40B4-BE49-F238E27FC236}">
                <a16:creationId xmlns:a16="http://schemas.microsoft.com/office/drawing/2014/main" id="{13891033-50C6-4681-9108-7837EFE08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6508750"/>
            <a:ext cx="869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JH. Nine organizational experiences to promote engagement and reduce burnout. Mayo Clin Proc 2017;92:129</a:t>
            </a:r>
          </a:p>
        </p:txBody>
      </p:sp>
      <p:grpSp>
        <p:nvGrpSpPr>
          <p:cNvPr id="47108" name="Group 12">
            <a:extLst>
              <a:ext uri="{FF2B5EF4-FFF2-40B4-BE49-F238E27FC236}">
                <a16:creationId xmlns:a16="http://schemas.microsoft.com/office/drawing/2014/main" id="{519194ED-A75B-4F06-8689-DC130E2665F0}"/>
              </a:ext>
            </a:extLst>
          </p:cNvPr>
          <p:cNvGrpSpPr>
            <a:grpSpLocks/>
          </p:cNvGrpSpPr>
          <p:nvPr/>
        </p:nvGrpSpPr>
        <p:grpSpPr bwMode="auto">
          <a:xfrm>
            <a:off x="3657601" y="1573213"/>
            <a:ext cx="4651375" cy="1465262"/>
            <a:chOff x="2133600" y="1573759"/>
            <a:chExt cx="4651246" cy="1464376"/>
          </a:xfrm>
        </p:grpSpPr>
        <p:grpSp>
          <p:nvGrpSpPr>
            <p:cNvPr id="47119" name="Group 2">
              <a:extLst>
                <a:ext uri="{FF2B5EF4-FFF2-40B4-BE49-F238E27FC236}">
                  <a16:creationId xmlns:a16="http://schemas.microsoft.com/office/drawing/2014/main" id="{6DDB194C-A982-4052-ABC2-094B1D316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1573759"/>
              <a:ext cx="4651246" cy="1464376"/>
              <a:chOff x="2133600" y="1573759"/>
              <a:chExt cx="4651246" cy="1464376"/>
            </a:xfrm>
          </p:grpSpPr>
          <p:pic>
            <p:nvPicPr>
              <p:cNvPr id="47121" name="Picture 4">
                <a:extLst>
                  <a:ext uri="{FF2B5EF4-FFF2-40B4-BE49-F238E27FC236}">
                    <a16:creationId xmlns:a16="http://schemas.microsoft.com/office/drawing/2014/main" id="{76C69D71-7C6A-4AC3-9AF3-FB259ED73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1573759"/>
                <a:ext cx="4651246" cy="1457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22" name="Picture 1">
                <a:extLst>
                  <a:ext uri="{FF2B5EF4-FFF2-40B4-BE49-F238E27FC236}">
                    <a16:creationId xmlns:a16="http://schemas.microsoft.com/office/drawing/2014/main" id="{A7140442-243A-4F63-ABC0-AC8907B60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1593356"/>
                <a:ext cx="2209800" cy="1444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20" name="Picture 11">
              <a:extLst>
                <a:ext uri="{FF2B5EF4-FFF2-40B4-BE49-F238E27FC236}">
                  <a16:creationId xmlns:a16="http://schemas.microsoft.com/office/drawing/2014/main" id="{9D0E8F78-4045-40E5-9597-1D9FADA3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655" y="1607211"/>
              <a:ext cx="2466276" cy="142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09" name="Group 14">
            <a:extLst>
              <a:ext uri="{FF2B5EF4-FFF2-40B4-BE49-F238E27FC236}">
                <a16:creationId xmlns:a16="http://schemas.microsoft.com/office/drawing/2014/main" id="{6E5B3CED-F463-4004-A3CA-EE7CDD0A3BE8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143251"/>
            <a:ext cx="4660900" cy="1698625"/>
            <a:chOff x="2133600" y="3143466"/>
            <a:chExt cx="4660849" cy="1698344"/>
          </a:xfrm>
        </p:grpSpPr>
        <p:grpSp>
          <p:nvGrpSpPr>
            <p:cNvPr id="47115" name="Group 8">
              <a:extLst>
                <a:ext uri="{FF2B5EF4-FFF2-40B4-BE49-F238E27FC236}">
                  <a16:creationId xmlns:a16="http://schemas.microsoft.com/office/drawing/2014/main" id="{2B2603F5-339C-44F1-87A0-C59B63146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3143466"/>
              <a:ext cx="4660849" cy="1698344"/>
              <a:chOff x="2133600" y="3143466"/>
              <a:chExt cx="4660849" cy="1698344"/>
            </a:xfrm>
          </p:grpSpPr>
          <p:pic>
            <p:nvPicPr>
              <p:cNvPr id="47117" name="Picture 5">
                <a:extLst>
                  <a:ext uri="{FF2B5EF4-FFF2-40B4-BE49-F238E27FC236}">
                    <a16:creationId xmlns:a16="http://schemas.microsoft.com/office/drawing/2014/main" id="{06620067-3B02-489F-8D4B-FD921A827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143466"/>
                <a:ext cx="4660849" cy="168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8" name="Picture 7">
                <a:extLst>
                  <a:ext uri="{FF2B5EF4-FFF2-40B4-BE49-F238E27FC236}">
                    <a16:creationId xmlns:a16="http://schemas.microsoft.com/office/drawing/2014/main" id="{CADB072C-092E-4AB9-872B-4D7D90262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3165542"/>
                <a:ext cx="2438400" cy="1676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16" name="Picture 13">
              <a:extLst>
                <a:ext uri="{FF2B5EF4-FFF2-40B4-BE49-F238E27FC236}">
                  <a16:creationId xmlns:a16="http://schemas.microsoft.com/office/drawing/2014/main" id="{392A4814-A1EA-4E27-AE6D-820D65A8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277" y="3171086"/>
              <a:ext cx="2549346" cy="1660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0" name="Group 16">
            <a:extLst>
              <a:ext uri="{FF2B5EF4-FFF2-40B4-BE49-F238E27FC236}">
                <a16:creationId xmlns:a16="http://schemas.microsoft.com/office/drawing/2014/main" id="{32542B11-300F-4A6E-9372-A970E3946016}"/>
              </a:ext>
            </a:extLst>
          </p:cNvPr>
          <p:cNvGrpSpPr>
            <a:grpSpLocks/>
          </p:cNvGrpSpPr>
          <p:nvPr/>
        </p:nvGrpSpPr>
        <p:grpSpPr bwMode="auto">
          <a:xfrm>
            <a:off x="3657601" y="4959350"/>
            <a:ext cx="4651375" cy="1543050"/>
            <a:chOff x="2133600" y="4959304"/>
            <a:chExt cx="4651246" cy="1543064"/>
          </a:xfrm>
        </p:grpSpPr>
        <p:grpSp>
          <p:nvGrpSpPr>
            <p:cNvPr id="47111" name="Group 10">
              <a:extLst>
                <a:ext uri="{FF2B5EF4-FFF2-40B4-BE49-F238E27FC236}">
                  <a16:creationId xmlns:a16="http://schemas.microsoft.com/office/drawing/2014/main" id="{B247F0D7-9197-453E-BA23-EA08705D8B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4959304"/>
              <a:ext cx="4651246" cy="1543064"/>
              <a:chOff x="2133600" y="4959304"/>
              <a:chExt cx="4651246" cy="1543064"/>
            </a:xfrm>
          </p:grpSpPr>
          <p:pic>
            <p:nvPicPr>
              <p:cNvPr id="47113" name="Picture 6">
                <a:extLst>
                  <a:ext uri="{FF2B5EF4-FFF2-40B4-BE49-F238E27FC236}">
                    <a16:creationId xmlns:a16="http://schemas.microsoft.com/office/drawing/2014/main" id="{2003BEAD-4E9F-4F0C-883A-8DFBA444B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4959304"/>
                <a:ext cx="4651246" cy="1543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4" name="Picture 9">
                <a:extLst>
                  <a:ext uri="{FF2B5EF4-FFF2-40B4-BE49-F238E27FC236}">
                    <a16:creationId xmlns:a16="http://schemas.microsoft.com/office/drawing/2014/main" id="{97D8D07C-79F0-4822-8DAF-32A951654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7874" y="5006413"/>
                <a:ext cx="2411922" cy="149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12" name="Picture 15">
              <a:extLst>
                <a:ext uri="{FF2B5EF4-FFF2-40B4-BE49-F238E27FC236}">
                  <a16:creationId xmlns:a16="http://schemas.microsoft.com/office/drawing/2014/main" id="{EA6A0663-BBDD-42EE-B8A2-CCAC75EB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658" y="4969216"/>
              <a:ext cx="2599458" cy="153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8B008981-85F1-403F-92BA-A1CBCA92F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6" y="400050"/>
            <a:ext cx="8283575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800" b="1"/>
              <a:t>Burnout: Statistics</a:t>
            </a:r>
            <a:endParaRPr lang="en-US" altLang="en-US" sz="4800"/>
          </a:p>
        </p:txBody>
      </p:sp>
      <p:sp>
        <p:nvSpPr>
          <p:cNvPr id="195588" name="Content Placeholder 2">
            <a:extLst>
              <a:ext uri="{FF2B5EF4-FFF2-40B4-BE49-F238E27FC236}">
                <a16:creationId xmlns:a16="http://schemas.microsoft.com/office/drawing/2014/main" id="{F4BAF892-47D3-487A-8DCB-6BBCE852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9" y="1333500"/>
            <a:ext cx="8135937" cy="4419600"/>
          </a:xfrm>
        </p:spPr>
        <p:txBody>
          <a:bodyPr/>
          <a:lstStyle/>
          <a:p>
            <a:r>
              <a:rPr lang="en-US" altLang="en-US" sz="2600"/>
              <a:t>Physician rates of depression remain quite high at 39%</a:t>
            </a:r>
          </a:p>
          <a:p>
            <a:pPr>
              <a:spcBef>
                <a:spcPts val="1200"/>
              </a:spcBef>
            </a:pPr>
            <a:r>
              <a:rPr lang="en-US" altLang="en-US" sz="2600"/>
              <a:t>The prevalence of emotional exhaustion among primary care nurses ranges from 23 – 31% </a:t>
            </a:r>
          </a:p>
          <a:p>
            <a:pPr>
              <a:spcBef>
                <a:spcPts val="1200"/>
              </a:spcBef>
            </a:pPr>
            <a:r>
              <a:rPr lang="en-US" altLang="en-US" sz="2600"/>
              <a:t>Approximately 45% of physicians work &gt; 60 hrs/week, compared with &lt; 10% of US workers in other fields</a:t>
            </a:r>
          </a:p>
          <a:p>
            <a:pPr>
              <a:spcBef>
                <a:spcPts val="1200"/>
              </a:spcBef>
            </a:pPr>
            <a:r>
              <a:rPr lang="en-US" altLang="en-US" sz="2600"/>
              <a:t>National studies indicate that at least 50% of US physicians are experiencing professional burnout</a:t>
            </a:r>
          </a:p>
          <a:p>
            <a:pPr>
              <a:spcBef>
                <a:spcPts val="1200"/>
              </a:spcBef>
            </a:pPr>
            <a:r>
              <a:rPr lang="en-US" altLang="en-US" sz="2600" b="1"/>
              <a:t>The overall burnout rate among US oncologists is 45%</a:t>
            </a:r>
          </a:p>
          <a:p>
            <a:pPr lvl="1">
              <a:spcBef>
                <a:spcPct val="0"/>
              </a:spcBef>
            </a:pPr>
            <a:r>
              <a:rPr lang="en-US" altLang="en-US" sz="2200" b="1"/>
              <a:t>Emotional exhaustion occurs in 38%</a:t>
            </a:r>
          </a:p>
          <a:p>
            <a:pPr lvl="1">
              <a:spcBef>
                <a:spcPct val="0"/>
              </a:spcBef>
            </a:pPr>
            <a:r>
              <a:rPr lang="en-US" altLang="en-US" sz="2200" b="1"/>
              <a:t>Depersonalization occurs in 25%</a:t>
            </a:r>
          </a:p>
        </p:txBody>
      </p:sp>
      <p:sp>
        <p:nvSpPr>
          <p:cNvPr id="49156" name="TextBox 4">
            <a:extLst>
              <a:ext uri="{FF2B5EF4-FFF2-40B4-BE49-F238E27FC236}">
                <a16:creationId xmlns:a16="http://schemas.microsoft.com/office/drawing/2014/main" id="{362249B0-62D6-478A-BC4D-5F6AC606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6096001"/>
            <a:ext cx="8534400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Dyrbye LN et al. National Academy of Medicine Discussion Paper. July 5, 2017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2014;32:678.		Shanafelt TD et al. J Clin Oncol 2014;32:1127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2014;32:2991     		Shanafelt TD, Dyrbye LN, West CP. JAMA 2017;317:901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24833331-7C10-4BBA-BE5C-523C96098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0" y="277814"/>
            <a:ext cx="8693150" cy="1169987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Burnout, Moral Distress &amp; Work/Life Balance in HCT Professionals*</a:t>
            </a:r>
          </a:p>
        </p:txBody>
      </p:sp>
      <p:sp>
        <p:nvSpPr>
          <p:cNvPr id="51203" name="TextBox 3">
            <a:extLst>
              <a:ext uri="{FF2B5EF4-FFF2-40B4-BE49-F238E27FC236}">
                <a16:creationId xmlns:a16="http://schemas.microsoft.com/office/drawing/2014/main" id="{73A194B6-9522-4C51-9CD1-40AE3AFE9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6492876"/>
            <a:ext cx="8534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*Neuman JL et al. Biol Blood Marrow Transplant 2018;24:849</a:t>
            </a:r>
          </a:p>
        </p:txBody>
      </p:sp>
      <p:grpSp>
        <p:nvGrpSpPr>
          <p:cNvPr id="51204" name="Group 4">
            <a:extLst>
              <a:ext uri="{FF2B5EF4-FFF2-40B4-BE49-F238E27FC236}">
                <a16:creationId xmlns:a16="http://schemas.microsoft.com/office/drawing/2014/main" id="{CF8927B1-BFAD-46C9-BA76-00616794186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752600"/>
            <a:ext cx="7239000" cy="4611688"/>
            <a:chOff x="952500" y="1752600"/>
            <a:chExt cx="7239000" cy="4611242"/>
          </a:xfrm>
        </p:grpSpPr>
        <p:pic>
          <p:nvPicPr>
            <p:cNvPr id="51205" name="Picture 1">
              <a:extLst>
                <a:ext uri="{FF2B5EF4-FFF2-40B4-BE49-F238E27FC236}">
                  <a16:creationId xmlns:a16="http://schemas.microsoft.com/office/drawing/2014/main" id="{86BD3559-159E-4DCC-9F0F-8F1535610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1752600"/>
              <a:ext cx="7239000" cy="461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TextBox 2">
              <a:extLst>
                <a:ext uri="{FF2B5EF4-FFF2-40B4-BE49-F238E27FC236}">
                  <a16:creationId xmlns:a16="http://schemas.microsoft.com/office/drawing/2014/main" id="{9F2D93D6-E334-4885-BEC5-59BFC9763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5346412"/>
              <a:ext cx="1066800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APPs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(N = 255)</a:t>
              </a:r>
            </a:p>
          </p:txBody>
        </p:sp>
        <p:sp>
          <p:nvSpPr>
            <p:cNvPr id="51207" name="TextBox 6">
              <a:extLst>
                <a:ext uri="{FF2B5EF4-FFF2-40B4-BE49-F238E27FC236}">
                  <a16:creationId xmlns:a16="http://schemas.microsoft.com/office/drawing/2014/main" id="{9A6361CC-571D-4237-AF8A-55EB4A5B2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5346412"/>
              <a:ext cx="1066800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Nurses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(N = 763)</a:t>
              </a:r>
            </a:p>
          </p:txBody>
        </p:sp>
        <p:sp>
          <p:nvSpPr>
            <p:cNvPr id="51208" name="TextBox 7">
              <a:extLst>
                <a:ext uri="{FF2B5EF4-FFF2-40B4-BE49-F238E27FC236}">
                  <a16:creationId xmlns:a16="http://schemas.microsoft.com/office/drawing/2014/main" id="{52C68061-3535-4BAD-9602-78AE877C2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3836" y="5346412"/>
              <a:ext cx="118782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Physicians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(N = 330)</a:t>
              </a:r>
            </a:p>
          </p:txBody>
        </p:sp>
        <p:sp>
          <p:nvSpPr>
            <p:cNvPr id="51209" name="TextBox 8">
              <a:extLst>
                <a:ext uri="{FF2B5EF4-FFF2-40B4-BE49-F238E27FC236}">
                  <a16:creationId xmlns:a16="http://schemas.microsoft.com/office/drawing/2014/main" id="{41905AAB-855E-471A-A3E7-C5EE6EFF6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7487" y="5346412"/>
              <a:ext cx="129876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Pharmacists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(N = 95)</a:t>
              </a:r>
            </a:p>
          </p:txBody>
        </p:sp>
        <p:sp>
          <p:nvSpPr>
            <p:cNvPr id="51210" name="TextBox 9">
              <a:extLst>
                <a:ext uri="{FF2B5EF4-FFF2-40B4-BE49-F238E27FC236}">
                  <a16:creationId xmlns:a16="http://schemas.microsoft.com/office/drawing/2014/main" id="{A9246B39-4F89-44B2-A40B-8D9D0A1FE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5315" y="5358824"/>
              <a:ext cx="152736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Social Workers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(N = 98)</a:t>
              </a:r>
            </a:p>
          </p:txBody>
        </p:sp>
        <p:sp>
          <p:nvSpPr>
            <p:cNvPr id="51211" name="TextBox 10">
              <a:extLst>
                <a:ext uri="{FF2B5EF4-FFF2-40B4-BE49-F238E27FC236}">
                  <a16:creationId xmlns:a16="http://schemas.microsoft.com/office/drawing/2014/main" id="{402FEE8E-6596-4CE2-A556-DD93E7852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5950236"/>
              <a:ext cx="102124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Burnout</a:t>
              </a:r>
            </a:p>
          </p:txBody>
        </p:sp>
        <p:sp>
          <p:nvSpPr>
            <p:cNvPr id="51212" name="TextBox 11">
              <a:extLst>
                <a:ext uri="{FF2B5EF4-FFF2-40B4-BE49-F238E27FC236}">
                  <a16:creationId xmlns:a16="http://schemas.microsoft.com/office/drawing/2014/main" id="{A712BF8E-08E1-4DA8-8285-22A37C35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583" y="5936402"/>
              <a:ext cx="137496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+mn-ea"/>
                  <a:cs typeface="Times New Roman" panose="02020603050405020304" pitchFamily="18" charset="0"/>
                </a:rPr>
                <a:t>No Burnout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231143-3DCB-4747-AB2C-3567CB3EAC0F}"/>
                </a:ext>
              </a:extLst>
            </p:cNvPr>
            <p:cNvSpPr/>
            <p:nvPr/>
          </p:nvSpPr>
          <p:spPr>
            <a:xfrm>
              <a:off x="4724400" y="6041610"/>
              <a:ext cx="152400" cy="152385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DCA36F-4A4B-4282-965B-6D5F76EEA7FB}"/>
                </a:ext>
              </a:extLst>
            </p:cNvPr>
            <p:cNvSpPr/>
            <p:nvPr/>
          </p:nvSpPr>
          <p:spPr>
            <a:xfrm>
              <a:off x="3200400" y="6038435"/>
              <a:ext cx="152400" cy="1523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76F1201-F908-44FC-B543-8EBF18DAF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0714" y="407988"/>
            <a:ext cx="8440737" cy="868362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/>
              <a:t>Burnout Among Oncology Fellows</a:t>
            </a:r>
            <a:endParaRPr lang="en-US" altLang="en-US"/>
          </a:p>
        </p:txBody>
      </p:sp>
      <p:sp>
        <p:nvSpPr>
          <p:cNvPr id="199684" name="Content Placeholder 2">
            <a:extLst>
              <a:ext uri="{FF2B5EF4-FFF2-40B4-BE49-F238E27FC236}">
                <a16:creationId xmlns:a16="http://schemas.microsoft.com/office/drawing/2014/main" id="{21C31495-789D-4C5E-9F21-D501AEFD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075" y="1541463"/>
            <a:ext cx="8135938" cy="4648200"/>
          </a:xfrm>
        </p:spPr>
        <p:txBody>
          <a:bodyPr/>
          <a:lstStyle/>
          <a:p>
            <a:r>
              <a:rPr lang="en-US" altLang="en-US" sz="2400"/>
              <a:t>The frequency of burnout among oncology fellows in the US ranges from 43% in year 1 to 28% in year 3 of training</a:t>
            </a:r>
          </a:p>
          <a:p>
            <a:pPr>
              <a:spcBef>
                <a:spcPts val="1200"/>
              </a:spcBef>
            </a:pPr>
            <a:r>
              <a:rPr lang="en-US" altLang="en-US" sz="2400"/>
              <a:t>The overall rate of burnout among oncology fellows is 34% - which was equivalent to simultaneously surveyed practicing oncologists (34%) </a:t>
            </a:r>
          </a:p>
          <a:p>
            <a:pPr>
              <a:spcBef>
                <a:spcPts val="1200"/>
              </a:spcBef>
            </a:pPr>
            <a:r>
              <a:rPr lang="en-US" altLang="en-US" sz="2400"/>
              <a:t>Higher levels of fellow burnout are correlated with lower performance on the Med Oncol In-Training Examination </a:t>
            </a:r>
          </a:p>
          <a:p>
            <a:pPr>
              <a:spcBef>
                <a:spcPts val="1200"/>
              </a:spcBef>
            </a:pPr>
            <a:r>
              <a:rPr lang="en-US" altLang="en-US" sz="2400"/>
              <a:t>Fellows’ expectations regarding future work hours under-estimate the true environment in practice and this may contribute to future professional dissatisfaction, burnout and challenges with work-life balance</a:t>
            </a:r>
          </a:p>
          <a:p>
            <a:pPr marL="273050" lvl="1" indent="0">
              <a:spcBef>
                <a:spcPts val="500"/>
              </a:spcBef>
              <a:buNone/>
            </a:pPr>
            <a:endParaRPr lang="en-US" altLang="en-US" sz="2400"/>
          </a:p>
        </p:txBody>
      </p:sp>
      <p:sp>
        <p:nvSpPr>
          <p:cNvPr id="53252" name="TextBox 4">
            <a:extLst>
              <a:ext uri="{FF2B5EF4-FFF2-40B4-BE49-F238E27FC236}">
                <a16:creationId xmlns:a16="http://schemas.microsoft.com/office/drawing/2014/main" id="{56E9254C-21A8-474E-B1FC-131F87395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6421439"/>
            <a:ext cx="386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2014;32:2991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7722E46-E83E-4969-BD27-A3D2DC7C7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0" y="277814"/>
            <a:ext cx="8693150" cy="1169987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Burnout Among IM Residency &amp; Fellowship PDs – National Survey*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9D1705A-1C13-4BF1-A969-A8BF8C3BE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543676"/>
            <a:ext cx="350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*West CP et al. J Gen Intern Med 2013;28:1036</a:t>
            </a:r>
          </a:p>
        </p:txBody>
      </p:sp>
      <p:grpSp>
        <p:nvGrpSpPr>
          <p:cNvPr id="55300" name="Group 3">
            <a:extLst>
              <a:ext uri="{FF2B5EF4-FFF2-40B4-BE49-F238E27FC236}">
                <a16:creationId xmlns:a16="http://schemas.microsoft.com/office/drawing/2014/main" id="{927DE858-3EA2-4EDE-8B1A-3B3D1C65A9C2}"/>
              </a:ext>
            </a:extLst>
          </p:cNvPr>
          <p:cNvGrpSpPr>
            <a:grpSpLocks/>
          </p:cNvGrpSpPr>
          <p:nvPr/>
        </p:nvGrpSpPr>
        <p:grpSpPr bwMode="auto">
          <a:xfrm>
            <a:off x="1762125" y="1679576"/>
            <a:ext cx="8667750" cy="4632325"/>
            <a:chOff x="381000" y="1679271"/>
            <a:chExt cx="8666327" cy="4632932"/>
          </a:xfrm>
        </p:grpSpPr>
        <p:pic>
          <p:nvPicPr>
            <p:cNvPr id="55301" name="Picture 1">
              <a:extLst>
                <a:ext uri="{FF2B5EF4-FFF2-40B4-BE49-F238E27FC236}">
                  <a16:creationId xmlns:a16="http://schemas.microsoft.com/office/drawing/2014/main" id="{19599273-5E48-4B1C-9F3C-BF86A2AA9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79271"/>
              <a:ext cx="5864606" cy="463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2">
              <a:extLst>
                <a:ext uri="{FF2B5EF4-FFF2-40B4-BE49-F238E27FC236}">
                  <a16:creationId xmlns:a16="http://schemas.microsoft.com/office/drawing/2014/main" id="{519364DD-E04B-42D1-B428-574793C1A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507" y="2557383"/>
              <a:ext cx="2527268" cy="258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TextBox 3">
              <a:extLst>
                <a:ext uri="{FF2B5EF4-FFF2-40B4-BE49-F238E27FC236}">
                  <a16:creationId xmlns:a16="http://schemas.microsoft.com/office/drawing/2014/main" id="{32FAFF64-75DC-4AF4-B04C-FBF0D0F9C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307" y="6035204"/>
              <a:ext cx="517880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Emotional Exhaustion	Depersonalization	Overall Burnout</a:t>
              </a:r>
            </a:p>
          </p:txBody>
        </p:sp>
        <p:sp>
          <p:nvSpPr>
            <p:cNvPr id="55304" name="TextBox 3">
              <a:extLst>
                <a:ext uri="{FF2B5EF4-FFF2-40B4-BE49-F238E27FC236}">
                  <a16:creationId xmlns:a16="http://schemas.microsoft.com/office/drawing/2014/main" id="{CBEF2CA9-2E4D-4630-92FB-D15C3BD04D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41" y="2539518"/>
              <a:ext cx="225423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 Program Directors</a:t>
              </a:r>
            </a:p>
          </p:txBody>
        </p:sp>
        <p:sp>
          <p:nvSpPr>
            <p:cNvPr id="55305" name="TextBox 3">
              <a:extLst>
                <a:ext uri="{FF2B5EF4-FFF2-40B4-BE49-F238E27FC236}">
                  <a16:creationId xmlns:a16="http://schemas.microsoft.com/office/drawing/2014/main" id="{9DB5321B-432E-4259-AC94-9DB7E8549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41" y="2956242"/>
              <a:ext cx="1981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Medical Students</a:t>
              </a:r>
            </a:p>
          </p:txBody>
        </p:sp>
        <p:sp>
          <p:nvSpPr>
            <p:cNvPr id="55306" name="TextBox 3">
              <a:extLst>
                <a:ext uri="{FF2B5EF4-FFF2-40B4-BE49-F238E27FC236}">
                  <a16:creationId xmlns:a16="http://schemas.microsoft.com/office/drawing/2014/main" id="{FB879F2D-04B9-4E1C-808D-5AAA4467E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41" y="3381454"/>
              <a:ext cx="1981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 Residents</a:t>
              </a:r>
            </a:p>
          </p:txBody>
        </p:sp>
        <p:sp>
          <p:nvSpPr>
            <p:cNvPr id="55307" name="TextBox 3">
              <a:extLst>
                <a:ext uri="{FF2B5EF4-FFF2-40B4-BE49-F238E27FC236}">
                  <a16:creationId xmlns:a16="http://schemas.microsoft.com/office/drawing/2014/main" id="{483FCE92-D89E-42CA-9719-8C48F0DEE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628" y="3836243"/>
              <a:ext cx="241969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Practicing Physicians</a:t>
              </a:r>
            </a:p>
          </p:txBody>
        </p:sp>
        <p:sp>
          <p:nvSpPr>
            <p:cNvPr id="55308" name="TextBox 3">
              <a:extLst>
                <a:ext uri="{FF2B5EF4-FFF2-40B4-BE49-F238E27FC236}">
                  <a16:creationId xmlns:a16="http://schemas.microsoft.com/office/drawing/2014/main" id="{D72B093C-3322-446C-8702-EBA527C3C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628" y="4275969"/>
              <a:ext cx="241969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 Clerkship Directors</a:t>
              </a:r>
            </a:p>
          </p:txBody>
        </p:sp>
        <p:sp>
          <p:nvSpPr>
            <p:cNvPr id="55309" name="TextBox 3">
              <a:extLst>
                <a:ext uri="{FF2B5EF4-FFF2-40B4-BE49-F238E27FC236}">
                  <a16:creationId xmlns:a16="http://schemas.microsoft.com/office/drawing/2014/main" id="{3D04DF0A-78DB-43C1-84B2-BC01562F0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628" y="4687629"/>
              <a:ext cx="21334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 School Deans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C5FB01F-A692-45A8-9C3F-122E172F7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2125" y="277814"/>
            <a:ext cx="8693150" cy="1303337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 b="1"/>
              <a:t>IM PD Survey: How was a recent conflict between work &amp; personal responsibilities resolved? – Was it settled in favor of work, in favor of home or by balance of both?</a:t>
            </a:r>
          </a:p>
        </p:txBody>
      </p:sp>
      <p:sp>
        <p:nvSpPr>
          <p:cNvPr id="57347" name="TextBox 3">
            <a:extLst>
              <a:ext uri="{FF2B5EF4-FFF2-40B4-BE49-F238E27FC236}">
                <a16:creationId xmlns:a16="http://schemas.microsoft.com/office/drawing/2014/main" id="{07FA7809-BF91-4B4B-BA4A-F45E90996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25" y="6491288"/>
            <a:ext cx="3505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*West CP et al. J Gen Intern Med 2013;28:1036</a:t>
            </a:r>
          </a:p>
        </p:txBody>
      </p:sp>
      <p:grpSp>
        <p:nvGrpSpPr>
          <p:cNvPr id="57348" name="Group 15">
            <a:extLst>
              <a:ext uri="{FF2B5EF4-FFF2-40B4-BE49-F238E27FC236}">
                <a16:creationId xmlns:a16="http://schemas.microsoft.com/office/drawing/2014/main" id="{6A30552C-3076-42FD-9336-0484AF2A698B}"/>
              </a:ext>
            </a:extLst>
          </p:cNvPr>
          <p:cNvGrpSpPr>
            <a:grpSpLocks/>
          </p:cNvGrpSpPr>
          <p:nvPr/>
        </p:nvGrpSpPr>
        <p:grpSpPr bwMode="auto">
          <a:xfrm>
            <a:off x="1762125" y="1603376"/>
            <a:ext cx="8502650" cy="5141913"/>
            <a:chOff x="238587" y="1603761"/>
            <a:chExt cx="8501770" cy="5142071"/>
          </a:xfrm>
        </p:grpSpPr>
        <p:sp>
          <p:nvSpPr>
            <p:cNvPr id="57349" name="TextBox 3">
              <a:extLst>
                <a:ext uri="{FF2B5EF4-FFF2-40B4-BE49-F238E27FC236}">
                  <a16:creationId xmlns:a16="http://schemas.microsoft.com/office/drawing/2014/main" id="{5BF4F9D6-9EED-488D-A501-0E77D5513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2515" y="2516516"/>
              <a:ext cx="181228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favor of work</a:t>
              </a:r>
            </a:p>
          </p:txBody>
        </p:sp>
        <p:sp>
          <p:nvSpPr>
            <p:cNvPr id="57350" name="TextBox 3">
              <a:extLst>
                <a:ext uri="{FF2B5EF4-FFF2-40B4-BE49-F238E27FC236}">
                  <a16:creationId xmlns:a16="http://schemas.microsoft.com/office/drawing/2014/main" id="{D3DFCE8F-C591-4FAB-AA40-262BCB6CB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3655" y="3361853"/>
              <a:ext cx="204974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favor of home</a:t>
              </a:r>
            </a:p>
          </p:txBody>
        </p:sp>
        <p:sp>
          <p:nvSpPr>
            <p:cNvPr id="57351" name="TextBox 3">
              <a:extLst>
                <a:ext uri="{FF2B5EF4-FFF2-40B4-BE49-F238E27FC236}">
                  <a16:creationId xmlns:a16="http://schemas.microsoft.com/office/drawing/2014/main" id="{EAC92E45-86D0-4391-AAC3-EE7BA5E57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2515" y="4212416"/>
              <a:ext cx="262784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Balance of work &amp; home</a:t>
              </a:r>
            </a:p>
          </p:txBody>
        </p:sp>
        <p:pic>
          <p:nvPicPr>
            <p:cNvPr id="57352" name="Picture 13">
              <a:extLst>
                <a:ext uri="{FF2B5EF4-FFF2-40B4-BE49-F238E27FC236}">
                  <a16:creationId xmlns:a16="http://schemas.microsoft.com/office/drawing/2014/main" id="{755C816C-99D7-40FF-ABBB-5F46CA2FB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87" y="1603761"/>
              <a:ext cx="5400212" cy="5142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14">
              <a:extLst>
                <a:ext uri="{FF2B5EF4-FFF2-40B4-BE49-F238E27FC236}">
                  <a16:creationId xmlns:a16="http://schemas.microsoft.com/office/drawing/2014/main" id="{C76D70F1-1FCC-44DA-A94D-B7BB02E16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539518"/>
              <a:ext cx="333720" cy="199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7C87635D-B3B2-41A3-AADE-D91A586615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66689"/>
            <a:ext cx="8229600" cy="1330325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Physician Burnout: Personal &amp; Professional Repercussions</a:t>
            </a:r>
            <a:endParaRPr lang="en-US" altLang="en-US" b="1" i="1" u="sng">
              <a:solidFill>
                <a:srgbClr val="FF0000"/>
              </a:solidFill>
            </a:endParaRP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0A7FF0A1-673E-41C9-9FDA-5D348A3F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590676"/>
            <a:ext cx="70866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3">
            <a:extLst>
              <a:ext uri="{FF2B5EF4-FFF2-40B4-BE49-F238E27FC236}">
                <a16:creationId xmlns:a16="http://schemas.microsoft.com/office/drawing/2014/main" id="{58196230-0DEA-4541-8CF9-D71B7B9F4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6508750"/>
            <a:ext cx="869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 Nine organizational experiences to promote engagementand reduce burnout. Mayo Clin Proc 2017;92:129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404D08D-36FF-4142-9823-4EB3B84C5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8164" y="358775"/>
            <a:ext cx="85756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Time for Satisfying Social Life?</a:t>
            </a:r>
          </a:p>
        </p:txBody>
      </p:sp>
      <p:pic>
        <p:nvPicPr>
          <p:cNvPr id="57348" name="Picture 2" descr="https://img.medscapestatic.com/pi/features/slideshow-slide/2018-residents-lifestyle-report-6010110/fig11.png">
            <a:extLst>
              <a:ext uri="{FF2B5EF4-FFF2-40B4-BE49-F238E27FC236}">
                <a16:creationId xmlns:a16="http://schemas.microsoft.com/office/drawing/2014/main" id="{174F3477-0587-4A1E-AFB8-62AA9712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48776" r="3334" b="2245"/>
          <a:stretch>
            <a:fillRect/>
          </a:stretch>
        </p:blipFill>
        <p:spPr bwMode="auto">
          <a:xfrm>
            <a:off x="2722564" y="3962401"/>
            <a:ext cx="67468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https://img.medscapestatic.com/pi/features/slideshow-slide/2018-residents-lifestyle-report-6010110/fig11.png">
            <a:extLst>
              <a:ext uri="{FF2B5EF4-FFF2-40B4-BE49-F238E27FC236}">
                <a16:creationId xmlns:a16="http://schemas.microsoft.com/office/drawing/2014/main" id="{701BEA76-8D54-4959-8FB9-B10E1B701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6913" r="10001" b="52449"/>
          <a:stretch>
            <a:fillRect/>
          </a:stretch>
        </p:blipFill>
        <p:spPr bwMode="auto">
          <a:xfrm>
            <a:off x="2074863" y="1839914"/>
            <a:ext cx="80010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1">
            <a:extLst>
              <a:ext uri="{FF2B5EF4-FFF2-40B4-BE49-F238E27FC236}">
                <a16:creationId xmlns:a16="http://schemas.microsoft.com/office/drawing/2014/main" id="{2B46907E-B1ED-4705-9573-CD1FF48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4ABB0FDD-9F77-4042-B7D2-2B00139E5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5189" y="2590800"/>
            <a:ext cx="7920037" cy="1295400"/>
          </a:xfrm>
          <a:noFill/>
        </p:spPr>
        <p:txBody>
          <a:bodyPr/>
          <a:lstStyle/>
          <a:p>
            <a:pPr marL="457200" indent="-457200" algn="l">
              <a:spcBef>
                <a:spcPts val="1800"/>
              </a:spcBef>
              <a:buFontTx/>
              <a:buChar char="-"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Recent past-member, ABIM Hematology Exam Writing Committee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283A62C-5261-4782-9822-ADEBF0A9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4" y="609600"/>
            <a:ext cx="8194675" cy="10668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Disclosures</a:t>
            </a:r>
            <a:endParaRPr kumimoji="0" lang="en-US" altLang="en-US" sz="60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F959C42-3B87-4F58-A405-8519EC420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8164" y="457200"/>
            <a:ext cx="85756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Time for Personal Wellness?</a:t>
            </a: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D610859A-E502-4E87-BFF9-2EC72A6D4C94}"/>
              </a:ext>
            </a:extLst>
          </p:cNvPr>
          <p:cNvGrpSpPr>
            <a:grpSpLocks/>
          </p:cNvGrpSpPr>
          <p:nvPr/>
        </p:nvGrpSpPr>
        <p:grpSpPr bwMode="auto">
          <a:xfrm>
            <a:off x="3027363" y="2087563"/>
            <a:ext cx="6096000" cy="3922712"/>
            <a:chOff x="2133600" y="2136760"/>
            <a:chExt cx="6096000" cy="3924192"/>
          </a:xfrm>
        </p:grpSpPr>
        <p:pic>
          <p:nvPicPr>
            <p:cNvPr id="63493" name="Picture 2" descr="https://img.medscapestatic.com/pi/features/slideshow-slide/2018-residents-lifestyle-report-6010110/fig9.png">
              <a:extLst>
                <a:ext uri="{FF2B5EF4-FFF2-40B4-BE49-F238E27FC236}">
                  <a16:creationId xmlns:a16="http://schemas.microsoft.com/office/drawing/2014/main" id="{C71C9CAE-10CF-4555-A5A3-4BD20F6E3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5" t="23619" r="3333" b="3468"/>
            <a:stretch>
              <a:fillRect/>
            </a:stretch>
          </p:blipFill>
          <p:spPr bwMode="auto">
            <a:xfrm>
              <a:off x="2133600" y="2136760"/>
              <a:ext cx="6096000" cy="392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4" name="Picture 2" descr="https://img.medscapestatic.com/pi/features/slideshow-slide/2018-residents-lifestyle-report-6010110/fig9.png">
              <a:extLst>
                <a:ext uri="{FF2B5EF4-FFF2-40B4-BE49-F238E27FC236}">
                  <a16:creationId xmlns:a16="http://schemas.microsoft.com/office/drawing/2014/main" id="{4C29362A-DD53-410E-A226-4D12ABA80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6" t="12041" r="3333" b="75638"/>
            <a:stretch>
              <a:fillRect/>
            </a:stretch>
          </p:blipFill>
          <p:spPr bwMode="auto">
            <a:xfrm>
              <a:off x="6050756" y="2136760"/>
              <a:ext cx="2178844" cy="66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2" name="TextBox 1">
            <a:extLst>
              <a:ext uri="{FF2B5EF4-FFF2-40B4-BE49-F238E27FC236}">
                <a16:creationId xmlns:a16="http://schemas.microsoft.com/office/drawing/2014/main" id="{E4E9A156-76F0-44D0-9133-9183E425B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98676D4-A51B-4E3A-930A-38AB65CA9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0" y="450851"/>
            <a:ext cx="8191500" cy="1393825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800" b="1"/>
              <a:t>ACGME – Clinical Learning Environment Review (CLER)</a:t>
            </a:r>
          </a:p>
        </p:txBody>
      </p:sp>
      <p:sp>
        <p:nvSpPr>
          <p:cNvPr id="65539" name="TextBox 4">
            <a:extLst>
              <a:ext uri="{FF2B5EF4-FFF2-40B4-BE49-F238E27FC236}">
                <a16:creationId xmlns:a16="http://schemas.microsoft.com/office/drawing/2014/main" id="{7C0C35BF-1B73-4F53-A865-F5AD17581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6330951"/>
            <a:ext cx="830580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CLER Evaluation Committee.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CLER Pathways to Excellence: Expectations for an Optimal Clinical Learning Environment to Achieve Safe and High Quality Patient Care, Version 1.1.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Chicago, IL: Accreditation Council for Graduation Medical Education; 2017.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540" name="Picture 2" descr="Image result for acgme cler well being">
            <a:extLst>
              <a:ext uri="{FF2B5EF4-FFF2-40B4-BE49-F238E27FC236}">
                <a16:creationId xmlns:a16="http://schemas.microsoft.com/office/drawing/2014/main" id="{4CB7FBE4-1C2E-4E8F-BD58-B1CCFA75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75" y="1936751"/>
            <a:ext cx="1270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1">
            <a:extLst>
              <a:ext uri="{FF2B5EF4-FFF2-40B4-BE49-F238E27FC236}">
                <a16:creationId xmlns:a16="http://schemas.microsoft.com/office/drawing/2014/main" id="{D11AE5FB-E942-40E3-9599-DD0B4245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1960564"/>
            <a:ext cx="550068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Safety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Care Quality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 Transitions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Supervision &amp; Workload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Professionalism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Well-being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5C9396-9828-4791-8A78-A8BF456312C0}"/>
              </a:ext>
            </a:extLst>
          </p:cNvPr>
          <p:cNvSpPr/>
          <p:nvPr/>
        </p:nvSpPr>
        <p:spPr>
          <a:xfrm>
            <a:off x="3451226" y="5334001"/>
            <a:ext cx="2797175" cy="836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C856A47-4678-4906-A200-9EB47D127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8164" y="333375"/>
            <a:ext cx="85756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Ever Considered Suicide?</a:t>
            </a:r>
          </a:p>
        </p:txBody>
      </p:sp>
      <p:pic>
        <p:nvPicPr>
          <p:cNvPr id="67587" name="Picture 2" descr="https://img.medscapestatic.com/pi/features/slideshow-slide/2018-residents-lifestyle-report-6010110/fig6.png">
            <a:extLst>
              <a:ext uri="{FF2B5EF4-FFF2-40B4-BE49-F238E27FC236}">
                <a16:creationId xmlns:a16="http://schemas.microsoft.com/office/drawing/2014/main" id="{11F1E897-541D-4608-861A-0F3D2925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9362" r="4167" b="9592"/>
          <a:stretch>
            <a:fillRect/>
          </a:stretch>
        </p:blipFill>
        <p:spPr bwMode="auto">
          <a:xfrm>
            <a:off x="2081214" y="1828800"/>
            <a:ext cx="80295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">
            <a:extLst>
              <a:ext uri="{FF2B5EF4-FFF2-40B4-BE49-F238E27FC236}">
                <a16:creationId xmlns:a16="http://schemas.microsoft.com/office/drawing/2014/main" id="{823D4A6D-A985-4A24-99B9-8C652664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5CBDA44-5FF4-43E6-9112-83CEF1CC2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7525" y="261938"/>
            <a:ext cx="8555038" cy="646112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Suicide Awareness for Our Trainees</a:t>
            </a:r>
            <a:endParaRPr lang="en-US" altLang="en-US" sz="2800" b="1"/>
          </a:p>
        </p:txBody>
      </p:sp>
      <p:grpSp>
        <p:nvGrpSpPr>
          <p:cNvPr id="69635" name="Group 11">
            <a:extLst>
              <a:ext uri="{FF2B5EF4-FFF2-40B4-BE49-F238E27FC236}">
                <a16:creationId xmlns:a16="http://schemas.microsoft.com/office/drawing/2014/main" id="{AC730DC5-20A1-4A84-8F94-ED20481B2B33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2335214"/>
            <a:ext cx="5784850" cy="4332287"/>
            <a:chOff x="1682750" y="2637055"/>
            <a:chExt cx="5638800" cy="4145463"/>
          </a:xfrm>
        </p:grpSpPr>
        <p:pic>
          <p:nvPicPr>
            <p:cNvPr id="69639" name="Picture 7">
              <a:extLst>
                <a:ext uri="{FF2B5EF4-FFF2-40B4-BE49-F238E27FC236}">
                  <a16:creationId xmlns:a16="http://schemas.microsoft.com/office/drawing/2014/main" id="{6F020012-4B9A-4560-839A-E0D23D39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00"/>
            <a:stretch>
              <a:fillRect/>
            </a:stretch>
          </p:blipFill>
          <p:spPr bwMode="auto">
            <a:xfrm>
              <a:off x="1682750" y="2637055"/>
              <a:ext cx="5638800" cy="414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657872-0215-486E-A0D1-660F0AB0D175}"/>
                </a:ext>
              </a:extLst>
            </p:cNvPr>
            <p:cNvSpPr/>
            <p:nvPr/>
          </p:nvSpPr>
          <p:spPr>
            <a:xfrm>
              <a:off x="4115295" y="2743388"/>
              <a:ext cx="1371014" cy="305327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636" name="Content Placeholder 9">
            <a:extLst>
              <a:ext uri="{FF2B5EF4-FFF2-40B4-BE49-F238E27FC236}">
                <a16:creationId xmlns:a16="http://schemas.microsoft.com/office/drawing/2014/main" id="{ED6D1913-F0C5-4079-817C-763647B03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7689" y="984251"/>
            <a:ext cx="8555037" cy="1349375"/>
          </a:xfrm>
        </p:spPr>
        <p:txBody>
          <a:bodyPr/>
          <a:lstStyle/>
          <a:p>
            <a:pPr marL="285750" indent="-285750">
              <a:spcBef>
                <a:spcPts val="400"/>
              </a:spcBef>
            </a:pPr>
            <a:r>
              <a:rPr lang="en-US" altLang="en-US" sz="2600" b="1" u="sng"/>
              <a:t>Suicide</a:t>
            </a:r>
            <a:r>
              <a:rPr lang="en-US" altLang="en-US" sz="2600" b="1"/>
              <a:t>:  #2 causes of resident death (behind cancer)*</a:t>
            </a:r>
          </a:p>
          <a:p>
            <a:pPr marL="285750" indent="-285750">
              <a:spcBef>
                <a:spcPts val="400"/>
              </a:spcBef>
            </a:pPr>
            <a:r>
              <a:rPr lang="en-US" altLang="en-US" sz="2600" b="1"/>
              <a:t>Male &gt; Female	</a:t>
            </a:r>
            <a:r>
              <a:rPr lang="en-US" altLang="en-US" sz="2000" b="1">
                <a:sym typeface="Symbol" panose="05050102010706020507" pitchFamily="18" charset="2"/>
              </a:rPr>
              <a:t></a:t>
            </a:r>
            <a:r>
              <a:rPr lang="en-US" altLang="en-US" sz="2600" b="1">
                <a:sym typeface="Symbol" panose="05050102010706020507" pitchFamily="18" charset="2"/>
              </a:rPr>
              <a:t>  </a:t>
            </a:r>
            <a:r>
              <a:rPr lang="en-US" altLang="en-US" sz="2600" b="1"/>
              <a:t>Firearms </a:t>
            </a:r>
            <a:r>
              <a:rPr lang="en-US" altLang="en-US" sz="2600" b="1">
                <a:sym typeface="Symbol" panose="05050102010706020507" pitchFamily="18" charset="2"/>
              </a:rPr>
              <a:t></a:t>
            </a:r>
            <a:r>
              <a:rPr lang="en-US" altLang="en-US" sz="2600" b="1"/>
              <a:t> drug OD &gt; leaping, others</a:t>
            </a:r>
          </a:p>
          <a:p>
            <a:pPr marL="285750" indent="-285750">
              <a:spcBef>
                <a:spcPts val="400"/>
              </a:spcBef>
            </a:pPr>
            <a:r>
              <a:rPr lang="en-US" altLang="en-US" sz="2600" b="1"/>
              <a:t>Greatest risk of death by suicide: 1</a:t>
            </a:r>
            <a:r>
              <a:rPr lang="en-US" altLang="en-US" sz="2600" b="1" baseline="30000"/>
              <a:t>st</a:t>
            </a:r>
            <a:r>
              <a:rPr lang="en-US" altLang="en-US" sz="2600" b="1"/>
              <a:t> &amp; 2</a:t>
            </a:r>
            <a:r>
              <a:rPr lang="en-US" altLang="en-US" sz="2600" b="1" baseline="30000"/>
              <a:t>nd</a:t>
            </a:r>
            <a:r>
              <a:rPr lang="en-US" altLang="en-US" sz="2600" b="1"/>
              <a:t> yr &amp; winter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BBF058-5D53-472D-B848-8909796E24B5}"/>
              </a:ext>
            </a:extLst>
          </p:cNvPr>
          <p:cNvSpPr/>
          <p:nvPr/>
        </p:nvSpPr>
        <p:spPr>
          <a:xfrm>
            <a:off x="7696200" y="64008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8" name="Rectangle 1">
            <a:extLst>
              <a:ext uri="{FF2B5EF4-FFF2-40B4-BE49-F238E27FC236}">
                <a16:creationId xmlns:a16="http://schemas.microsoft.com/office/drawing/2014/main" id="{A06FF227-8E27-4D2D-BA8B-B336444D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6551614"/>
            <a:ext cx="8704262" cy="30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*Yaghmour NA et al. Acad Med 2017;92:976: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ACGME Data; 2000-2014; N=381,614; incl. subspecialties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B0C16C9-3A44-4E6A-ABAE-913FB5520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152400"/>
            <a:ext cx="8283575" cy="685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Monitoring Fellow Perspectives</a:t>
            </a:r>
          </a:p>
        </p:txBody>
      </p:sp>
      <p:pic>
        <p:nvPicPr>
          <p:cNvPr id="71683" name="Picture 8">
            <a:extLst>
              <a:ext uri="{FF2B5EF4-FFF2-40B4-BE49-F238E27FC236}">
                <a16:creationId xmlns:a16="http://schemas.microsoft.com/office/drawing/2014/main" id="{034576A8-B428-4FAD-BA8D-4BFE0D2A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3"/>
          <a:stretch>
            <a:fillRect/>
          </a:stretch>
        </p:blipFill>
        <p:spPr bwMode="auto">
          <a:xfrm>
            <a:off x="3733800" y="1066801"/>
            <a:ext cx="4935538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6A9927-CD40-43FF-99BE-6B65FE71FA77}"/>
              </a:ext>
            </a:extLst>
          </p:cNvPr>
          <p:cNvSpPr/>
          <p:nvPr/>
        </p:nvSpPr>
        <p:spPr>
          <a:xfrm>
            <a:off x="3687764" y="5181600"/>
            <a:ext cx="498157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FE10C8-ECE0-4DB6-A94F-5BE06DA6BC6C}"/>
              </a:ext>
            </a:extLst>
          </p:cNvPr>
          <p:cNvGraphicFramePr>
            <a:graphicFrameLocks/>
          </p:cNvGraphicFramePr>
          <p:nvPr/>
        </p:nvGraphicFramePr>
        <p:xfrm>
          <a:off x="1901239" y="1401531"/>
          <a:ext cx="8389525" cy="474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AB8F973-127C-4E30-AE69-76F49A09BEC9}"/>
              </a:ext>
            </a:extLst>
          </p:cNvPr>
          <p:cNvSpPr/>
          <p:nvPr/>
        </p:nvSpPr>
        <p:spPr>
          <a:xfrm>
            <a:off x="1981201" y="6250017"/>
            <a:ext cx="8309562" cy="408652"/>
          </a:xfrm>
          <a:prstGeom prst="rect">
            <a:avLst/>
          </a:prstGeom>
        </p:spPr>
        <p:txBody>
          <a:bodyPr numCol="5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Never (1)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Rarely (2)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Sometimes (3)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Often (4)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 Often (5)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88DA6-CD8D-4553-BBC5-BA942925D510}"/>
              </a:ext>
            </a:extLst>
          </p:cNvPr>
          <p:cNvSpPr/>
          <p:nvPr/>
        </p:nvSpPr>
        <p:spPr>
          <a:xfrm>
            <a:off x="9451975" y="2519364"/>
            <a:ext cx="750888" cy="30765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89223-368D-493E-B1CE-478E24C1712D}"/>
              </a:ext>
            </a:extLst>
          </p:cNvPr>
          <p:cNvSpPr/>
          <p:nvPr/>
        </p:nvSpPr>
        <p:spPr>
          <a:xfrm>
            <a:off x="7494588" y="2309814"/>
            <a:ext cx="698500" cy="34956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4" name="Rectangle 2">
            <a:extLst>
              <a:ext uri="{FF2B5EF4-FFF2-40B4-BE49-F238E27FC236}">
                <a16:creationId xmlns:a16="http://schemas.microsoft.com/office/drawing/2014/main" id="{3FE8B67B-4A90-4D80-8B99-F021BA499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6" y="341313"/>
            <a:ext cx="8283575" cy="685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 b="1"/>
              <a:t>2017-18 ACGME Fellow Survey: Well-Being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1135B3-5012-4E1B-BE7C-1131D52E683F}"/>
              </a:ext>
            </a:extLst>
          </p:cNvPr>
          <p:cNvGraphicFramePr>
            <a:graphicFrameLocks/>
          </p:cNvGraphicFramePr>
          <p:nvPr/>
        </p:nvGraphicFramePr>
        <p:xfrm>
          <a:off x="1901239" y="1401532"/>
          <a:ext cx="8389525" cy="474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D8142C-DD9E-4611-89BC-930855B07A34}"/>
              </a:ext>
            </a:extLst>
          </p:cNvPr>
          <p:cNvSpPr/>
          <p:nvPr/>
        </p:nvSpPr>
        <p:spPr>
          <a:xfrm>
            <a:off x="2654770" y="6207124"/>
            <a:ext cx="7197999" cy="318008"/>
          </a:xfrm>
          <a:prstGeom prst="rect">
            <a:avLst/>
          </a:prstGeom>
        </p:spPr>
        <p:txBody>
          <a:bodyPr numCol="5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Never (1)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Rarely (2)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Sometimes (3)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Often (4)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 Often (5)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CD5B22-F2C8-4BE9-9D23-B01D546A8CF1}"/>
              </a:ext>
            </a:extLst>
          </p:cNvPr>
          <p:cNvSpPr/>
          <p:nvPr/>
        </p:nvSpPr>
        <p:spPr>
          <a:xfrm>
            <a:off x="7494588" y="2590800"/>
            <a:ext cx="698500" cy="3214688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4FEFDD-9673-4746-BA9F-944A004772BA}"/>
              </a:ext>
            </a:extLst>
          </p:cNvPr>
          <p:cNvSpPr/>
          <p:nvPr/>
        </p:nvSpPr>
        <p:spPr>
          <a:xfrm>
            <a:off x="9448801" y="2309814"/>
            <a:ext cx="754063" cy="32162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C9CD4-B163-454D-AD41-685EF7638647}"/>
              </a:ext>
            </a:extLst>
          </p:cNvPr>
          <p:cNvSpPr/>
          <p:nvPr/>
        </p:nvSpPr>
        <p:spPr>
          <a:xfrm>
            <a:off x="8193088" y="2460626"/>
            <a:ext cx="646112" cy="2855913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83" name="Rectangle 2">
            <a:extLst>
              <a:ext uri="{FF2B5EF4-FFF2-40B4-BE49-F238E27FC236}">
                <a16:creationId xmlns:a16="http://schemas.microsoft.com/office/drawing/2014/main" id="{8FECE9F8-E96F-48BD-9DEB-367C797F8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1825" y="341313"/>
            <a:ext cx="8388350" cy="685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 b="1"/>
              <a:t>2017-18 ACGME Faculty Survey: Well-Being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751D4A79-75C9-4BB3-9BC5-98CB73FBD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03213"/>
            <a:ext cx="8537575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600" b="1"/>
              <a:t>How to Screen for Burnout &amp; Well-Being? </a:t>
            </a:r>
            <a:endParaRPr lang="en-US" altLang="en-US" sz="2800" b="1"/>
          </a:p>
        </p:txBody>
      </p:sp>
      <p:sp>
        <p:nvSpPr>
          <p:cNvPr id="77827" name="Content Placeholder 1">
            <a:extLst>
              <a:ext uri="{FF2B5EF4-FFF2-40B4-BE49-F238E27FC236}">
                <a16:creationId xmlns:a16="http://schemas.microsoft.com/office/drawing/2014/main" id="{B9E13035-14D0-4EFE-B93C-3F800ED6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6" y="1116013"/>
            <a:ext cx="8537575" cy="762000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altLang="en-US" sz="2800"/>
              <a:t>Resident Physician Well-Being Index (PWBI)*</a:t>
            </a:r>
          </a:p>
          <a:p>
            <a:pPr lvl="1">
              <a:spcBef>
                <a:spcPts val="400"/>
              </a:spcBef>
            </a:pPr>
            <a:endParaRPr lang="en-US" altLang="en-US" sz="2400" b="1"/>
          </a:p>
        </p:txBody>
      </p:sp>
      <p:sp>
        <p:nvSpPr>
          <p:cNvPr id="77828" name="TextBox 3">
            <a:extLst>
              <a:ext uri="{FF2B5EF4-FFF2-40B4-BE49-F238E27FC236}">
                <a16:creationId xmlns:a16="http://schemas.microsoft.com/office/drawing/2014/main" id="{31512830-5FD1-4B12-8D66-7D0A2685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65901"/>
            <a:ext cx="3328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*Dyrbye LN et al. J Grad Med Educ 2014;6:78</a:t>
            </a:r>
          </a:p>
        </p:txBody>
      </p:sp>
      <p:grpSp>
        <p:nvGrpSpPr>
          <p:cNvPr id="77829" name="Group 5">
            <a:extLst>
              <a:ext uri="{FF2B5EF4-FFF2-40B4-BE49-F238E27FC236}">
                <a16:creationId xmlns:a16="http://schemas.microsoft.com/office/drawing/2014/main" id="{5AA180AC-DEE4-4FE4-9EFE-661207E3209E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1676401"/>
            <a:ext cx="8312150" cy="4329113"/>
            <a:chOff x="457200" y="2133600"/>
            <a:chExt cx="8312728" cy="43293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2614AA-2579-4CD5-97DA-17A857D66AA7}"/>
                </a:ext>
              </a:extLst>
            </p:cNvPr>
            <p:cNvSpPr txBox="1"/>
            <p:nvPr/>
          </p:nvSpPr>
          <p:spPr>
            <a:xfrm>
              <a:off x="660414" y="2133600"/>
              <a:ext cx="8109514" cy="43293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During the past month: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felt burned out from your work?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worried that your work is hardening you emotionally?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often been bothered by feeling down, depressed, or hopeless?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fallen asleep while stopped in traffic or driving?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felt that all the things you had to do were piling up so high that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you could not overcome them?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 startAt="6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you been bothered by emotional problems (such as feeling anxious,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depressed, or irritable)?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AutoNum type="arabicPeriod" startAt="7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Has your physical health interfered with your ability to do your daily work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at home and/or away from home?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C1FA25-8819-49CF-824F-B01E2C6A2B4C}"/>
                </a:ext>
              </a:extLst>
            </p:cNvPr>
            <p:cNvSpPr/>
            <p:nvPr/>
          </p:nvSpPr>
          <p:spPr>
            <a:xfrm>
              <a:off x="457200" y="2133600"/>
              <a:ext cx="8230172" cy="40531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95770E-87E9-41C0-93FA-4C2851C8BF9D}"/>
              </a:ext>
            </a:extLst>
          </p:cNvPr>
          <p:cNvSpPr txBox="1">
            <a:spLocks/>
          </p:cNvSpPr>
          <p:nvPr/>
        </p:nvSpPr>
        <p:spPr bwMode="auto">
          <a:xfrm>
            <a:off x="1903414" y="5853113"/>
            <a:ext cx="8537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Predicts: Low mental QOL; high fatigue; suicide ideation &amp; self-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perceived recent medical error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206D01D-7F45-41DC-9E0D-265457FFE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2764" y="249238"/>
            <a:ext cx="8537575" cy="123825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600" b="1"/>
              <a:t>Quick Screen for Burnout in Medical Professionals (students, residents, faculty) </a:t>
            </a:r>
            <a:endParaRPr lang="en-US" altLang="en-US" sz="2800" b="1"/>
          </a:p>
        </p:txBody>
      </p:sp>
      <p:sp>
        <p:nvSpPr>
          <p:cNvPr id="79875" name="TextBox 3">
            <a:extLst>
              <a:ext uri="{FF2B5EF4-FFF2-40B4-BE49-F238E27FC236}">
                <a16:creationId xmlns:a16="http://schemas.microsoft.com/office/drawing/2014/main" id="{3E4BF304-CC3B-48AC-AD7E-F9CFDF98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4" y="6564313"/>
            <a:ext cx="3582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West CP et al. J Genl Intern Med 2009;24:1318</a:t>
            </a:r>
          </a:p>
        </p:txBody>
      </p:sp>
      <p:sp>
        <p:nvSpPr>
          <p:cNvPr id="79876" name="TextBox 2">
            <a:extLst>
              <a:ext uri="{FF2B5EF4-FFF2-40B4-BE49-F238E27FC236}">
                <a16:creationId xmlns:a16="http://schemas.microsoft.com/office/drawing/2014/main" id="{2DA98BFC-547F-4162-89EA-EB6D8C38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819276"/>
            <a:ext cx="6718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Highest value item for emotional exhaustion: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feel burned out from my work”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Highest value item for depersonalization: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have become more callous toward people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since I took this job”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1FA25-8819-49CF-824F-B01E2C6A2B4C}"/>
              </a:ext>
            </a:extLst>
          </p:cNvPr>
          <p:cNvSpPr/>
          <p:nvPr/>
        </p:nvSpPr>
        <p:spPr>
          <a:xfrm>
            <a:off x="1782763" y="4281489"/>
            <a:ext cx="8661400" cy="1431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878" name="Content Placeholder 1">
            <a:extLst>
              <a:ext uri="{FF2B5EF4-FFF2-40B4-BE49-F238E27FC236}">
                <a16:creationId xmlns:a16="http://schemas.microsoft.com/office/drawing/2014/main" id="{95011155-1866-4E2F-A2F3-BC906B590E62}"/>
              </a:ext>
            </a:extLst>
          </p:cNvPr>
          <p:cNvSpPr txBox="1">
            <a:spLocks/>
          </p:cNvSpPr>
          <p:nvPr/>
        </p:nvSpPr>
        <p:spPr bwMode="auto">
          <a:xfrm>
            <a:off x="1997076" y="5800725"/>
            <a:ext cx="838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Responses to these items provide meaningful information on burnout – relative to the Maslach Burnout Inventory (MBI) </a:t>
            </a:r>
          </a:p>
        </p:txBody>
      </p:sp>
      <p:sp>
        <p:nvSpPr>
          <p:cNvPr id="79879" name="TextBox 1">
            <a:extLst>
              <a:ext uri="{FF2B5EF4-FFF2-40B4-BE49-F238E27FC236}">
                <a16:creationId xmlns:a16="http://schemas.microsoft.com/office/drawing/2014/main" id="{0E7F06D3-F76A-40FB-840C-31DABFD3D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970464"/>
            <a:ext cx="800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Never</a:t>
            </a:r>
          </a:p>
        </p:txBody>
      </p:sp>
      <p:sp>
        <p:nvSpPr>
          <p:cNvPr id="79880" name="TextBox 9">
            <a:extLst>
              <a:ext uri="{FF2B5EF4-FFF2-40B4-BE49-F238E27FC236}">
                <a16:creationId xmlns:a16="http://schemas.microsoft.com/office/drawing/2014/main" id="{CD6CB7E8-9CB8-4B58-9AAE-9BDB9C8A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968876"/>
            <a:ext cx="136525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few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yr or less</a:t>
            </a:r>
          </a:p>
        </p:txBody>
      </p:sp>
      <p:sp>
        <p:nvSpPr>
          <p:cNvPr id="79881" name="TextBox 10">
            <a:extLst>
              <a:ext uri="{FF2B5EF4-FFF2-40B4-BE49-F238E27FC236}">
                <a16:creationId xmlns:a16="http://schemas.microsoft.com/office/drawing/2014/main" id="{D3C70865-4030-43E1-B20B-CBF3028AA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983163"/>
            <a:ext cx="13652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a mo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less</a:t>
            </a:r>
          </a:p>
        </p:txBody>
      </p:sp>
      <p:sp>
        <p:nvSpPr>
          <p:cNvPr id="79882" name="TextBox 11">
            <a:extLst>
              <a:ext uri="{FF2B5EF4-FFF2-40B4-BE49-F238E27FC236}">
                <a16:creationId xmlns:a16="http://schemas.microsoft.com/office/drawing/2014/main" id="{5C9D613C-1CB7-4C6A-9E2C-A2405E7AF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989513"/>
            <a:ext cx="14414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few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mo or less</a:t>
            </a:r>
          </a:p>
        </p:txBody>
      </p:sp>
      <p:sp>
        <p:nvSpPr>
          <p:cNvPr id="79883" name="TextBox 12">
            <a:extLst>
              <a:ext uri="{FF2B5EF4-FFF2-40B4-BE49-F238E27FC236}">
                <a16:creationId xmlns:a16="http://schemas.microsoft.com/office/drawing/2014/main" id="{66378AA3-7346-4651-AD1E-958C2E41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4989513"/>
            <a:ext cx="14033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few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wk or less</a:t>
            </a:r>
          </a:p>
        </p:txBody>
      </p:sp>
      <p:sp>
        <p:nvSpPr>
          <p:cNvPr id="79884" name="TextBox 13">
            <a:extLst>
              <a:ext uri="{FF2B5EF4-FFF2-40B4-BE49-F238E27FC236}">
                <a16:creationId xmlns:a16="http://schemas.microsoft.com/office/drawing/2014/main" id="{CA848191-65CA-4F6D-9DBD-183DC5FF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989513"/>
            <a:ext cx="8001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wk</a:t>
            </a:r>
          </a:p>
        </p:txBody>
      </p:sp>
      <p:sp>
        <p:nvSpPr>
          <p:cNvPr id="79885" name="TextBox 14">
            <a:extLst>
              <a:ext uri="{FF2B5EF4-FFF2-40B4-BE49-F238E27FC236}">
                <a16:creationId xmlns:a16="http://schemas.microsoft.com/office/drawing/2014/main" id="{4F1A5C42-6041-46C6-9827-D125CA10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989513"/>
            <a:ext cx="8382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624267-29E5-4C87-9076-33F6FE3131F8}"/>
              </a:ext>
            </a:extLst>
          </p:cNvPr>
          <p:cNvCxnSpPr>
            <a:cxnSpLocks/>
          </p:cNvCxnSpPr>
          <p:nvPr/>
        </p:nvCxnSpPr>
        <p:spPr>
          <a:xfrm>
            <a:off x="2019301" y="4518025"/>
            <a:ext cx="806132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7" name="TextBox 20">
            <a:extLst>
              <a:ext uri="{FF2B5EF4-FFF2-40B4-BE49-F238E27FC236}">
                <a16:creationId xmlns:a16="http://schemas.microsoft.com/office/drawing/2014/main" id="{568C1E43-B440-4A1A-9C38-544B0565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6" y="4583113"/>
            <a:ext cx="245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7-point Likert Scale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53B67E0-B299-4324-B71D-E5E0C64A7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414" y="563564"/>
            <a:ext cx="8575675" cy="1239837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Stigma Against Seeking Help?</a:t>
            </a:r>
          </a:p>
        </p:txBody>
      </p:sp>
      <p:pic>
        <p:nvPicPr>
          <p:cNvPr id="81923" name="Picture 2" descr="https://img.medscapestatic.com/pi/features/slideshow-slide/2018-residents-lifestyle-report-6010110/fig7.png">
            <a:extLst>
              <a:ext uri="{FF2B5EF4-FFF2-40B4-BE49-F238E27FC236}">
                <a16:creationId xmlns:a16="http://schemas.microsoft.com/office/drawing/2014/main" id="{B83B9C6F-1D79-4BF3-89AA-3576B12C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23985" r="1688" b="24586"/>
          <a:stretch>
            <a:fillRect/>
          </a:stretch>
        </p:blipFill>
        <p:spPr bwMode="auto">
          <a:xfrm>
            <a:off x="2114550" y="2362200"/>
            <a:ext cx="7962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1">
            <a:extLst>
              <a:ext uri="{FF2B5EF4-FFF2-40B4-BE49-F238E27FC236}">
                <a16:creationId xmlns:a16="http://schemas.microsoft.com/office/drawing/2014/main" id="{3617B2EB-2018-4884-BF3B-F3CB022B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210312-A6D9-4F75-BEBD-46AD9A98D4B2}"/>
              </a:ext>
            </a:extLst>
          </p:cNvPr>
          <p:cNvSpPr/>
          <p:nvPr/>
        </p:nvSpPr>
        <p:spPr>
          <a:xfrm>
            <a:off x="1874838" y="914401"/>
            <a:ext cx="8458200" cy="3211513"/>
          </a:xfrm>
          <a:prstGeom prst="roundRect">
            <a:avLst/>
          </a:prstGeom>
          <a:solidFill>
            <a:srgbClr val="F46C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Subtitle 1">
            <a:extLst>
              <a:ext uri="{FF2B5EF4-FFF2-40B4-BE49-F238E27FC236}">
                <a16:creationId xmlns:a16="http://schemas.microsoft.com/office/drawing/2014/main" id="{EDAB114A-D36C-43F3-8305-B24736E31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4839" y="1014414"/>
            <a:ext cx="8440737" cy="3114675"/>
          </a:xfrm>
        </p:spPr>
        <p:txBody>
          <a:bodyPr vert="horz" wrap="square" lIns="0" tIns="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A Summer Day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“…Tell me, what is it you plan to do with your one wild and precious life?”</a:t>
            </a:r>
          </a:p>
          <a:p>
            <a:pPr algn="l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US" alt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Mary Oliver, 1992</a:t>
            </a: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5699" name="Picture 3" descr="Image result for caduceus white background">
            <a:extLst>
              <a:ext uri="{FF2B5EF4-FFF2-40B4-BE49-F238E27FC236}">
                <a16:creationId xmlns:a16="http://schemas.microsoft.com/office/drawing/2014/main" id="{28C5BA02-5421-45EA-9518-BFC0D693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4419601"/>
            <a:ext cx="2143125" cy="2143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8757B92C-F053-4E7D-BF05-18D6C3F1E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8164" y="387350"/>
            <a:ext cx="85756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Survey/Report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Who Are the Bullies?</a:t>
            </a:r>
          </a:p>
        </p:txBody>
      </p:sp>
      <p:pic>
        <p:nvPicPr>
          <p:cNvPr id="83971" name="Picture 2" descr="https://img.medscapestatic.com/pi/features/slideshow-slide/2018-residents-lifestyle-report-6010110/fig4.png">
            <a:extLst>
              <a:ext uri="{FF2B5EF4-FFF2-40B4-BE49-F238E27FC236}">
                <a16:creationId xmlns:a16="http://schemas.microsoft.com/office/drawing/2014/main" id="{8A5C6D51-40F9-47FC-960B-1C8473EA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4286" r="5000" b="12041"/>
          <a:stretch>
            <a:fillRect/>
          </a:stretch>
        </p:blipFill>
        <p:spPr bwMode="auto">
          <a:xfrm>
            <a:off x="1943100" y="2362200"/>
            <a:ext cx="8305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2">
            <a:extLst>
              <a:ext uri="{FF2B5EF4-FFF2-40B4-BE49-F238E27FC236}">
                <a16:creationId xmlns:a16="http://schemas.microsoft.com/office/drawing/2014/main" id="{5B7774C5-37F5-4FB7-A836-8DDC15F7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85938"/>
            <a:ext cx="845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Bullying occurs: </a:t>
            </a:r>
            <a:r>
              <a:rPr kumimoji="0" lang="en-US" altLang="en-US" sz="2200" b="0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Often (4%); Occasionally (21%), Rarely (40%)</a:t>
            </a:r>
          </a:p>
        </p:txBody>
      </p:sp>
      <p:sp>
        <p:nvSpPr>
          <p:cNvPr id="83973" name="TextBox 1">
            <a:extLst>
              <a:ext uri="{FF2B5EF4-FFF2-40B4-BE49-F238E27FC236}">
                <a16:creationId xmlns:a16="http://schemas.microsoft.com/office/drawing/2014/main" id="{F74117C1-B238-410A-A0AF-F2FA8B09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C66E8E1-592E-43A4-BEC2-9FE3EE459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9" y="284164"/>
            <a:ext cx="8569325" cy="131603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Break-Out Session #1 – Acknowledgment &amp; Awareness </a:t>
            </a:r>
            <a:endParaRPr kumimoji="0" lang="en-US" altLang="en-US" sz="4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6019" name="Group 2">
            <a:extLst>
              <a:ext uri="{FF2B5EF4-FFF2-40B4-BE49-F238E27FC236}">
                <a16:creationId xmlns:a16="http://schemas.microsoft.com/office/drawing/2014/main" id="{816B2B98-DA46-409B-9A48-6448CA0A43EC}"/>
              </a:ext>
            </a:extLst>
          </p:cNvPr>
          <p:cNvGrpSpPr>
            <a:grpSpLocks/>
          </p:cNvGrpSpPr>
          <p:nvPr/>
        </p:nvGrpSpPr>
        <p:grpSpPr bwMode="auto">
          <a:xfrm>
            <a:off x="1811338" y="1600200"/>
            <a:ext cx="4191000" cy="2960688"/>
            <a:chOff x="482600" y="1447800"/>
            <a:chExt cx="3170238" cy="2290745"/>
          </a:xfrm>
        </p:grpSpPr>
        <p:pic>
          <p:nvPicPr>
            <p:cNvPr id="86022" name="Picture 2" descr="team based learning">
              <a:extLst>
                <a:ext uri="{FF2B5EF4-FFF2-40B4-BE49-F238E27FC236}">
                  <a16:creationId xmlns:a16="http://schemas.microsoft.com/office/drawing/2014/main" id="{76E1F69E-8E80-48E4-A322-9C09D602F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1447800"/>
              <a:ext cx="3170238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3" name="TextBox 1">
              <a:extLst>
                <a:ext uri="{FF2B5EF4-FFF2-40B4-BE49-F238E27FC236}">
                  <a16:creationId xmlns:a16="http://schemas.microsoft.com/office/drawing/2014/main" id="{51E71FA3-21A5-4B84-B34F-7F4476C75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583" y="3429000"/>
              <a:ext cx="2536273" cy="30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“Team-Based Learning”</a:t>
              </a:r>
            </a:p>
          </p:txBody>
        </p:sp>
      </p:grpSp>
      <p:sp>
        <p:nvSpPr>
          <p:cNvPr id="101380" name="TextBox 1">
            <a:extLst>
              <a:ext uri="{FF2B5EF4-FFF2-40B4-BE49-F238E27FC236}">
                <a16:creationId xmlns:a16="http://schemas.microsoft.com/office/drawing/2014/main" id="{6D60D75A-9D59-4939-A91C-6C61E80E3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4" y="1838325"/>
            <a:ext cx="4016375" cy="290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Approaches, aids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resources to identify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stress, fatigue, conflicting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priorities &amp; burnout…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trainees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teaching faculty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You, individually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E835F38-B1DC-4B27-B9F4-7E8304DD8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9" y="4840289"/>
            <a:ext cx="60801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 in small groups…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Institutional approaches &amp; resources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approaches &amp; resources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you consider best practices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518AEB0-4F91-478C-A61F-8F643AC46781}"/>
              </a:ext>
            </a:extLst>
          </p:cNvPr>
          <p:cNvSpPr txBox="1">
            <a:spLocks noChangeArrowheads="1"/>
          </p:cNvSpPr>
          <p:nvPr/>
        </p:nvSpPr>
        <p:spPr>
          <a:xfrm>
            <a:off x="1989138" y="1346201"/>
            <a:ext cx="2654300" cy="48101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anchor="ctr"/>
          <a:lstStyle>
            <a:lvl1pPr algn="l" defTabSz="8440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92" b="1" kern="1200">
                <a:solidFill>
                  <a:srgbClr val="15406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84403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6" b="1" i="0" u="none" strike="noStrike" kern="1200" cap="none" spc="0" normalizeH="0" baseline="0" noProof="0" dirty="0">
                <a:ln>
                  <a:noFill/>
                </a:ln>
                <a:solidFill>
                  <a:srgbClr val="15406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to Report a Concern in a Confidential Manner</a:t>
            </a:r>
          </a:p>
          <a:p>
            <a:pPr marL="0" marR="0" lvl="0" indent="0" algn="l" defTabSz="84403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569" b="0" i="0" u="none" strike="noStrike" kern="1200" cap="none" spc="0" normalizeH="0" baseline="0" noProof="0" dirty="0">
              <a:ln>
                <a:noFill/>
              </a:ln>
              <a:solidFill>
                <a:srgbClr val="15406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84403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569" b="0" i="0" u="none" strike="noStrike" kern="1200" cap="none" spc="0" normalizeH="0" baseline="0" noProof="0" dirty="0">
              <a:ln>
                <a:noFill/>
              </a:ln>
              <a:solidFill>
                <a:srgbClr val="15406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19481" marR="0" lvl="0" indent="-419481" algn="l" defTabSz="84403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89C348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06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UW GME Wellness</a:t>
            </a:r>
          </a:p>
          <a:p>
            <a:pPr marL="419481" marR="0" lvl="0" indent="-419481" algn="l" defTabSz="844034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89C348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06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UW CareLink</a:t>
            </a:r>
          </a:p>
          <a:p>
            <a:pPr marL="0" marR="0" lvl="0" indent="0" algn="l" defTabSz="84403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569" b="0" i="0" u="none" strike="noStrike" kern="1200" cap="none" spc="0" normalizeH="0" baseline="0" noProof="0" dirty="0">
              <a:ln>
                <a:noFill/>
              </a:ln>
              <a:solidFill>
                <a:srgbClr val="15406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87043" name="Group 2">
            <a:extLst>
              <a:ext uri="{FF2B5EF4-FFF2-40B4-BE49-F238E27FC236}">
                <a16:creationId xmlns:a16="http://schemas.microsoft.com/office/drawing/2014/main" id="{D2D5986E-5ABB-40B7-96C5-5FB7AFCA4CEF}"/>
              </a:ext>
            </a:extLst>
          </p:cNvPr>
          <p:cNvGrpSpPr>
            <a:grpSpLocks/>
          </p:cNvGrpSpPr>
          <p:nvPr/>
        </p:nvGrpSpPr>
        <p:grpSpPr bwMode="auto">
          <a:xfrm>
            <a:off x="4495801" y="968375"/>
            <a:ext cx="5692775" cy="5676900"/>
            <a:chOff x="3103833" y="1219757"/>
            <a:chExt cx="5453191" cy="5425228"/>
          </a:xfrm>
        </p:grpSpPr>
        <p:pic>
          <p:nvPicPr>
            <p:cNvPr id="87045" name="Picture 8" descr="Screen Clipping">
              <a:extLst>
                <a:ext uri="{FF2B5EF4-FFF2-40B4-BE49-F238E27FC236}">
                  <a16:creationId xmlns:a16="http://schemas.microsoft.com/office/drawing/2014/main" id="{95763C8D-A89D-4E53-A4D0-08FAF046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BFB"/>
                </a:clrFrom>
                <a:clrTo>
                  <a:srgbClr val="F8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" t="16081" r="2835" b="1695"/>
            <a:stretch>
              <a:fillRect/>
            </a:stretch>
          </p:blipFill>
          <p:spPr bwMode="auto">
            <a:xfrm>
              <a:off x="3385375" y="1401531"/>
              <a:ext cx="5101737" cy="503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Pie 1">
              <a:extLst>
                <a:ext uri="{FF2B5EF4-FFF2-40B4-BE49-F238E27FC236}">
                  <a16:creationId xmlns:a16="http://schemas.microsoft.com/office/drawing/2014/main" id="{49D44B1C-D6AA-4BBA-96E7-E551FEF6FEDC}"/>
                </a:ext>
              </a:extLst>
            </p:cNvPr>
            <p:cNvSpPr/>
            <p:nvPr/>
          </p:nvSpPr>
          <p:spPr>
            <a:xfrm>
              <a:off x="3103833" y="1219757"/>
              <a:ext cx="5453191" cy="5425228"/>
            </a:xfrm>
            <a:prstGeom prst="pie">
              <a:avLst>
                <a:gd name="adj1" fmla="val 19777833"/>
                <a:gd name="adj2" fmla="val 1845788"/>
              </a:avLst>
            </a:pr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67DDBA41-41F4-47EE-8EF8-FD5214E87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8FBFB"/>
                </a:clrFrom>
                <a:clrTo>
                  <a:srgbClr val="F8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90" t="51483" r="44657" b="37097"/>
            <a:stretch/>
          </p:blipFill>
          <p:spPr>
            <a:xfrm>
              <a:off x="5481810" y="3568825"/>
              <a:ext cx="768095" cy="699127"/>
            </a:xfrm>
            <a:prstGeom prst="ellipse">
              <a:avLst/>
            </a:prstGeom>
          </p:spPr>
        </p:pic>
      </p:grpSp>
      <p:sp>
        <p:nvSpPr>
          <p:cNvPr id="87044" name="Rectangle 2">
            <a:extLst>
              <a:ext uri="{FF2B5EF4-FFF2-40B4-BE49-F238E27FC236}">
                <a16:creationId xmlns:a16="http://schemas.microsoft.com/office/drawing/2014/main" id="{2145B022-DB86-4654-B195-2A2F0B0A9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341314"/>
            <a:ext cx="8283575" cy="815975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b="1"/>
              <a:t>Fellow Well-Being – Who to Call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D2C5EFC2-982E-4EB0-B225-373F85DC2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064" y="228600"/>
            <a:ext cx="86518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Help to Avoid Burnout at Work?</a:t>
            </a:r>
          </a:p>
        </p:txBody>
      </p:sp>
      <p:sp>
        <p:nvSpPr>
          <p:cNvPr id="89091" name="TextBox 1">
            <a:extLst>
              <a:ext uri="{FF2B5EF4-FFF2-40B4-BE49-F238E27FC236}">
                <a16:creationId xmlns:a16="http://schemas.microsoft.com/office/drawing/2014/main" id="{7B48EA1C-7187-4AA9-8508-514D33CAA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  <p:grpSp>
        <p:nvGrpSpPr>
          <p:cNvPr id="89092" name="Group 1">
            <a:extLst>
              <a:ext uri="{FF2B5EF4-FFF2-40B4-BE49-F238E27FC236}">
                <a16:creationId xmlns:a16="http://schemas.microsoft.com/office/drawing/2014/main" id="{4381057D-4338-4944-B868-DFF9EC8E0C35}"/>
              </a:ext>
            </a:extLst>
          </p:cNvPr>
          <p:cNvGrpSpPr>
            <a:grpSpLocks/>
          </p:cNvGrpSpPr>
          <p:nvPr/>
        </p:nvGrpSpPr>
        <p:grpSpPr bwMode="auto">
          <a:xfrm>
            <a:off x="3257550" y="1668463"/>
            <a:ext cx="5811838" cy="4800600"/>
            <a:chOff x="263525" y="1066800"/>
            <a:chExt cx="6365875" cy="5257800"/>
          </a:xfrm>
        </p:grpSpPr>
        <p:pic>
          <p:nvPicPr>
            <p:cNvPr id="89093" name="Picture 2" descr="https://img.medscapestatic.com/pi/features/slideshow-slide/2018-residents-lifestyle-report-6010110/fig15.png">
              <a:extLst>
                <a:ext uri="{FF2B5EF4-FFF2-40B4-BE49-F238E27FC236}">
                  <a16:creationId xmlns:a16="http://schemas.microsoft.com/office/drawing/2014/main" id="{CE28E2AE-468B-4370-BC27-558F039D4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" t="12041" r="38333" b="3468"/>
            <a:stretch>
              <a:fillRect/>
            </a:stretch>
          </p:blipFill>
          <p:spPr bwMode="auto">
            <a:xfrm>
              <a:off x="263525" y="1066800"/>
              <a:ext cx="5375275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4" name="Picture 2" descr="https://img.medscapestatic.com/pi/features/slideshow-slide/2018-residents-lifestyle-report-6010110/fig15.png">
              <a:extLst>
                <a:ext uri="{FF2B5EF4-FFF2-40B4-BE49-F238E27FC236}">
                  <a16:creationId xmlns:a16="http://schemas.microsoft.com/office/drawing/2014/main" id="{061C688B-FA31-4E41-9507-D7674E8EA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65" t="12041" r="2501" b="3468"/>
            <a:stretch>
              <a:fillRect/>
            </a:stretch>
          </p:blipFill>
          <p:spPr bwMode="auto">
            <a:xfrm>
              <a:off x="5638799" y="1066800"/>
              <a:ext cx="990601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40DED97-55C5-4B15-A557-40A2FB4FC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514" y="249238"/>
            <a:ext cx="8308975" cy="1249362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600" b="1"/>
              <a:t>Nine Organizational Strategies to Reduce Burnout &amp; Promote Physician Engagement</a:t>
            </a:r>
            <a:endParaRPr lang="en-US" altLang="en-US" sz="3600" b="1" i="1" u="sng">
              <a:solidFill>
                <a:srgbClr val="FF0000"/>
              </a:solidFill>
            </a:endParaRPr>
          </a:p>
        </p:txBody>
      </p:sp>
      <p:sp>
        <p:nvSpPr>
          <p:cNvPr id="91139" name="TextBox 3">
            <a:extLst>
              <a:ext uri="{FF2B5EF4-FFF2-40B4-BE49-F238E27FC236}">
                <a16:creationId xmlns:a16="http://schemas.microsoft.com/office/drawing/2014/main" id="{3CC61717-F8D8-4722-9F02-1DBDBA1D2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6508750"/>
            <a:ext cx="869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 Nine organizational experiences to promote engagementand reduce burnout. Mayo Clin Proc 2017;92:129</a:t>
            </a:r>
          </a:p>
        </p:txBody>
      </p:sp>
      <p:pic>
        <p:nvPicPr>
          <p:cNvPr id="91140" name="Picture 6">
            <a:extLst>
              <a:ext uri="{FF2B5EF4-FFF2-40B4-BE49-F238E27FC236}">
                <a16:creationId xmlns:a16="http://schemas.microsoft.com/office/drawing/2014/main" id="{7BE26C69-2EA1-4116-BCFF-62F1360B2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4" y="5629276"/>
            <a:ext cx="73945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1" name="Group 7">
            <a:extLst>
              <a:ext uri="{FF2B5EF4-FFF2-40B4-BE49-F238E27FC236}">
                <a16:creationId xmlns:a16="http://schemas.microsoft.com/office/drawing/2014/main" id="{D831EBEA-9E53-4ED3-A6AE-137480D6948A}"/>
              </a:ext>
            </a:extLst>
          </p:cNvPr>
          <p:cNvGrpSpPr>
            <a:grpSpLocks/>
          </p:cNvGrpSpPr>
          <p:nvPr/>
        </p:nvGrpSpPr>
        <p:grpSpPr bwMode="auto">
          <a:xfrm>
            <a:off x="1755775" y="1555750"/>
            <a:ext cx="8521700" cy="2222500"/>
            <a:chOff x="232223" y="1555479"/>
            <a:chExt cx="8521284" cy="2222266"/>
          </a:xfrm>
        </p:grpSpPr>
        <p:pic>
          <p:nvPicPr>
            <p:cNvPr id="91145" name="Picture 1">
              <a:extLst>
                <a:ext uri="{FF2B5EF4-FFF2-40B4-BE49-F238E27FC236}">
                  <a16:creationId xmlns:a16="http://schemas.microsoft.com/office/drawing/2014/main" id="{B6B35857-41AD-42C2-8C20-CA3A8FA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23" y="1555479"/>
              <a:ext cx="8426431" cy="96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6" name="TextBox 9">
              <a:extLst>
                <a:ext uri="{FF2B5EF4-FFF2-40B4-BE49-F238E27FC236}">
                  <a16:creationId xmlns:a16="http://schemas.microsoft.com/office/drawing/2014/main" id="{3858FC66-8BAA-460D-A9E1-5733BBA23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898" y="2208085"/>
              <a:ext cx="755060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Provide options to adjust work effort – tailor work hrs</a:t>
              </a:r>
            </a:p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Greater flexibility on when &amp; how work happens – days of week &amp; hours of the day/night</a:t>
              </a:r>
            </a:p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Vacation, maternity time, LOA benefits</a:t>
              </a:r>
            </a:p>
          </p:txBody>
        </p:sp>
      </p:grpSp>
      <p:grpSp>
        <p:nvGrpSpPr>
          <p:cNvPr id="91142" name="Group 11">
            <a:extLst>
              <a:ext uri="{FF2B5EF4-FFF2-40B4-BE49-F238E27FC236}">
                <a16:creationId xmlns:a16="http://schemas.microsoft.com/office/drawing/2014/main" id="{99B5D61D-8AFF-4822-9791-EC592A0F0F43}"/>
              </a:ext>
            </a:extLst>
          </p:cNvPr>
          <p:cNvGrpSpPr>
            <a:grpSpLocks/>
          </p:cNvGrpSpPr>
          <p:nvPr/>
        </p:nvGrpSpPr>
        <p:grpSpPr bwMode="auto">
          <a:xfrm>
            <a:off x="1770064" y="3679826"/>
            <a:ext cx="8480425" cy="2111375"/>
            <a:chOff x="246078" y="3680311"/>
            <a:chExt cx="8479720" cy="2110584"/>
          </a:xfrm>
        </p:grpSpPr>
        <p:pic>
          <p:nvPicPr>
            <p:cNvPr id="91143" name="Picture 5">
              <a:extLst>
                <a:ext uri="{FF2B5EF4-FFF2-40B4-BE49-F238E27FC236}">
                  <a16:creationId xmlns:a16="http://schemas.microsoft.com/office/drawing/2014/main" id="{28EBC361-85F1-41C9-B34A-38822B9C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78" y="3680311"/>
              <a:ext cx="7858247" cy="77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4" name="TextBox 10">
              <a:extLst>
                <a:ext uri="{FF2B5EF4-FFF2-40B4-BE49-F238E27FC236}">
                  <a16:creationId xmlns:a16="http://schemas.microsoft.com/office/drawing/2014/main" id="{C056CBB4-9933-47C0-AE57-F2DFB8144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5189" y="4221235"/>
              <a:ext cx="755060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Couple individual strategies for resilience/wellness with organizational/systemic programs</a:t>
              </a:r>
            </a:p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Tools/training for self-calibration, self-care, resilience</a:t>
              </a:r>
            </a:p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Coaches, mindfulness-based stress reduction course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4010C943-0C82-4677-A941-C28AD708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323851"/>
            <a:ext cx="8824912" cy="68897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Post-Fellowship Career Choices: Survey</a:t>
            </a:r>
          </a:p>
        </p:txBody>
      </p:sp>
      <p:sp>
        <p:nvSpPr>
          <p:cNvPr id="93187" name="TextBox 6">
            <a:extLst>
              <a:ext uri="{FF2B5EF4-FFF2-40B4-BE49-F238E27FC236}">
                <a16:creationId xmlns:a16="http://schemas.microsoft.com/office/drawing/2014/main" id="{667B76B3-8917-4104-8F72-4D8EA5645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4" y="1111251"/>
            <a:ext cx="86518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 H/O Grads (1998-2016); N=86; 69% academic; ~11 yrs post-grad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time: 61%  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tumor 58%; Malign Heme 38%; Heme 10%</a:t>
            </a:r>
          </a:p>
        </p:txBody>
      </p:sp>
      <p:sp>
        <p:nvSpPr>
          <p:cNvPr id="93188" name="TextBox 7">
            <a:extLst>
              <a:ext uri="{FF2B5EF4-FFF2-40B4-BE49-F238E27FC236}">
                <a16:creationId xmlns:a16="http://schemas.microsoft.com/office/drawing/2014/main" id="{D0D966AC-70E0-438C-8803-70C68ABAB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6527800"/>
            <a:ext cx="3792538" cy="261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from: Marshall AL et al. Blood Adv 2018;2(4):361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9CBDE4-525B-4BB6-A2EF-292A8AFED746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1990726"/>
            <a:ext cx="7918450" cy="4932363"/>
            <a:chOff x="650198" y="1990451"/>
            <a:chExt cx="7919736" cy="4932940"/>
          </a:xfrm>
        </p:grpSpPr>
        <p:pic>
          <p:nvPicPr>
            <p:cNvPr id="93190" name="Picture 2">
              <a:extLst>
                <a:ext uri="{FF2B5EF4-FFF2-40B4-BE49-F238E27FC236}">
                  <a16:creationId xmlns:a16="http://schemas.microsoft.com/office/drawing/2014/main" id="{A63C07AB-98C0-41D0-BC5D-3411D9B39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98" y="2109250"/>
              <a:ext cx="4369022" cy="38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1" name="TextBox 22">
              <a:extLst>
                <a:ext uri="{FF2B5EF4-FFF2-40B4-BE49-F238E27FC236}">
                  <a16:creationId xmlns:a16="http://schemas.microsoft.com/office/drawing/2014/main" id="{6F847387-6876-4DA0-89CC-1E0E910DA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3689" y="1990451"/>
              <a:ext cx="3376245" cy="7078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Factors promoting focus in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clinical practice area</a:t>
              </a:r>
            </a:p>
          </p:txBody>
        </p:sp>
        <p:grpSp>
          <p:nvGrpSpPr>
            <p:cNvPr id="93192" name="Group 11">
              <a:extLst>
                <a:ext uri="{FF2B5EF4-FFF2-40B4-BE49-F238E27FC236}">
                  <a16:creationId xmlns:a16="http://schemas.microsoft.com/office/drawing/2014/main" id="{D153539C-F4FB-4435-919A-BB5BB704BF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651" y="2807955"/>
              <a:ext cx="7124691" cy="4115436"/>
              <a:chOff x="1369542" y="2661740"/>
              <a:chExt cx="7124691" cy="4115436"/>
            </a:xfrm>
          </p:grpSpPr>
          <p:pic>
            <p:nvPicPr>
              <p:cNvPr id="93193" name="Picture 1">
                <a:extLst>
                  <a:ext uri="{FF2B5EF4-FFF2-40B4-BE49-F238E27FC236}">
                    <a16:creationId xmlns:a16="http://schemas.microsoft.com/office/drawing/2014/main" id="{E4A2C160-C976-4F64-A5DC-993F236B43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1174" y="2661740"/>
                <a:ext cx="3103059" cy="4115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194" name="TextBox 17">
                <a:extLst>
                  <a:ext uri="{FF2B5EF4-FFF2-40B4-BE49-F238E27FC236}">
                    <a16:creationId xmlns:a16="http://schemas.microsoft.com/office/drawing/2014/main" id="{EF0E9F49-AA0E-49EF-B3BA-2A4E579FE4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0322" y="3462462"/>
                <a:ext cx="20697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Supportive mentor</a:t>
                </a:r>
              </a:p>
            </p:txBody>
          </p:sp>
          <p:sp>
            <p:nvSpPr>
              <p:cNvPr id="93195" name="TextBox 18">
                <a:extLst>
                  <a:ext uri="{FF2B5EF4-FFF2-40B4-BE49-F238E27FC236}">
                    <a16:creationId xmlns:a16="http://schemas.microsoft.com/office/drawing/2014/main" id="{0A799F2D-09F2-4B11-A0B2-04DEB09BCA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3200" y="4681807"/>
                <a:ext cx="25827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Career growth potential</a:t>
                </a:r>
              </a:p>
            </p:txBody>
          </p:sp>
          <p:sp>
            <p:nvSpPr>
              <p:cNvPr id="93196" name="TextBox 19">
                <a:extLst>
                  <a:ext uri="{FF2B5EF4-FFF2-40B4-BE49-F238E27FC236}">
                    <a16:creationId xmlns:a16="http://schemas.microsoft.com/office/drawing/2014/main" id="{51D0C6BE-D1FD-4239-8683-0315276904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3105" y="5884983"/>
                <a:ext cx="19928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Financial rewards</a:t>
                </a:r>
              </a:p>
            </p:txBody>
          </p:sp>
          <p:sp>
            <p:nvSpPr>
              <p:cNvPr id="93197" name="TextBox 20">
                <a:extLst>
                  <a:ext uri="{FF2B5EF4-FFF2-40B4-BE49-F238E27FC236}">
                    <a16:creationId xmlns:a16="http://schemas.microsoft.com/office/drawing/2014/main" id="{54601D66-32EF-4885-A47C-E41637E0C6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4168" y="5515651"/>
                <a:ext cx="185179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Personal factors</a:t>
                </a:r>
              </a:p>
            </p:txBody>
          </p:sp>
          <p:sp>
            <p:nvSpPr>
              <p:cNvPr id="93198" name="TextBox 24">
                <a:extLst>
                  <a:ext uri="{FF2B5EF4-FFF2-40B4-BE49-F238E27FC236}">
                    <a16:creationId xmlns:a16="http://schemas.microsoft.com/office/drawing/2014/main" id="{669ABFDA-C2B0-45F0-A5FC-0A71FC51ED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00" y="2679716"/>
                <a:ext cx="39036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Clinical experience during fellowship</a:t>
                </a:r>
              </a:p>
            </p:txBody>
          </p:sp>
          <p:sp>
            <p:nvSpPr>
              <p:cNvPr id="93199" name="TextBox 25">
                <a:extLst>
                  <a:ext uri="{FF2B5EF4-FFF2-40B4-BE49-F238E27FC236}">
                    <a16:creationId xmlns:a16="http://schemas.microsoft.com/office/drawing/2014/main" id="{C1A09C8E-4416-4CB6-9FF7-2491193B8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0" y="3059668"/>
                <a:ext cx="24545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Intellectual stimulation</a:t>
                </a:r>
              </a:p>
            </p:txBody>
          </p:sp>
          <p:sp>
            <p:nvSpPr>
              <p:cNvPr id="93200" name="TextBox 26">
                <a:extLst>
                  <a:ext uri="{FF2B5EF4-FFF2-40B4-BE49-F238E27FC236}">
                    <a16:creationId xmlns:a16="http://schemas.microsoft.com/office/drawing/2014/main" id="{4DED6322-B5DC-40EE-901A-ABAC4AC055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2449" y="3888573"/>
                <a:ext cx="17876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Research focus</a:t>
                </a:r>
              </a:p>
            </p:txBody>
          </p:sp>
          <p:sp>
            <p:nvSpPr>
              <p:cNvPr id="93201" name="TextBox 27">
                <a:extLst>
                  <a:ext uri="{FF2B5EF4-FFF2-40B4-BE49-F238E27FC236}">
                    <a16:creationId xmlns:a16="http://schemas.microsoft.com/office/drawing/2014/main" id="{809BA5BE-3D2E-45FC-85BD-BD6C5D01D1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9542" y="4279013"/>
                <a:ext cx="398057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Clinical experience prior to fellowship</a:t>
                </a:r>
              </a:p>
            </p:txBody>
          </p:sp>
          <p:sp>
            <p:nvSpPr>
              <p:cNvPr id="93202" name="TextBox 28">
                <a:extLst>
                  <a:ext uri="{FF2B5EF4-FFF2-40B4-BE49-F238E27FC236}">
                    <a16:creationId xmlns:a16="http://schemas.microsoft.com/office/drawing/2014/main" id="{9FB4D0C3-FB2F-4ECB-9405-EB5DB88CC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8287" y="5103860"/>
                <a:ext cx="29418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Job choices when applying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D2BE207F-0C26-49B9-9191-C4BDB9C19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064" y="282575"/>
            <a:ext cx="86518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Residents Lifestyle &amp; Happiness Report </a:t>
            </a:r>
            <a:r>
              <a:rPr lang="en-US" altLang="en-US" sz="2800" b="1"/>
              <a:t>(N=1916): </a:t>
            </a:r>
            <a:r>
              <a:rPr lang="en-US" altLang="en-US" sz="3200" b="1" i="1"/>
              <a:t>Most Rewarding Part of Job?</a:t>
            </a:r>
          </a:p>
        </p:txBody>
      </p:sp>
      <p:sp>
        <p:nvSpPr>
          <p:cNvPr id="94211" name="TextBox 1">
            <a:extLst>
              <a:ext uri="{FF2B5EF4-FFF2-40B4-BE49-F238E27FC236}">
                <a16:creationId xmlns:a16="http://schemas.microsoft.com/office/drawing/2014/main" id="{57002F27-9409-4DFD-886C-940F2F5B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5425"/>
            <a:ext cx="6656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https://www.medscape.com/slideshow/2018-residents-lifestyle-report-6010110#3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  <p:pic>
        <p:nvPicPr>
          <p:cNvPr id="94212" name="Picture 2" descr="https://img.medscapestatic.com/pi/features/slideshow-slide/2018-residents-lifestyle-report-6010110/fig20.png">
            <a:extLst>
              <a:ext uri="{FF2B5EF4-FFF2-40B4-BE49-F238E27FC236}">
                <a16:creationId xmlns:a16="http://schemas.microsoft.com/office/drawing/2014/main" id="{9F1C3B08-217A-4472-B41C-8CA9750F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264" r="4167" b="4694"/>
          <a:stretch>
            <a:fillRect/>
          </a:stretch>
        </p:blipFill>
        <p:spPr bwMode="auto">
          <a:xfrm>
            <a:off x="2217738" y="1704975"/>
            <a:ext cx="76962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97877A68-5180-4394-BC95-216D3A801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381000"/>
            <a:ext cx="8283575" cy="685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Finding Meaning in Our Profession</a:t>
            </a:r>
          </a:p>
        </p:txBody>
      </p:sp>
      <p:grpSp>
        <p:nvGrpSpPr>
          <p:cNvPr id="96259" name="Group 3">
            <a:extLst>
              <a:ext uri="{FF2B5EF4-FFF2-40B4-BE49-F238E27FC236}">
                <a16:creationId xmlns:a16="http://schemas.microsoft.com/office/drawing/2014/main" id="{739426A1-D065-41C7-A338-A7711D16623D}"/>
              </a:ext>
            </a:extLst>
          </p:cNvPr>
          <p:cNvGrpSpPr>
            <a:grpSpLocks/>
          </p:cNvGrpSpPr>
          <p:nvPr/>
        </p:nvGrpSpPr>
        <p:grpSpPr bwMode="auto">
          <a:xfrm>
            <a:off x="2011364" y="1314450"/>
            <a:ext cx="8169275" cy="5060950"/>
            <a:chOff x="487411" y="1314893"/>
            <a:chExt cx="8169177" cy="5060172"/>
          </a:xfrm>
        </p:grpSpPr>
        <p:pic>
          <p:nvPicPr>
            <p:cNvPr id="96260" name="Picture 1">
              <a:extLst>
                <a:ext uri="{FF2B5EF4-FFF2-40B4-BE49-F238E27FC236}">
                  <a16:creationId xmlns:a16="http://schemas.microsoft.com/office/drawing/2014/main" id="{F5E7FBB8-3620-4A9F-ADCC-A25E55FD4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13"/>
            <a:stretch>
              <a:fillRect/>
            </a:stretch>
          </p:blipFill>
          <p:spPr bwMode="auto">
            <a:xfrm>
              <a:off x="487411" y="4016040"/>
              <a:ext cx="8169177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61" name="Picture 2">
              <a:extLst>
                <a:ext uri="{FF2B5EF4-FFF2-40B4-BE49-F238E27FC236}">
                  <a16:creationId xmlns:a16="http://schemas.microsoft.com/office/drawing/2014/main" id="{0D000DB5-AEBE-401E-A0A7-29BB785E1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26" y="1314893"/>
              <a:ext cx="7600745" cy="272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71E8199D-4343-46D1-AA23-831D76051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285751"/>
            <a:ext cx="8283575" cy="1211263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Fellow Well-Being – 2018 ASCO Resilience Skills Training Pilot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F283CC-7D45-4D1F-AB2D-11F65C60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214" y="1654176"/>
            <a:ext cx="8283575" cy="48228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b="1" dirty="0"/>
              <a:t>ASCO Director: </a:t>
            </a:r>
            <a:r>
              <a:rPr lang="en-US" sz="2400" dirty="0"/>
              <a:t>Tony Back, MD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b="1" dirty="0"/>
              <a:t>UW Program Facilitator: </a:t>
            </a:r>
            <a:r>
              <a:rPr lang="en-US" sz="2400" dirty="0"/>
              <a:t>Martha Dimmers, MDiv, MSW, BCC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en-US" sz="2800" b="1" u="sng" dirty="0"/>
              <a:t>Topics</a:t>
            </a:r>
            <a:r>
              <a:rPr lang="en-US" sz="2800" u="sng" dirty="0"/>
              <a:t> (8 sessions)</a:t>
            </a:r>
          </a:p>
          <a:p>
            <a:pPr>
              <a:spcBef>
                <a:spcPts val="600"/>
              </a:spcBef>
              <a:defRPr/>
            </a:pPr>
            <a:r>
              <a:rPr lang="en-US" sz="2800" dirty="0"/>
              <a:t>Identifying Strengths and Utilizing Them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Your Resilience Zone – Activation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Recognizing Cognitive Distortions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Mindfulness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Self-compassion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Setting Healthy Boundaries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Finding Meaning in Your Everyday Work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Building Self-Care and Resilience into Your Life</a:t>
            </a:r>
          </a:p>
          <a:p>
            <a:pPr marL="274320" lvl="1" indent="0">
              <a:spcBef>
                <a:spcPts val="500"/>
              </a:spcBef>
              <a:buNone/>
              <a:defRPr/>
            </a:pPr>
            <a:endParaRPr lang="en-US" sz="2400" dirty="0"/>
          </a:p>
        </p:txBody>
      </p:sp>
      <p:sp>
        <p:nvSpPr>
          <p:cNvPr id="98308" name="TextBox 7">
            <a:extLst>
              <a:ext uri="{FF2B5EF4-FFF2-40B4-BE49-F238E27FC236}">
                <a16:creationId xmlns:a16="http://schemas.microsoft.com/office/drawing/2014/main" id="{26D45F5C-6141-4994-8342-32624639B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64" y="6502400"/>
            <a:ext cx="2930525" cy="26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 AL et al. J Oncol Pract 2017;13(6):348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1706960E-C01C-413D-A481-83F9A46D3DEF}"/>
              </a:ext>
            </a:extLst>
          </p:cNvPr>
          <p:cNvSpPr txBox="1">
            <a:spLocks noChangeArrowheads="1"/>
          </p:cNvSpPr>
          <p:nvPr/>
        </p:nvSpPr>
        <p:spPr>
          <a:xfrm>
            <a:off x="1839913" y="944564"/>
            <a:ext cx="8534400" cy="19272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anchor="ctr"/>
          <a:lstStyle>
            <a:lvl1pPr algn="l" defTabSz="8440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92" b="1" kern="1200">
                <a:solidFill>
                  <a:srgbClr val="15406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844034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9C348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06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Comradery – Structured, unstructured &amp; mutual support</a:t>
            </a:r>
          </a:p>
          <a:p>
            <a:pPr marL="285750" marR="0" lvl="0" indent="-285750" algn="l" defTabSz="844034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Fellow events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– Potlucks, bowling, picnics, movie night (w/babysitting)</a:t>
            </a:r>
          </a:p>
          <a:p>
            <a:pPr marL="285750" marR="0" lvl="0" indent="-285750" algn="l" defTabSz="844034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Program events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– Journal club at faculty homes; quarterly “Blood Club”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06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285750" marR="0" lvl="0" indent="-285750" algn="l" defTabSz="844034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GME events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– PEEPs diorama, free events, reduced tickets outside of work</a:t>
            </a: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D26CF0EC-E426-46BC-8856-9A4C65012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381000"/>
            <a:ext cx="8283575" cy="685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800" b="1"/>
              <a:t>Community &amp; Meaning Outside of Work</a:t>
            </a:r>
          </a:p>
        </p:txBody>
      </p:sp>
      <p:pic>
        <p:nvPicPr>
          <p:cNvPr id="100356" name="Picture 3">
            <a:extLst>
              <a:ext uri="{FF2B5EF4-FFF2-40B4-BE49-F238E27FC236}">
                <a16:creationId xmlns:a16="http://schemas.microsoft.com/office/drawing/2014/main" id="{3562FBBD-6A30-4BE2-BA9D-285C01B0F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9" y="2862264"/>
            <a:ext cx="3094037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4">
            <a:extLst>
              <a:ext uri="{FF2B5EF4-FFF2-40B4-BE49-F238E27FC236}">
                <a16:creationId xmlns:a16="http://schemas.microsoft.com/office/drawing/2014/main" id="{0D7D24D9-3621-490E-9618-8D4631458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2862263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4">
            <a:extLst>
              <a:ext uri="{FF2B5EF4-FFF2-40B4-BE49-F238E27FC236}">
                <a16:creationId xmlns:a16="http://schemas.microsoft.com/office/drawing/2014/main" id="{DA59DCBE-BB3A-4E46-98C6-205B61F574E4}"/>
              </a:ext>
            </a:extLst>
          </p:cNvPr>
          <p:cNvGrpSpPr>
            <a:grpSpLocks/>
          </p:cNvGrpSpPr>
          <p:nvPr/>
        </p:nvGrpSpPr>
        <p:grpSpPr bwMode="auto">
          <a:xfrm>
            <a:off x="2179638" y="457200"/>
            <a:ext cx="8458200" cy="1936750"/>
            <a:chOff x="838200" y="451031"/>
            <a:chExt cx="7543800" cy="1621013"/>
          </a:xfrm>
        </p:grpSpPr>
        <p:pic>
          <p:nvPicPr>
            <p:cNvPr id="31759" name="Picture 8">
              <a:extLst>
                <a:ext uri="{FF2B5EF4-FFF2-40B4-BE49-F238E27FC236}">
                  <a16:creationId xmlns:a16="http://schemas.microsoft.com/office/drawing/2014/main" id="{4BE72EA6-7B5C-43D7-A8D6-4E16FAAC8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35" y="451031"/>
              <a:ext cx="7429500" cy="162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60" name="Group 23">
              <a:extLst>
                <a:ext uri="{FF2B5EF4-FFF2-40B4-BE49-F238E27FC236}">
                  <a16:creationId xmlns:a16="http://schemas.microsoft.com/office/drawing/2014/main" id="{32D7E4EA-E33A-47D6-8AB5-8FD6FFC68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474948"/>
              <a:ext cx="7543800" cy="439800"/>
              <a:chOff x="838200" y="474948"/>
              <a:chExt cx="7543800" cy="4398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20622BD-C357-4B6C-A000-895D6888295D}"/>
                  </a:ext>
                </a:extLst>
              </p:cNvPr>
              <p:cNvSpPr/>
              <p:nvPr/>
            </p:nvSpPr>
            <p:spPr>
              <a:xfrm>
                <a:off x="838200" y="474948"/>
                <a:ext cx="7543800" cy="439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1762" name="Picture 27">
                <a:extLst>
                  <a:ext uri="{FF2B5EF4-FFF2-40B4-BE49-F238E27FC236}">
                    <a16:creationId xmlns:a16="http://schemas.microsoft.com/office/drawing/2014/main" id="{112CB9C8-15D5-41DB-805A-5C84E515F9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668847"/>
                <a:ext cx="2639551" cy="245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21">
                <a:extLst>
                  <a:ext uri="{FF2B5EF4-FFF2-40B4-BE49-F238E27FC236}">
                    <a16:creationId xmlns:a16="http://schemas.microsoft.com/office/drawing/2014/main" id="{B9E54C58-D49B-4E36-A451-542C5E8B7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950" y="638940"/>
                <a:ext cx="1946700" cy="27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2B7F2C-4CD3-4133-B751-3E604A2FDFFF}"/>
              </a:ext>
            </a:extLst>
          </p:cNvPr>
          <p:cNvGrpSpPr>
            <a:grpSpLocks/>
          </p:cNvGrpSpPr>
          <p:nvPr/>
        </p:nvGrpSpPr>
        <p:grpSpPr bwMode="auto">
          <a:xfrm>
            <a:off x="2232025" y="3124200"/>
            <a:ext cx="7727950" cy="1938338"/>
            <a:chOff x="914400" y="1927696"/>
            <a:chExt cx="7361372" cy="1729904"/>
          </a:xfrm>
        </p:grpSpPr>
        <p:grpSp>
          <p:nvGrpSpPr>
            <p:cNvPr id="31750" name="Group 29">
              <a:extLst>
                <a:ext uri="{FF2B5EF4-FFF2-40B4-BE49-F238E27FC236}">
                  <a16:creationId xmlns:a16="http://schemas.microsoft.com/office/drawing/2014/main" id="{BA2E27CF-3129-4694-A16B-4C9B83C92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4400" y="1927696"/>
              <a:ext cx="7361372" cy="1729904"/>
              <a:chOff x="914400" y="1848942"/>
              <a:chExt cx="7361372" cy="1729904"/>
            </a:xfrm>
          </p:grpSpPr>
          <p:pic>
            <p:nvPicPr>
              <p:cNvPr id="31757" name="Picture 9">
                <a:extLst>
                  <a:ext uri="{FF2B5EF4-FFF2-40B4-BE49-F238E27FC236}">
                    <a16:creationId xmlns:a16="http://schemas.microsoft.com/office/drawing/2014/main" id="{CD42FEAE-610C-467F-B192-98ADBA8D97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905000"/>
                <a:ext cx="7285172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8B8DE8-A3D5-4E34-BD0B-5E42B9001098}"/>
                  </a:ext>
                </a:extLst>
              </p:cNvPr>
              <p:cNvSpPr/>
              <p:nvPr/>
            </p:nvSpPr>
            <p:spPr>
              <a:xfrm>
                <a:off x="914400" y="1848942"/>
                <a:ext cx="7361372" cy="17299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AFFF544-E084-4035-9953-B84376AB2D8D}"/>
                </a:ext>
              </a:extLst>
            </p:cNvPr>
            <p:cNvCxnSpPr/>
            <p:nvPr/>
          </p:nvCxnSpPr>
          <p:spPr>
            <a:xfrm>
              <a:off x="2626206" y="2286145"/>
              <a:ext cx="171785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F2AC11-C212-4AE8-9800-E04349092CC4}"/>
                </a:ext>
              </a:extLst>
            </p:cNvPr>
            <p:cNvCxnSpPr>
              <a:cxnSpLocks/>
            </p:cNvCxnSpPr>
            <p:nvPr/>
          </p:nvCxnSpPr>
          <p:spPr>
            <a:xfrm>
              <a:off x="4159573" y="2286145"/>
              <a:ext cx="39937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DC39E1-4DA7-4B42-B50F-62CD852061FA}"/>
                </a:ext>
              </a:extLst>
            </p:cNvPr>
            <p:cNvCxnSpPr>
              <a:cxnSpLocks/>
            </p:cNvCxnSpPr>
            <p:nvPr/>
          </p:nvCxnSpPr>
          <p:spPr>
            <a:xfrm>
              <a:off x="1067132" y="2590755"/>
              <a:ext cx="106609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C027-2686-499F-A474-E274795AA90D}"/>
                </a:ext>
              </a:extLst>
            </p:cNvPr>
            <p:cNvCxnSpPr>
              <a:cxnSpLocks/>
            </p:cNvCxnSpPr>
            <p:nvPr/>
          </p:nvCxnSpPr>
          <p:spPr>
            <a:xfrm>
              <a:off x="3524451" y="2619091"/>
              <a:ext cx="46288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49767DA-54C5-4535-A742-F12CC23BBF82}"/>
                </a:ext>
              </a:extLst>
            </p:cNvPr>
            <p:cNvCxnSpPr/>
            <p:nvPr/>
          </p:nvCxnSpPr>
          <p:spPr>
            <a:xfrm>
              <a:off x="1067132" y="2895366"/>
              <a:ext cx="17163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280C8B-5EC9-4835-A3A3-2E1C616AEF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547" y="3199976"/>
              <a:ext cx="64767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48" name="TextBox 44">
            <a:extLst>
              <a:ext uri="{FF2B5EF4-FFF2-40B4-BE49-F238E27FC236}">
                <a16:creationId xmlns:a16="http://schemas.microsoft.com/office/drawing/2014/main" id="{4155AC7C-0BBA-48C0-93A3-64FB253A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2468563"/>
            <a:ext cx="793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Family Medicine, Internal Medicine, Cardiology, Orthopedics –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11E7DC-323E-42E7-9E8D-F09FC4C8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4" y="5410200"/>
            <a:ext cx="8194675" cy="8382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Do We Keep Up &amp; Not Burn Out?</a:t>
            </a:r>
            <a:endParaRPr kumimoji="0" lang="en-US" altLang="en-US" sz="4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66CC1DA-1E4F-405A-BFD6-FC8D40ADF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1039" y="400051"/>
            <a:ext cx="8283575" cy="715963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/>
              <a:t>Cope w/Burnout: Individual Strategies</a:t>
            </a:r>
            <a:endParaRPr lang="en-US" altLang="en-US" sz="4000"/>
          </a:p>
        </p:txBody>
      </p:sp>
      <p:sp>
        <p:nvSpPr>
          <p:cNvPr id="203780" name="Content Placeholder 2">
            <a:extLst>
              <a:ext uri="{FF2B5EF4-FFF2-40B4-BE49-F238E27FC236}">
                <a16:creationId xmlns:a16="http://schemas.microsoft.com/office/drawing/2014/main" id="{56C592E7-441C-40CD-9CB3-8E1AFC660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075" y="1287464"/>
            <a:ext cx="8135938" cy="5037137"/>
          </a:xfrm>
        </p:spPr>
        <p:txBody>
          <a:bodyPr/>
          <a:lstStyle/>
          <a:p>
            <a:pPr algn="just">
              <a:spcBef>
                <a:spcPts val="900"/>
              </a:spcBef>
              <a:buFont typeface="Symbol" panose="05050102010706020507" pitchFamily="18" charset="2"/>
              <a:buChar char=""/>
            </a:pPr>
            <a:r>
              <a:rPr lang="en-US" altLang="en-US" sz="2200" b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Recognition of distress: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Honest &amp; regular self-calibration (take responsibility to care for yourself)</a:t>
            </a:r>
            <a:endParaRPr lang="en-US" altLang="en-US" sz="2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600"/>
              </a:spcBef>
              <a:buFont typeface="Symbol" panose="05050102010706020507" pitchFamily="18" charset="2"/>
              <a:buChar char=""/>
            </a:pPr>
            <a:r>
              <a:rPr lang="en-US" altLang="en-US" sz="2200" b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Identify Values: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Debunk myth of delayed gratification; proactively identify personal &amp; professional priorities; integrate personal &amp; professional life (build community; connect with colleagues)</a:t>
            </a:r>
            <a:endParaRPr lang="en-US" alt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600"/>
              </a:spcBef>
              <a:buFont typeface="Symbol" panose="05050102010706020507" pitchFamily="18" charset="2"/>
              <a:buChar char=""/>
            </a:pPr>
            <a:r>
              <a:rPr lang="en-US" altLang="en-US" sz="2200" b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Optimize meaning in work: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Create “flow” – 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time spent on meaningful &amp; enriching activities &amp; less time on draining &amp; depleting activities (delegate/train/trade/outsource [scribe]) </a:t>
            </a:r>
            <a:endParaRPr lang="en-US" alt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600"/>
              </a:spcBef>
              <a:buFont typeface="Symbol" panose="05050102010706020507" pitchFamily="18" charset="2"/>
              <a:buChar char=""/>
            </a:pPr>
            <a:r>
              <a:rPr lang="en-US" altLang="en-US" sz="2200" b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Nurture personal wellness activities:</a:t>
            </a:r>
            <a:r>
              <a:rPr lang="en-US" alt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Mindfulness; resilience; practice self-care (exercise; sleep; medical care); religious/spiritual practice; personal interest/hobby; narrative medicine; relationships</a:t>
            </a:r>
            <a:endParaRPr lang="en-US" alt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404" name="TextBox 4">
            <a:extLst>
              <a:ext uri="{FF2B5EF4-FFF2-40B4-BE49-F238E27FC236}">
                <a16:creationId xmlns:a16="http://schemas.microsoft.com/office/drawing/2014/main" id="{98A841FA-F550-4164-9594-0E3F82FEA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6496051"/>
            <a:ext cx="37163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Rosenberg AR. Pediatrics 2018; 141(3):e20172388</a:t>
            </a:r>
          </a:p>
        </p:txBody>
      </p:sp>
      <p:sp>
        <p:nvSpPr>
          <p:cNvPr id="102405" name="TextBox 3">
            <a:extLst>
              <a:ext uri="{FF2B5EF4-FFF2-40B4-BE49-F238E27FC236}">
                <a16:creationId xmlns:a16="http://schemas.microsoft.com/office/drawing/2014/main" id="{CCEC4BAA-7C3E-4F75-AFA4-7B18F61A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6483350"/>
            <a:ext cx="38528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 &amp; Noseworthy JH.Mayo Clin Proc 2017;92:129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A1FCA78-5F71-4BB7-9471-B0FA84AA3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4" y="447676"/>
            <a:ext cx="8283575" cy="695325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i="1">
                <a:solidFill>
                  <a:srgbClr val="0033CC"/>
                </a:solidFill>
              </a:rPr>
              <a:t>External</a:t>
            </a:r>
            <a:r>
              <a:rPr lang="en-US" altLang="en-US" b="1"/>
              <a:t> Resilience Resources</a:t>
            </a:r>
            <a:endParaRPr lang="en-US" altLang="en-US"/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id="{22FDB8DD-CCFE-43D1-B961-3AE89BF7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9" y="1295401"/>
            <a:ext cx="8162925" cy="5114925"/>
          </a:xfrm>
        </p:spPr>
        <p:txBody>
          <a:bodyPr/>
          <a:lstStyle/>
          <a:p>
            <a:r>
              <a:rPr lang="en-US" altLang="en-US" sz="2400" b="1"/>
              <a:t>“Who supports me?”   “Whom do I call when I need help?”</a:t>
            </a:r>
          </a:p>
          <a:p>
            <a:pPr lvl="1"/>
            <a:r>
              <a:rPr lang="en-US" altLang="en-US" sz="2000"/>
              <a:t>Church groups     – Extracurricular clubs     – Professional peer support</a:t>
            </a:r>
          </a:p>
          <a:p>
            <a:pPr>
              <a:spcBef>
                <a:spcPts val="1200"/>
              </a:spcBef>
            </a:pPr>
            <a:r>
              <a:rPr lang="en-US" altLang="en-US" sz="2400" b="1"/>
              <a:t>Factors that inhibit outreach, social &amp; relationship building</a:t>
            </a:r>
          </a:p>
          <a:p>
            <a:pPr lvl="1"/>
            <a:r>
              <a:rPr lang="en-US" altLang="en-US" sz="2200"/>
              <a:t>Young MDs adopt a “survival” strategy</a:t>
            </a:r>
          </a:p>
          <a:p>
            <a:pPr lvl="1"/>
            <a:r>
              <a:rPr lang="en-US" altLang="en-US" sz="2200"/>
              <a:t>Competition, scrutiny &amp; fear of criticism</a:t>
            </a:r>
          </a:p>
          <a:p>
            <a:pPr lvl="1"/>
            <a:r>
              <a:rPr lang="en-US" altLang="en-US" sz="2200"/>
              <a:t>Perfectionism, submissiveness &amp; excessive devotion to work </a:t>
            </a:r>
          </a:p>
          <a:p>
            <a:pPr lvl="1"/>
            <a:r>
              <a:rPr lang="en-US" altLang="en-US" sz="2200"/>
              <a:t>Indecisiveness &amp; restricted ability to express warm emotions</a:t>
            </a:r>
          </a:p>
          <a:p>
            <a:pPr lvl="1"/>
            <a:r>
              <a:rPr lang="en-US" altLang="en-US" sz="2200"/>
              <a:t>Guilt, doubt &amp; exaggerated sense of responsibility</a:t>
            </a:r>
            <a:endParaRPr lang="en-US" altLang="en-US" sz="2200" b="1"/>
          </a:p>
          <a:p>
            <a:pPr>
              <a:spcBef>
                <a:spcPts val="1200"/>
              </a:spcBef>
            </a:pPr>
            <a:r>
              <a:rPr lang="en-US" altLang="en-US" sz="2400" b="1">
                <a:solidFill>
                  <a:srgbClr val="0033CC"/>
                </a:solidFill>
              </a:rPr>
              <a:t>Build</a:t>
            </a:r>
            <a:r>
              <a:rPr lang="en-US" altLang="en-US" sz="2400" b="1" i="1">
                <a:solidFill>
                  <a:srgbClr val="0033CC"/>
                </a:solidFill>
              </a:rPr>
              <a:t> external </a:t>
            </a:r>
            <a:r>
              <a:rPr lang="en-US" altLang="en-US" sz="2400" b="1">
                <a:solidFill>
                  <a:srgbClr val="0033CC"/>
                </a:solidFill>
              </a:rPr>
              <a:t>resilience resources by:</a:t>
            </a:r>
          </a:p>
          <a:p>
            <a:pPr lvl="1"/>
            <a:r>
              <a:rPr lang="en-US" altLang="en-US" sz="2200"/>
              <a:t>Cultivating professional relationships</a:t>
            </a:r>
          </a:p>
          <a:p>
            <a:pPr lvl="1"/>
            <a:r>
              <a:rPr lang="en-US" altLang="en-US" sz="2200"/>
              <a:t>Sharing common experiences &amp; challenges</a:t>
            </a:r>
          </a:p>
          <a:p>
            <a:pPr lvl="1"/>
            <a:r>
              <a:rPr lang="en-US" altLang="en-US" sz="2200"/>
              <a:t>Nurture a culture where </a:t>
            </a:r>
            <a:r>
              <a:rPr lang="en-US" altLang="en-US" sz="2200" u="sng"/>
              <a:t>peer support is systematically modeled</a:t>
            </a:r>
            <a:r>
              <a:rPr lang="en-US" altLang="en-US" sz="2200"/>
              <a:t> </a:t>
            </a:r>
          </a:p>
        </p:txBody>
      </p:sp>
      <p:sp>
        <p:nvSpPr>
          <p:cNvPr id="104452" name="TextBox 4">
            <a:extLst>
              <a:ext uri="{FF2B5EF4-FFF2-40B4-BE49-F238E27FC236}">
                <a16:creationId xmlns:a16="http://schemas.microsoft.com/office/drawing/2014/main" id="{5B4225A9-38E3-4C42-A8AD-038D81E62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81764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Rosenberg AR. Pediatrics 2018; 141(3):e20172388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9C6987E-07C3-4331-B2C1-AE37428DE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4" y="381000"/>
            <a:ext cx="8283575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i="1">
                <a:solidFill>
                  <a:srgbClr val="0033CC"/>
                </a:solidFill>
              </a:rPr>
              <a:t>Internal </a:t>
            </a:r>
            <a:r>
              <a:rPr lang="en-US" altLang="en-US" b="1"/>
              <a:t>Resilience Resources</a:t>
            </a:r>
            <a:endParaRPr lang="en-US" altLang="en-US"/>
          </a:p>
        </p:txBody>
      </p:sp>
      <p:sp>
        <p:nvSpPr>
          <p:cNvPr id="106499" name="Content Placeholder 2">
            <a:extLst>
              <a:ext uri="{FF2B5EF4-FFF2-40B4-BE49-F238E27FC236}">
                <a16:creationId xmlns:a16="http://schemas.microsoft.com/office/drawing/2014/main" id="{5C1BA426-6A00-4934-83C0-F61D10834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650" y="1381126"/>
            <a:ext cx="8394700" cy="4791075"/>
          </a:xfrm>
        </p:spPr>
        <p:txBody>
          <a:bodyPr/>
          <a:lstStyle/>
          <a:p>
            <a:r>
              <a:rPr lang="en-US" altLang="en-US" sz="2400" b="1"/>
              <a:t>“What are my strengths &amp; skills?”  “How can I develop them?” </a:t>
            </a:r>
            <a:endParaRPr lang="en-US" altLang="en-US" sz="2400" b="1" u="sng"/>
          </a:p>
          <a:p>
            <a:pPr lvl="1"/>
            <a:r>
              <a:rPr lang="en-US" altLang="en-US" sz="2200"/>
              <a:t>Personal traits (e.g., grit, optimism, sense of humor)</a:t>
            </a:r>
          </a:p>
          <a:p>
            <a:pPr lvl="1"/>
            <a:r>
              <a:rPr lang="en-US" altLang="en-US" sz="2200"/>
              <a:t>Processes of adaptation (e.g., coping styles, mindfulness)</a:t>
            </a:r>
          </a:p>
          <a:p>
            <a:pPr lvl="1"/>
            <a:r>
              <a:rPr lang="en-US" altLang="en-US" sz="2200"/>
              <a:t>Learned skills (e.g., goal-setting, stress-management, constructively responding to criticism, cognitive-reframing, intentional efforts to achieve work-life balance)</a:t>
            </a:r>
          </a:p>
          <a:p>
            <a:pPr lvl="1"/>
            <a:r>
              <a:rPr lang="en-US" altLang="en-US" sz="2200"/>
              <a:t>Early career professionals may need help identifying other forward-looking goals or motivational factors to sustain themselves</a:t>
            </a:r>
          </a:p>
          <a:p>
            <a:r>
              <a:rPr lang="en-US" altLang="en-US" sz="2400" b="1">
                <a:solidFill>
                  <a:srgbClr val="0033CC"/>
                </a:solidFill>
              </a:rPr>
              <a:t>Build </a:t>
            </a:r>
            <a:r>
              <a:rPr lang="en-US" altLang="en-US" sz="2400" b="1" i="1">
                <a:solidFill>
                  <a:srgbClr val="0033CC"/>
                </a:solidFill>
              </a:rPr>
              <a:t>internal </a:t>
            </a:r>
            <a:r>
              <a:rPr lang="en-US" altLang="en-US" sz="2400" b="1">
                <a:solidFill>
                  <a:srgbClr val="0033CC"/>
                </a:solidFill>
              </a:rPr>
              <a:t>resilience</a:t>
            </a:r>
            <a:r>
              <a:rPr lang="en-US" altLang="en-US" sz="2400">
                <a:solidFill>
                  <a:srgbClr val="0033CC"/>
                </a:solidFill>
              </a:rPr>
              <a:t> </a:t>
            </a:r>
            <a:r>
              <a:rPr lang="en-US" altLang="en-US" sz="2400" b="1">
                <a:solidFill>
                  <a:srgbClr val="0033CC"/>
                </a:solidFill>
              </a:rPr>
              <a:t>resources by</a:t>
            </a:r>
            <a:r>
              <a:rPr lang="en-US" altLang="en-US" sz="2400">
                <a:solidFill>
                  <a:srgbClr val="0033CC"/>
                </a:solidFill>
              </a:rPr>
              <a:t>:</a:t>
            </a:r>
          </a:p>
          <a:p>
            <a:pPr lvl="1"/>
            <a:r>
              <a:rPr lang="en-US" altLang="en-US" sz="2200"/>
              <a:t>Acknowledging </a:t>
            </a:r>
            <a:r>
              <a:rPr lang="en-US" altLang="en-US" sz="2200" u="sng"/>
              <a:t>adaptive personal traits</a:t>
            </a:r>
            <a:r>
              <a:rPr lang="en-US" altLang="en-US" sz="2200"/>
              <a:t> while making deliberate efforts to develop skills like stress- or time-management</a:t>
            </a:r>
          </a:p>
        </p:txBody>
      </p:sp>
      <p:sp>
        <p:nvSpPr>
          <p:cNvPr id="106500" name="TextBox 4">
            <a:extLst>
              <a:ext uri="{FF2B5EF4-FFF2-40B4-BE49-F238E27FC236}">
                <a16:creationId xmlns:a16="http://schemas.microsoft.com/office/drawing/2014/main" id="{BE1C38F8-8467-4966-99E3-9B74C33C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10326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Rosenberg AR. Pediatrics 2018; 141(3):e20172388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B913843F-E346-424A-B0A4-A2AAEBBD1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4" y="381000"/>
            <a:ext cx="8283575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i="1">
                <a:solidFill>
                  <a:srgbClr val="0033CC"/>
                </a:solidFill>
              </a:rPr>
              <a:t>Existential</a:t>
            </a:r>
            <a:r>
              <a:rPr lang="en-US" altLang="en-US" b="1"/>
              <a:t> Resilience Resources</a:t>
            </a:r>
            <a:endParaRPr lang="en-US" altLang="en-US"/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3C98921D-6211-4EC9-B240-98CC3ACC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975" y="1381126"/>
            <a:ext cx="8464550" cy="4791075"/>
          </a:xfrm>
        </p:spPr>
        <p:txBody>
          <a:bodyPr/>
          <a:lstStyle/>
          <a:p>
            <a:r>
              <a:rPr lang="en-US" altLang="en-US" sz="2400" b="1"/>
              <a:t>“What should I learn from this?” “What am I grateful for?”</a:t>
            </a:r>
          </a:p>
          <a:p>
            <a:pPr lvl="1"/>
            <a:r>
              <a:rPr lang="en-US" altLang="en-US" sz="2200"/>
              <a:t>Involves the process of meaning-making</a:t>
            </a:r>
          </a:p>
          <a:p>
            <a:pPr lvl="1"/>
            <a:r>
              <a:rPr lang="en-US" altLang="en-US" sz="2200"/>
              <a:t>Finding gratitude through self-reflection, self-care &amp; time</a:t>
            </a:r>
          </a:p>
          <a:p>
            <a:pPr lvl="1"/>
            <a:r>
              <a:rPr lang="en-US" altLang="en-US" sz="2200"/>
              <a:t>Concepts of spirituality, including the non-faith based exploration of personal meaning &amp; purpose</a:t>
            </a:r>
          </a:p>
          <a:p>
            <a:pPr lvl="1"/>
            <a:r>
              <a:rPr lang="en-US" altLang="en-US" sz="2200"/>
              <a:t>Develop existential resilience resources such as self-awareness, reflective writing &amp; communication-skills (to teach empathy &amp; emotional connection with patients)</a:t>
            </a:r>
          </a:p>
          <a:p>
            <a:r>
              <a:rPr lang="en-US" altLang="en-US" sz="2400" b="1">
                <a:solidFill>
                  <a:srgbClr val="0033CC"/>
                </a:solidFill>
              </a:rPr>
              <a:t>Build </a:t>
            </a:r>
            <a:r>
              <a:rPr lang="en-US" altLang="en-US" sz="2400" b="1" i="1">
                <a:solidFill>
                  <a:srgbClr val="0033CC"/>
                </a:solidFill>
              </a:rPr>
              <a:t>existential</a:t>
            </a:r>
            <a:r>
              <a:rPr lang="en-US" altLang="en-US" sz="2400" b="1">
                <a:solidFill>
                  <a:srgbClr val="0033CC"/>
                </a:solidFill>
              </a:rPr>
              <a:t> resources by</a:t>
            </a:r>
            <a:r>
              <a:rPr lang="en-US" altLang="en-US" sz="2800">
                <a:solidFill>
                  <a:srgbClr val="0033CC"/>
                </a:solidFill>
              </a:rPr>
              <a:t>: </a:t>
            </a:r>
          </a:p>
          <a:p>
            <a:pPr lvl="1"/>
            <a:r>
              <a:rPr lang="en-US" altLang="en-US" sz="2200"/>
              <a:t>Finding time to </a:t>
            </a:r>
            <a:r>
              <a:rPr lang="en-US" altLang="en-US" sz="2200" u="sng"/>
              <a:t>create our own meaningful professional narratives</a:t>
            </a:r>
          </a:p>
          <a:p>
            <a:pPr lvl="1"/>
            <a:r>
              <a:rPr lang="en-US" altLang="en-US" sz="2200"/>
              <a:t>Asking oneself, “what do I find most meaningful in my work?”</a:t>
            </a:r>
          </a:p>
        </p:txBody>
      </p:sp>
      <p:sp>
        <p:nvSpPr>
          <p:cNvPr id="108548" name="TextBox 4">
            <a:extLst>
              <a:ext uri="{FF2B5EF4-FFF2-40B4-BE49-F238E27FC236}">
                <a16:creationId xmlns:a16="http://schemas.microsoft.com/office/drawing/2014/main" id="{25CA0399-F6A6-435F-90CD-38DCAFCD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410326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Rosenberg AR. Pediatrics 2018; 141(3):e20172388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DB15C7E2-99AD-4E1E-AA59-C73CFBB00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258763"/>
            <a:ext cx="8283575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 i="1"/>
              <a:t>Circumstantial </a:t>
            </a:r>
            <a:r>
              <a:rPr lang="en-US" altLang="en-US" sz="4000" b="1"/>
              <a:t>vs</a:t>
            </a:r>
            <a:r>
              <a:rPr lang="en-US" altLang="en-US" sz="4000" b="1" i="1"/>
              <a:t> Existential </a:t>
            </a:r>
            <a:r>
              <a:rPr lang="en-US" altLang="en-US" sz="4000" b="1"/>
              <a:t>Burnout</a:t>
            </a:r>
            <a:endParaRPr lang="en-US" altLang="en-US" sz="4000"/>
          </a:p>
        </p:txBody>
      </p:sp>
      <p:sp>
        <p:nvSpPr>
          <p:cNvPr id="110595" name="TextBox 4">
            <a:extLst>
              <a:ext uri="{FF2B5EF4-FFF2-40B4-BE49-F238E27FC236}">
                <a16:creationId xmlns:a16="http://schemas.microsoft.com/office/drawing/2014/main" id="{61FA93F9-5474-4390-AD63-432CDE655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6421439"/>
            <a:ext cx="426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Abedini NC et al. J Grad Med Educ 2018;10:26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4C87282-D562-4FF7-96A6-A4AB1EF4A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1428751"/>
            <a:ext cx="36195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 (N=25)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PGY-2, -3 &amp; recent grads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Experienced burnout &amp;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recovered successfully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Structured interviews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-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Saturation of themes 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consensus themes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“Circumstantial” burnout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Environmental triggers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Self-limited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“Existential” burnout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Loss of meaning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Uncertain professional role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8549" name="Picture 8">
            <a:extLst>
              <a:ext uri="{FF2B5EF4-FFF2-40B4-BE49-F238E27FC236}">
                <a16:creationId xmlns:a16="http://schemas.microsoft.com/office/drawing/2014/main" id="{07AEACB4-7AB0-4488-A0A8-A15B94D0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38800" y="1222375"/>
            <a:ext cx="47879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782F062D-484E-467C-8F61-28666C519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9" y="331789"/>
            <a:ext cx="8537575" cy="1112837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600" b="1"/>
              <a:t>Which Interventions Best Reduce Burnout? </a:t>
            </a:r>
            <a:r>
              <a:rPr lang="en-US" altLang="en-US" sz="2800" b="1"/>
              <a:t>Systematic Review &amp; Meta-analysis*</a:t>
            </a:r>
          </a:p>
        </p:txBody>
      </p:sp>
      <p:sp>
        <p:nvSpPr>
          <p:cNvPr id="112643" name="Content Placeholder 1">
            <a:extLst>
              <a:ext uri="{FF2B5EF4-FFF2-40B4-BE49-F238E27FC236}">
                <a16:creationId xmlns:a16="http://schemas.microsoft.com/office/drawing/2014/main" id="{3AD939E6-5D3B-44B5-BA2C-A8F03101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1" y="1582739"/>
            <a:ext cx="8537575" cy="490537"/>
          </a:xfrm>
        </p:spPr>
        <p:txBody>
          <a:bodyPr/>
          <a:lstStyle/>
          <a:p>
            <a:r>
              <a:rPr lang="en-US" altLang="en-US" sz="2800" b="1"/>
              <a:t>Benefits: </a:t>
            </a:r>
            <a:r>
              <a:rPr lang="en-US" altLang="en-US" sz="2800"/>
              <a:t>Organization-directed &gt;&gt; Individual-directed</a:t>
            </a:r>
          </a:p>
        </p:txBody>
      </p:sp>
      <p:sp>
        <p:nvSpPr>
          <p:cNvPr id="112644" name="TextBox 3">
            <a:extLst>
              <a:ext uri="{FF2B5EF4-FFF2-40B4-BE49-F238E27FC236}">
                <a16:creationId xmlns:a16="http://schemas.microsoft.com/office/drawing/2014/main" id="{AC45E2F0-6075-4FE4-A36D-A83766D30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554789"/>
            <a:ext cx="365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*Panagioti M et al. JAMA Intern Med 2017;177:195</a:t>
            </a:r>
          </a:p>
        </p:txBody>
      </p:sp>
      <p:sp>
        <p:nvSpPr>
          <p:cNvPr id="130053" name="TextBox 2">
            <a:extLst>
              <a:ext uri="{FF2B5EF4-FFF2-40B4-BE49-F238E27FC236}">
                <a16:creationId xmlns:a16="http://schemas.microsoft.com/office/drawing/2014/main" id="{5ED1B29E-7923-45AB-8024-A314EB66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75363"/>
            <a:ext cx="8389938" cy="4000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Greatest source of burnout = </a:t>
            </a:r>
            <a:r>
              <a:rPr kumimoji="0" lang="en-US" altLang="en-US" sz="20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Organizational factors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(&gt; individual)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2646" name="Group 15">
            <a:extLst>
              <a:ext uri="{FF2B5EF4-FFF2-40B4-BE49-F238E27FC236}">
                <a16:creationId xmlns:a16="http://schemas.microsoft.com/office/drawing/2014/main" id="{F7BF3F5E-0537-40BA-AFA8-5CE6C07FEEA9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2133600"/>
            <a:ext cx="4341812" cy="3816350"/>
            <a:chOff x="4494293" y="2133600"/>
            <a:chExt cx="4341894" cy="3816948"/>
          </a:xfrm>
        </p:grpSpPr>
        <p:grpSp>
          <p:nvGrpSpPr>
            <p:cNvPr id="112653" name="Group 7">
              <a:extLst>
                <a:ext uri="{FF2B5EF4-FFF2-40B4-BE49-F238E27FC236}">
                  <a16:creationId xmlns:a16="http://schemas.microsoft.com/office/drawing/2014/main" id="{B132820E-174D-47AB-B0BF-317943A86A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2276534"/>
              <a:ext cx="4114800" cy="3325249"/>
              <a:chOff x="5105400" y="2108756"/>
              <a:chExt cx="4388018" cy="3530044"/>
            </a:xfrm>
          </p:grpSpPr>
          <p:pic>
            <p:nvPicPr>
              <p:cNvPr id="112656" name="Picture 6">
                <a:extLst>
                  <a:ext uri="{FF2B5EF4-FFF2-40B4-BE49-F238E27FC236}">
                    <a16:creationId xmlns:a16="http://schemas.microsoft.com/office/drawing/2014/main" id="{89F69CF0-A3DF-4640-BF34-22217E7A7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470" y="2108756"/>
                <a:ext cx="2983948" cy="353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57" name="Picture 5">
                <a:extLst>
                  <a:ext uri="{FF2B5EF4-FFF2-40B4-BE49-F238E27FC236}">
                    <a16:creationId xmlns:a16="http://schemas.microsoft.com/office/drawing/2014/main" id="{21F8FC7A-B96A-48D7-B82B-A355D42DB0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2286000"/>
                <a:ext cx="1524501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54" name="TextBox 14">
              <a:extLst>
                <a:ext uri="{FF2B5EF4-FFF2-40B4-BE49-F238E27FC236}">
                  <a16:creationId xmlns:a16="http://schemas.microsoft.com/office/drawing/2014/main" id="{C7A38D46-49BC-441D-A839-1BE2AC2ED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5581216"/>
              <a:ext cx="35573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Individual-directed (SMD -0.18)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BA69B3-FE05-4268-A9B9-0F377AE06702}"/>
                </a:ext>
              </a:extLst>
            </p:cNvPr>
            <p:cNvSpPr/>
            <p:nvPr/>
          </p:nvSpPr>
          <p:spPr>
            <a:xfrm>
              <a:off x="4494293" y="2133600"/>
              <a:ext cx="4341894" cy="38169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2647" name="Group 13">
            <a:extLst>
              <a:ext uri="{FF2B5EF4-FFF2-40B4-BE49-F238E27FC236}">
                <a16:creationId xmlns:a16="http://schemas.microsoft.com/office/drawing/2014/main" id="{50D305F1-AA97-42A0-927E-297496441ADC}"/>
              </a:ext>
            </a:extLst>
          </p:cNvPr>
          <p:cNvGrpSpPr>
            <a:grpSpLocks/>
          </p:cNvGrpSpPr>
          <p:nvPr/>
        </p:nvGrpSpPr>
        <p:grpSpPr bwMode="auto">
          <a:xfrm>
            <a:off x="1768475" y="2263776"/>
            <a:ext cx="4083050" cy="3338513"/>
            <a:chOff x="245071" y="2264103"/>
            <a:chExt cx="4083169" cy="3337680"/>
          </a:xfrm>
        </p:grpSpPr>
        <p:grpSp>
          <p:nvGrpSpPr>
            <p:cNvPr id="112648" name="Group 10">
              <a:extLst>
                <a:ext uri="{FF2B5EF4-FFF2-40B4-BE49-F238E27FC236}">
                  <a16:creationId xmlns:a16="http://schemas.microsoft.com/office/drawing/2014/main" id="{E269978E-C324-4001-A06A-38D23E13D3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52" y="2450494"/>
              <a:ext cx="3962400" cy="2501505"/>
              <a:chOff x="457200" y="2311712"/>
              <a:chExt cx="4167247" cy="2670305"/>
            </a:xfrm>
          </p:grpSpPr>
          <p:pic>
            <p:nvPicPr>
              <p:cNvPr id="112651" name="Picture 9">
                <a:extLst>
                  <a:ext uri="{FF2B5EF4-FFF2-40B4-BE49-F238E27FC236}">
                    <a16:creationId xmlns:a16="http://schemas.microsoft.com/office/drawing/2014/main" id="{9A1EBD2F-F131-4B26-BEF7-D125FAA34B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1726" y="2311712"/>
                <a:ext cx="2812721" cy="2670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52" name="Picture 8">
                <a:extLst>
                  <a:ext uri="{FF2B5EF4-FFF2-40B4-BE49-F238E27FC236}">
                    <a16:creationId xmlns:a16="http://schemas.microsoft.com/office/drawing/2014/main" id="{65015C4F-9ADF-4298-8CC4-AB8A57186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2437281"/>
                <a:ext cx="1446069" cy="2544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49" name="TextBox 11">
              <a:extLst>
                <a:ext uri="{FF2B5EF4-FFF2-40B4-BE49-F238E27FC236}">
                  <a16:creationId xmlns:a16="http://schemas.microsoft.com/office/drawing/2014/main" id="{5B26719F-E9C6-449F-90F3-6B18989D9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71" y="4969476"/>
              <a:ext cx="408316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Organization-directed Interventions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(Standardized mean difference -0.45)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4450B6-3D5D-4E6D-BE60-4C4029E1B357}"/>
                </a:ext>
              </a:extLst>
            </p:cNvPr>
            <p:cNvSpPr/>
            <p:nvPr/>
          </p:nvSpPr>
          <p:spPr>
            <a:xfrm>
              <a:off x="253009" y="2264103"/>
              <a:ext cx="4037130" cy="3337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21D9F1F-62D2-441F-BF99-89C37A671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1" y="354014"/>
            <a:ext cx="8569325" cy="131603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Break-Out Session #2 – Interventions Against Burnout &amp; Building Resilience </a:t>
            </a:r>
            <a:endParaRPr kumimoji="0" lang="en-US" altLang="en-US" sz="4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4691" name="Group 2">
            <a:extLst>
              <a:ext uri="{FF2B5EF4-FFF2-40B4-BE49-F238E27FC236}">
                <a16:creationId xmlns:a16="http://schemas.microsoft.com/office/drawing/2014/main" id="{4F40C23C-C9EC-43DD-A9FE-5CF3BA09CEB1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600200"/>
            <a:ext cx="4191000" cy="2960688"/>
            <a:chOff x="482600" y="1447800"/>
            <a:chExt cx="3170238" cy="2290745"/>
          </a:xfrm>
        </p:grpSpPr>
        <p:pic>
          <p:nvPicPr>
            <p:cNvPr id="114694" name="Picture 2" descr="team based learning">
              <a:extLst>
                <a:ext uri="{FF2B5EF4-FFF2-40B4-BE49-F238E27FC236}">
                  <a16:creationId xmlns:a16="http://schemas.microsoft.com/office/drawing/2014/main" id="{349EADBC-E154-4379-A452-FEFFD88D0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1447800"/>
              <a:ext cx="3170238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5" name="TextBox 1">
              <a:extLst>
                <a:ext uri="{FF2B5EF4-FFF2-40B4-BE49-F238E27FC236}">
                  <a16:creationId xmlns:a16="http://schemas.microsoft.com/office/drawing/2014/main" id="{11FDE87F-095E-4BBC-83D1-668B2EC4B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583" y="3429000"/>
              <a:ext cx="2536273" cy="30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“Team-Based Learning”</a:t>
              </a:r>
            </a:p>
          </p:txBody>
        </p:sp>
      </p:grpSp>
      <p:sp>
        <p:nvSpPr>
          <p:cNvPr id="101380" name="TextBox 1">
            <a:extLst>
              <a:ext uri="{FF2B5EF4-FFF2-40B4-BE49-F238E27FC236}">
                <a16:creationId xmlns:a16="http://schemas.microsoft.com/office/drawing/2014/main" id="{6D60D75A-9D59-4939-A91C-6C61E80E3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1868488"/>
            <a:ext cx="4305300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strategies for…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Mitigating stress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Navigating prioritization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Finding meaning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Instilling self-compassion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Promoting mindfulness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E835F38-B1DC-4B27-B9F4-7E8304DD8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4748213"/>
            <a:ext cx="7861300" cy="180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 in small groups…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Interventions at your institution/program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personal interventions, activities, practices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barriers to achieving well-being &amp; resilience? 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7808016D-DE6B-461F-A99D-E4D2F58F9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8077200" cy="762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5400" b="1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AACA-2ED1-46BE-AFEB-AC3DDABF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24000"/>
            <a:ext cx="8534400" cy="5105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Training in Hematology/Oncology &amp; post-graduate careers incur major challenges to work-life balance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burnout</a:t>
            </a:r>
          </a:p>
          <a:p>
            <a:pPr>
              <a:spcBef>
                <a:spcPts val="120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Causes of burnout may be “circumstantial” or “existential” with minor or more serious consequences &amp; outcomes</a:t>
            </a:r>
          </a:p>
          <a:p>
            <a:pPr>
              <a:spcBef>
                <a:spcPts val="120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PDs &amp; faculty must be knowledgeable &amp; vigilant for signs of distress, depersonalization &amp; exhaustion (stigmatization) </a:t>
            </a:r>
          </a:p>
          <a:p>
            <a:pPr>
              <a:spcBef>
                <a:spcPts val="120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Formal programs &amp; institutional support must be available to implement &amp; maintain a culture of personal well-being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Wellness &amp; resilience skills training are essential to satisfaction during fellowship &amp; for sustainable work-life balance in future clinical/academic careers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F9B127C4-609F-4AD3-AA60-222DA30B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438400"/>
            <a:ext cx="8077200" cy="1295400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7200" b="1" i="1"/>
              <a:t>Thank you</a:t>
            </a:r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4349E569-6D4D-4E28-80EA-38BD24544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3789" y="374650"/>
            <a:ext cx="7678737" cy="175895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4000" b="1"/>
              <a:t>NAM – Action Collaborative on Clinician Well-Being and Resilience &amp; Knowledge Hub</a:t>
            </a:r>
          </a:p>
        </p:txBody>
      </p:sp>
      <p:grpSp>
        <p:nvGrpSpPr>
          <p:cNvPr id="117763" name="Group 5">
            <a:extLst>
              <a:ext uri="{FF2B5EF4-FFF2-40B4-BE49-F238E27FC236}">
                <a16:creationId xmlns:a16="http://schemas.microsoft.com/office/drawing/2014/main" id="{3C514FB5-3627-4985-A261-08171FE8A93F}"/>
              </a:ext>
            </a:extLst>
          </p:cNvPr>
          <p:cNvGrpSpPr>
            <a:grpSpLocks/>
          </p:cNvGrpSpPr>
          <p:nvPr/>
        </p:nvGrpSpPr>
        <p:grpSpPr bwMode="auto">
          <a:xfrm>
            <a:off x="1685926" y="2286001"/>
            <a:ext cx="4410075" cy="3552825"/>
            <a:chOff x="99923" y="2708702"/>
            <a:chExt cx="4409592" cy="3553599"/>
          </a:xfrm>
        </p:grpSpPr>
        <p:pic>
          <p:nvPicPr>
            <p:cNvPr id="117767" name="Picture 4">
              <a:extLst>
                <a:ext uri="{FF2B5EF4-FFF2-40B4-BE49-F238E27FC236}">
                  <a16:creationId xmlns:a16="http://schemas.microsoft.com/office/drawing/2014/main" id="{F960EF9F-B3CD-435D-B6E5-0076729224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17999" r="35834" b="14928"/>
            <a:stretch>
              <a:fillRect/>
            </a:stretch>
          </p:blipFill>
          <p:spPr bwMode="auto">
            <a:xfrm>
              <a:off x="99923" y="2708702"/>
              <a:ext cx="4409592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TextBox 4">
              <a:extLst>
                <a:ext uri="{FF2B5EF4-FFF2-40B4-BE49-F238E27FC236}">
                  <a16:creationId xmlns:a16="http://schemas.microsoft.com/office/drawing/2014/main" id="{AC0A0E5F-F701-4B9D-A732-E69B9B5E3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50" y="5985302"/>
              <a:ext cx="4312665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4"/>
                </a:rPr>
                <a:t>https://nam.edu/initiatives/clinician-resilience-and-well-being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764" name="Group 10">
            <a:extLst>
              <a:ext uri="{FF2B5EF4-FFF2-40B4-BE49-F238E27FC236}">
                <a16:creationId xmlns:a16="http://schemas.microsoft.com/office/drawing/2014/main" id="{AFBF50BF-EB0E-43F0-9356-B3E6025FF3AF}"/>
              </a:ext>
            </a:extLst>
          </p:cNvPr>
          <p:cNvGrpSpPr>
            <a:grpSpLocks/>
          </p:cNvGrpSpPr>
          <p:nvPr/>
        </p:nvGrpSpPr>
        <p:grpSpPr bwMode="auto">
          <a:xfrm>
            <a:off x="6202364" y="2922588"/>
            <a:ext cx="4365625" cy="3706812"/>
            <a:chOff x="4677639" y="2488223"/>
            <a:chExt cx="4366438" cy="3707423"/>
          </a:xfrm>
        </p:grpSpPr>
        <p:sp>
          <p:nvSpPr>
            <p:cNvPr id="117765" name="TextBox 4">
              <a:extLst>
                <a:ext uri="{FF2B5EF4-FFF2-40B4-BE49-F238E27FC236}">
                  <a16:creationId xmlns:a16="http://schemas.microsoft.com/office/drawing/2014/main" id="{74EB5C57-C5B7-42AE-86F0-2DF20BDA9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5458" y="5918647"/>
              <a:ext cx="2590799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5"/>
                </a:rPr>
                <a:t>https://nam.edu/clinicianwellbeing//</a:t>
              </a: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pic>
          <p:nvPicPr>
            <p:cNvPr id="117766" name="Content Placeholder 3">
              <a:extLst>
                <a:ext uri="{FF2B5EF4-FFF2-40B4-BE49-F238E27FC236}">
                  <a16:creationId xmlns:a16="http://schemas.microsoft.com/office/drawing/2014/main" id="{F821A0F7-DE14-4CF1-95AD-2F75E8EF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21887" r="31059" b="5717"/>
            <a:stretch>
              <a:fillRect/>
            </a:stretch>
          </p:blipFill>
          <p:spPr bwMode="auto">
            <a:xfrm>
              <a:off x="4677639" y="2488223"/>
              <a:ext cx="4366438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1C818DB-256C-4CC8-9D15-3F910BB80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3864" y="282575"/>
            <a:ext cx="8575675" cy="12398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 b="1"/>
              <a:t>2018 Medscape Physician Lifestyle &amp; Happiness Survey/Report </a:t>
            </a:r>
            <a:r>
              <a:rPr lang="en-US" altLang="en-US" sz="2800" b="1"/>
              <a:t>(N=15,543): </a:t>
            </a:r>
            <a:r>
              <a:rPr lang="en-US" altLang="en-US" sz="3200" b="1" i="1"/>
              <a:t>Happiest outside work?</a:t>
            </a:r>
          </a:p>
        </p:txBody>
      </p:sp>
      <p:sp>
        <p:nvSpPr>
          <p:cNvPr id="32771" name="TextBox 1">
            <a:extLst>
              <a:ext uri="{FF2B5EF4-FFF2-40B4-BE49-F238E27FC236}">
                <a16:creationId xmlns:a16="http://schemas.microsoft.com/office/drawing/2014/main" id="{EF737225-19D2-436B-BCA4-056C0491C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6575425"/>
            <a:ext cx="6315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https://www.medscape.com/slideshow/2018-lifestyle-happiness-6009320#3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Accessed 11/13/2018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0B82EF-1CDB-4A42-96BA-38623D32C8D7}"/>
              </a:ext>
            </a:extLst>
          </p:cNvPr>
          <p:cNvGrpSpPr>
            <a:grpSpLocks/>
          </p:cNvGrpSpPr>
          <p:nvPr/>
        </p:nvGrpSpPr>
        <p:grpSpPr bwMode="auto">
          <a:xfrm>
            <a:off x="1601789" y="1597025"/>
            <a:ext cx="8880475" cy="4903788"/>
            <a:chOff x="77617" y="1597025"/>
            <a:chExt cx="8880191" cy="4903979"/>
          </a:xfrm>
        </p:grpSpPr>
        <p:pic>
          <p:nvPicPr>
            <p:cNvPr id="32774" name="Picture 2" descr="https://img.medscapestatic.com/pi/features/slideshow-slide/2018-lifestyle-happiness/fig3.png">
              <a:extLst>
                <a:ext uri="{FF2B5EF4-FFF2-40B4-BE49-F238E27FC236}">
                  <a16:creationId xmlns:a16="http://schemas.microsoft.com/office/drawing/2014/main" id="{76E1683C-CF90-4B3A-B73E-A575540AE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" t="10561" b="5235"/>
            <a:stretch>
              <a:fillRect/>
            </a:stretch>
          </p:blipFill>
          <p:spPr bwMode="auto">
            <a:xfrm>
              <a:off x="77617" y="1597025"/>
              <a:ext cx="8380583" cy="490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5" name="Group 4">
              <a:extLst>
                <a:ext uri="{FF2B5EF4-FFF2-40B4-BE49-F238E27FC236}">
                  <a16:creationId xmlns:a16="http://schemas.microsoft.com/office/drawing/2014/main" id="{D25909EB-F819-4A9C-BCF9-DA9267EA5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200" y="5638800"/>
              <a:ext cx="6976608" cy="707886"/>
              <a:chOff x="1981200" y="5638800"/>
              <a:chExt cx="6976608" cy="707886"/>
            </a:xfrm>
          </p:grpSpPr>
          <p:sp>
            <p:nvSpPr>
              <p:cNvPr id="32776" name="TextBox 2">
                <a:extLst>
                  <a:ext uri="{FF2B5EF4-FFF2-40B4-BE49-F238E27FC236}">
                    <a16:creationId xmlns:a16="http://schemas.microsoft.com/office/drawing/2014/main" id="{0231B992-D535-4489-9DBE-061738CF9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6633" y="5638800"/>
                <a:ext cx="1951175" cy="707886"/>
              </a:xfrm>
              <a:prstGeom prst="rect">
                <a:avLst/>
              </a:prstGeom>
              <a:noFill/>
              <a:ln w="9525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Oncology 42%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 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Symbol" panose="05050102010706020507" pitchFamily="18" charset="2"/>
                  </a:rPr>
                  <a:t> </a:t>
                </a: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470)</a:t>
                </a: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B5BE708-780A-461A-B4C2-F68BDD0F4506}"/>
                  </a:ext>
                </a:extLst>
              </p:cNvPr>
              <p:cNvSpPr/>
              <p:nvPr/>
            </p:nvSpPr>
            <p:spPr>
              <a:xfrm>
                <a:off x="1980968" y="5867566"/>
                <a:ext cx="4952842" cy="228609"/>
              </a:xfrm>
              <a:prstGeom prst="rect">
                <a:avLst/>
              </a:prstGeom>
              <a:noFill/>
              <a:ln w="28575"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5307" name="Picture 11" descr="Image result for sad face emoji">
            <a:extLst>
              <a:ext uri="{FF2B5EF4-FFF2-40B4-BE49-F238E27FC236}">
                <a16:creationId xmlns:a16="http://schemas.microsoft.com/office/drawing/2014/main" id="{48D67C1D-296E-42A7-915B-5526DBC5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44577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B6CA85A8-03B8-42C5-89C4-8F2AB6838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4" y="268288"/>
            <a:ext cx="8283575" cy="11938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Well-Being &amp; Resilience – NAM Construct &amp; Lay Resource</a:t>
            </a:r>
          </a:p>
        </p:txBody>
      </p:sp>
      <p:pic>
        <p:nvPicPr>
          <p:cNvPr id="119811" name="Picture 2" descr="https://nam.edu/wp-content/uploads/2018/01/Conceptual_Model_Graphic.png">
            <a:extLst>
              <a:ext uri="{FF2B5EF4-FFF2-40B4-BE49-F238E27FC236}">
                <a16:creationId xmlns:a16="http://schemas.microsoft.com/office/drawing/2014/main" id="{BF690280-8BF5-4F24-B1A7-49A364E8A8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30954" r="22121" b="7224"/>
          <a:stretch>
            <a:fillRect/>
          </a:stretch>
        </p:blipFill>
        <p:spPr>
          <a:xfrm>
            <a:off x="2173288" y="1646238"/>
            <a:ext cx="4197350" cy="4279900"/>
          </a:xfrm>
          <a:noFill/>
        </p:spPr>
      </p:pic>
      <p:sp>
        <p:nvSpPr>
          <p:cNvPr id="119812" name="TextBox 4">
            <a:extLst>
              <a:ext uri="{FF2B5EF4-FFF2-40B4-BE49-F238E27FC236}">
                <a16:creationId xmlns:a16="http://schemas.microsoft.com/office/drawing/2014/main" id="{D47D7969-686E-42BD-801F-39B93006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9" y="6294438"/>
            <a:ext cx="784542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Brigham T et al. NAM Action Collaborative on Clinician Well-Being and Resilience; Jan 2018.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https://nam.edu/journey-construct-encompassing-conceptual-model-factors-affecting-clinician-well-resilience/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19813" name="Picture 7" descr="https://www.rickhanson.net/wp-content/uploads/2017/12/ResilientBook.png">
            <a:extLst>
              <a:ext uri="{FF2B5EF4-FFF2-40B4-BE49-F238E27FC236}">
                <a16:creationId xmlns:a16="http://schemas.microsoft.com/office/drawing/2014/main" id="{8F5FA429-3847-47A2-899A-10D0E702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804988"/>
            <a:ext cx="40989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B9EC020-6592-4202-B002-C157C3918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4" y="381000"/>
            <a:ext cx="8283575" cy="13716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b="1"/>
              <a:t>Wellbeing for Postgraduates – AMA Steps Forward Program</a:t>
            </a:r>
          </a:p>
        </p:txBody>
      </p:sp>
      <p:pic>
        <p:nvPicPr>
          <p:cNvPr id="121859" name="Content Placeholder 1">
            <a:extLst>
              <a:ext uri="{FF2B5EF4-FFF2-40B4-BE49-F238E27FC236}">
                <a16:creationId xmlns:a16="http://schemas.microsoft.com/office/drawing/2014/main" id="{FE6CB3B4-1432-4104-A6BD-29CE046648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9339" y="2062164"/>
            <a:ext cx="7578725" cy="426243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FBFA4A9-327D-4F3E-BE1F-2744E493B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533400"/>
            <a:ext cx="5943600" cy="8382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5400" b="1"/>
              <a:t>Objectives</a:t>
            </a:r>
            <a:endParaRPr lang="en-US" altLang="en-US" sz="5400" b="1" i="1" u="sng">
              <a:solidFill>
                <a:srgbClr val="FF0000"/>
              </a:solidFill>
            </a:endParaRPr>
          </a:p>
        </p:txBody>
      </p:sp>
      <p:sp>
        <p:nvSpPr>
          <p:cNvPr id="28675" name="Content Placeholder 1">
            <a:extLst>
              <a:ext uri="{FF2B5EF4-FFF2-40B4-BE49-F238E27FC236}">
                <a16:creationId xmlns:a16="http://schemas.microsoft.com/office/drawing/2014/main" id="{F33F5D92-71AB-4022-A035-088C44AF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725" y="1600201"/>
            <a:ext cx="7448550" cy="4525963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4400" b="1" dirty="0"/>
              <a:t>What is the problem?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4400" dirty="0"/>
              <a:t> </a:t>
            </a:r>
            <a:r>
              <a:rPr lang="en-US" altLang="en-US" sz="4000" dirty="0"/>
              <a:t>Awareness &amp; acknowledgment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4400" b="1" dirty="0"/>
              <a:t>How do we recognize it?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4000" dirty="0"/>
              <a:t> Break-out discussion #1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4400" b="1" dirty="0"/>
              <a:t>How might we intervene?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4000" dirty="0"/>
              <a:t> Break-out discussion #2</a:t>
            </a:r>
          </a:p>
          <a:p>
            <a:pPr marL="457200" lvl="1" indent="0">
              <a:buNone/>
              <a:defRPr/>
            </a:pPr>
            <a:endParaRPr lang="en-US" altLang="en-US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10C648F-0CF1-4DBB-8203-ABC34C8BF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4" y="381000"/>
            <a:ext cx="8440737" cy="769938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/>
              <a:t>Work-Life Balance Among Oncologists</a:t>
            </a:r>
            <a:endParaRPr lang="en-US" altLang="en-US" sz="40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F283CC-7D45-4D1F-AB2D-11F65C60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463" y="1295400"/>
            <a:ext cx="8388350" cy="472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Only 33% of oncologists are satisfied with work-life balance; Lower than satisfaction rate of other medical specialties [</a:t>
            </a:r>
            <a:r>
              <a:rPr lang="en-US" sz="2400" b="1" dirty="0"/>
              <a:t>note: work-life balance is not the same as “burnout”]</a:t>
            </a:r>
            <a:endParaRPr lang="en-US" sz="2400" dirty="0"/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Female oncologists are less likely to be satisfied with work-life balance than their male colleagues (26% vs 42%)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Among oncologists with children, those with non-adult children (&lt; 22 </a:t>
            </a:r>
            <a:r>
              <a:rPr lang="en-US" sz="2400" dirty="0" err="1"/>
              <a:t>yo</a:t>
            </a:r>
            <a:r>
              <a:rPr lang="en-US" sz="2400" dirty="0"/>
              <a:t>) are less likely to be satisfied with work-life balance than those with older children (38% vs 51%)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/>
              <a:t>Lower satisfaction &amp; work-life balance among oncologists </a:t>
            </a:r>
            <a:r>
              <a:rPr lang="en-US" sz="2300" dirty="0"/>
              <a:t>who</a:t>
            </a:r>
            <a:r>
              <a:rPr lang="en-US" sz="2200" dirty="0"/>
              <a:t>…</a:t>
            </a:r>
          </a:p>
          <a:p>
            <a:pPr lvl="1">
              <a:spcBef>
                <a:spcPts val="400"/>
              </a:spcBef>
              <a:defRPr/>
            </a:pPr>
            <a:r>
              <a:rPr lang="en-US" sz="2400" dirty="0"/>
              <a:t>Are in private practice 	      – Treat only one type of cancer</a:t>
            </a:r>
          </a:p>
          <a:p>
            <a:pPr lvl="1">
              <a:spcBef>
                <a:spcPts val="400"/>
              </a:spcBef>
              <a:defRPr/>
            </a:pPr>
            <a:r>
              <a:rPr lang="en-US" sz="2400" dirty="0"/>
              <a:t>Work more hours and spent more time in the hospital</a:t>
            </a:r>
          </a:p>
          <a:p>
            <a:pPr marL="274320" lvl="1" indent="0">
              <a:spcBef>
                <a:spcPts val="500"/>
              </a:spcBef>
              <a:buNone/>
              <a:defRPr/>
            </a:pPr>
            <a:endParaRPr lang="en-US" sz="2400" dirty="0"/>
          </a:p>
        </p:txBody>
      </p:sp>
      <p:sp>
        <p:nvSpPr>
          <p:cNvPr id="36868" name="TextBox 4">
            <a:extLst>
              <a:ext uri="{FF2B5EF4-FFF2-40B4-BE49-F238E27FC236}">
                <a16:creationId xmlns:a16="http://schemas.microsoft.com/office/drawing/2014/main" id="{CCA336F3-E99E-46FE-9190-156B384D9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6096001"/>
            <a:ext cx="8534400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Dyrbye LN et al. National Academy of Medicine Discussion Paper. July 5, 2017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2014;32:678.		Shanafelt TD et al. J Clin Oncol 2014;32:1127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2014;32:2991     		Shanafelt TD, Dyrbye LN, West CP. JAMA 2017;317:901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9203A67-C049-4268-8E41-E3E8902F2AC2}"/>
              </a:ext>
            </a:extLst>
          </p:cNvPr>
          <p:cNvSpPr/>
          <p:nvPr/>
        </p:nvSpPr>
        <p:spPr>
          <a:xfrm>
            <a:off x="1752600" y="228600"/>
            <a:ext cx="8686800" cy="1143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5D16C109-080A-4F52-AED4-9B7AF803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9" y="309563"/>
            <a:ext cx="8112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11">
            <a:extLst>
              <a:ext uri="{FF2B5EF4-FFF2-40B4-BE49-F238E27FC236}">
                <a16:creationId xmlns:a16="http://schemas.microsoft.com/office/drawing/2014/main" id="{EA5574AE-C39E-4266-99EA-1DEE13CB79BD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125538"/>
            <a:ext cx="2960688" cy="246062"/>
            <a:chOff x="5867400" y="980521"/>
            <a:chExt cx="2960586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A31166-F404-46AA-811A-583574746513}"/>
                </a:ext>
              </a:extLst>
            </p:cNvPr>
            <p:cNvSpPr txBox="1"/>
            <p:nvPr/>
          </p:nvSpPr>
          <p:spPr>
            <a:xfrm>
              <a:off x="5867400" y="980521"/>
              <a:ext cx="1020728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Shruti J et al. </a:t>
              </a:r>
            </a:p>
          </p:txBody>
        </p:sp>
        <p:pic>
          <p:nvPicPr>
            <p:cNvPr id="38943" name="Picture 9">
              <a:extLst>
                <a:ext uri="{FF2B5EF4-FFF2-40B4-BE49-F238E27FC236}">
                  <a16:creationId xmlns:a16="http://schemas.microsoft.com/office/drawing/2014/main" id="{53B770B6-513D-4D91-83E0-064F2F09A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102" y="1015866"/>
              <a:ext cx="2003884" cy="1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80" name="TextBox 23">
            <a:extLst>
              <a:ext uri="{FF2B5EF4-FFF2-40B4-BE49-F238E27FC236}">
                <a16:creationId xmlns:a16="http://schemas.microsoft.com/office/drawing/2014/main" id="{153F7554-6AF8-4E9A-A066-D2BF217DE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6" y="1625601"/>
            <a:ext cx="8723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Physician recipients of NIH K08 or K23 awards, 2006 &amp; 2009 with active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academic affiliation at time of survey </a:t>
            </a:r>
          </a:p>
        </p:txBody>
      </p:sp>
      <p:grpSp>
        <p:nvGrpSpPr>
          <p:cNvPr id="59399" name="Group 15">
            <a:extLst>
              <a:ext uri="{FF2B5EF4-FFF2-40B4-BE49-F238E27FC236}">
                <a16:creationId xmlns:a16="http://schemas.microsoft.com/office/drawing/2014/main" id="{1FF68D34-B357-4D59-8974-6A31D51C0056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3703638"/>
            <a:ext cx="8915400" cy="3001962"/>
            <a:chOff x="114300" y="1616163"/>
            <a:chExt cx="8915400" cy="3001224"/>
          </a:xfrm>
        </p:grpSpPr>
        <p:grpSp>
          <p:nvGrpSpPr>
            <p:cNvPr id="38923" name="Group 9">
              <a:extLst>
                <a:ext uri="{FF2B5EF4-FFF2-40B4-BE49-F238E27FC236}">
                  <a16:creationId xmlns:a16="http://schemas.microsoft.com/office/drawing/2014/main" id="{4479D94C-B244-4B90-91A4-0DC0BF6591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300" y="1616163"/>
              <a:ext cx="8915400" cy="3001224"/>
              <a:chOff x="114300" y="1616163"/>
              <a:chExt cx="8915400" cy="3001224"/>
            </a:xfrm>
          </p:grpSpPr>
          <p:grpSp>
            <p:nvGrpSpPr>
              <p:cNvPr id="38926" name="Group 7">
                <a:extLst>
                  <a:ext uri="{FF2B5EF4-FFF2-40B4-BE49-F238E27FC236}">
                    <a16:creationId xmlns:a16="http://schemas.microsoft.com/office/drawing/2014/main" id="{1DE5E4E5-5B58-4730-BB51-A42255F82B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300" y="1616163"/>
                <a:ext cx="8915400" cy="2668588"/>
                <a:chOff x="114300" y="1616163"/>
                <a:chExt cx="8915400" cy="2668588"/>
              </a:xfrm>
            </p:grpSpPr>
            <p:grpSp>
              <p:nvGrpSpPr>
                <p:cNvPr id="38935" name="Group 15">
                  <a:extLst>
                    <a:ext uri="{FF2B5EF4-FFF2-40B4-BE49-F238E27FC236}">
                      <a16:creationId xmlns:a16="http://schemas.microsoft.com/office/drawing/2014/main" id="{E46EE05B-541B-459F-97B3-B82F8DD033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4300" y="1616163"/>
                  <a:ext cx="8915400" cy="2668588"/>
                  <a:chOff x="0" y="2466948"/>
                  <a:chExt cx="9494520" cy="2505352"/>
                </a:xfrm>
              </p:grpSpPr>
              <p:pic>
                <p:nvPicPr>
                  <p:cNvPr id="38940" name="Picture 12">
                    <a:extLst>
                      <a:ext uri="{FF2B5EF4-FFF2-40B4-BE49-F238E27FC236}">
                        <a16:creationId xmlns:a16="http://schemas.microsoft.com/office/drawing/2014/main" id="{75CD65C5-CE1C-4553-9238-53A60D8A2F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2466948"/>
                    <a:ext cx="9144000" cy="19241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41" name="Picture 14">
                    <a:extLst>
                      <a:ext uri="{FF2B5EF4-FFF2-40B4-BE49-F238E27FC236}">
                        <a16:creationId xmlns:a16="http://schemas.microsoft.com/office/drawing/2014/main" id="{212CB01D-EFEA-4131-9E0E-DEDD69E5C6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7520" y="4343400"/>
                    <a:ext cx="6477000" cy="628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81E5FD10-C56C-45C2-B6A6-ABDFF04B3162}"/>
                    </a:ext>
                  </a:extLst>
                </p:cNvPr>
                <p:cNvCxnSpPr/>
                <p:nvPr/>
              </p:nvCxnSpPr>
              <p:spPr>
                <a:xfrm>
                  <a:off x="5638800" y="1974850"/>
                  <a:ext cx="228600" cy="31742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978ACAA-E377-4757-BA51-A4890BB5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3288" y="1963740"/>
                  <a:ext cx="265112" cy="328532"/>
                </a:xfrm>
                <a:prstGeom prst="line">
                  <a:avLst/>
                </a:prstGeom>
                <a:ln w="38100">
                  <a:solidFill>
                    <a:srgbClr val="99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29D541C-9F16-49CC-951D-0B4A6FEE4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229600" y="1957391"/>
                  <a:ext cx="249238" cy="323770"/>
                </a:xfrm>
                <a:prstGeom prst="line">
                  <a:avLst/>
                </a:prstGeom>
                <a:ln w="38100">
                  <a:solidFill>
                    <a:srgbClr val="99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0EC04E-8389-4B11-A96F-DFEF73CC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1957391"/>
                  <a:ext cx="0" cy="32377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958DC67-2F96-4339-838E-518E561B5110}"/>
                  </a:ext>
                </a:extLst>
              </p:cNvPr>
              <p:cNvSpPr/>
              <p:nvPr/>
            </p:nvSpPr>
            <p:spPr>
              <a:xfrm>
                <a:off x="3521075" y="1635208"/>
                <a:ext cx="2117725" cy="49835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82E6CEE-6C96-499A-B54D-08838DDC04B9}"/>
                  </a:ext>
                </a:extLst>
              </p:cNvPr>
              <p:cNvSpPr/>
              <p:nvPr/>
            </p:nvSpPr>
            <p:spPr>
              <a:xfrm>
                <a:off x="5848350" y="1628860"/>
                <a:ext cx="2779713" cy="498352"/>
              </a:xfrm>
              <a:prstGeom prst="ellipse">
                <a:avLst/>
              </a:prstGeom>
              <a:noFill/>
              <a:ln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8929" name="Group 19">
                <a:extLst>
                  <a:ext uri="{FF2B5EF4-FFF2-40B4-BE49-F238E27FC236}">
                    <a16:creationId xmlns:a16="http://schemas.microsoft.com/office/drawing/2014/main" id="{9D63B613-52FF-40D6-BA8B-413988A4A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503" y="3971275"/>
                <a:ext cx="2989262" cy="646112"/>
                <a:chOff x="-291863" y="5374280"/>
                <a:chExt cx="9321563" cy="1325196"/>
              </a:xfrm>
            </p:grpSpPr>
            <p:pic>
              <p:nvPicPr>
                <p:cNvPr id="38932" name="Picture 16">
                  <a:extLst>
                    <a:ext uri="{FF2B5EF4-FFF2-40B4-BE49-F238E27FC236}">
                      <a16:creationId xmlns:a16="http://schemas.microsoft.com/office/drawing/2014/main" id="{99CDB906-06B3-48B5-8C32-C0D4247CE1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91863" y="5494196"/>
                  <a:ext cx="2952599" cy="1205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933" name="Picture 17">
                  <a:extLst>
                    <a:ext uri="{FF2B5EF4-FFF2-40B4-BE49-F238E27FC236}">
                      <a16:creationId xmlns:a16="http://schemas.microsoft.com/office/drawing/2014/main" id="{F6AF1332-EC9D-4B82-93D7-E07AC71CEA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8349" y="5374280"/>
                  <a:ext cx="3807301" cy="132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934" name="Picture 18">
                  <a:extLst>
                    <a:ext uri="{FF2B5EF4-FFF2-40B4-BE49-F238E27FC236}">
                      <a16:creationId xmlns:a16="http://schemas.microsoft.com/office/drawing/2014/main" id="{B229059F-31FD-470D-9925-6B9FDA1716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5500" y="5392421"/>
                  <a:ext cx="3574200" cy="680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79349F3-7C75-40B2-A9DF-3AAFEE8CC3C3}"/>
                  </a:ext>
                </a:extLst>
              </p:cNvPr>
              <p:cNvSpPr/>
              <p:nvPr/>
            </p:nvSpPr>
            <p:spPr>
              <a:xfrm>
                <a:off x="1398588" y="3909536"/>
                <a:ext cx="974725" cy="4015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C74F914-CE44-47CC-A4C7-D56BB3FB8354}"/>
                  </a:ext>
                </a:extLst>
              </p:cNvPr>
              <p:cNvSpPr/>
              <p:nvPr/>
            </p:nvSpPr>
            <p:spPr>
              <a:xfrm>
                <a:off x="2346325" y="3909536"/>
                <a:ext cx="1235075" cy="412649"/>
              </a:xfrm>
              <a:prstGeom prst="ellipse">
                <a:avLst/>
              </a:prstGeom>
              <a:noFill/>
              <a:ln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42998F-5090-4E88-A574-AAF3DA4824E7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898669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50E5E9-3225-4A68-B93D-1A2D43BD7BDC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411304"/>
              <a:ext cx="89376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400" name="Group 5">
            <a:extLst>
              <a:ext uri="{FF2B5EF4-FFF2-40B4-BE49-F238E27FC236}">
                <a16:creationId xmlns:a16="http://schemas.microsoft.com/office/drawing/2014/main" id="{4450D399-FB14-4D5D-AD42-C9B69A907E8A}"/>
              </a:ext>
            </a:extLst>
          </p:cNvPr>
          <p:cNvGrpSpPr>
            <a:grpSpLocks/>
          </p:cNvGrpSpPr>
          <p:nvPr/>
        </p:nvGrpSpPr>
        <p:grpSpPr bwMode="auto">
          <a:xfrm>
            <a:off x="1758951" y="2362200"/>
            <a:ext cx="8715375" cy="1016000"/>
            <a:chOff x="228600" y="5579984"/>
            <a:chExt cx="8715848" cy="1015663"/>
          </a:xfrm>
        </p:grpSpPr>
        <p:sp>
          <p:nvSpPr>
            <p:cNvPr id="105479" name="TextBox 20">
              <a:extLst>
                <a:ext uri="{FF2B5EF4-FFF2-40B4-BE49-F238E27FC236}">
                  <a16:creationId xmlns:a16="http://schemas.microsoft.com/office/drawing/2014/main" id="{D09BBCB8-FD94-4A98-BDBE-B8B24BD3D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5579984"/>
              <a:ext cx="871584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Among married or partnered respondents with children, after adjustment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for work hours, spousal employment &amp; other factors, women spent 8.5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more hours per week on domestic activities &amp; less time doing research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C944CB7-514A-40A8-BC3C-D59390D77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3380" y="6263970"/>
              <a:ext cx="2114665" cy="126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58387A-74A7-4574-B454-17C1AEADFC9B}"/>
                </a:ext>
              </a:extLst>
            </p:cNvPr>
            <p:cNvCxnSpPr>
              <a:cxnSpLocks/>
            </p:cNvCxnSpPr>
            <p:nvPr/>
          </p:nvCxnSpPr>
          <p:spPr>
            <a:xfrm>
              <a:off x="588983" y="6562321"/>
              <a:ext cx="80046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BB99049-A0D7-40E4-AFD7-B29266FAD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64" y="431801"/>
            <a:ext cx="8283575" cy="868363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800" b="1"/>
              <a:t>Burnout: Definitions &amp; Causes</a:t>
            </a:r>
            <a:endParaRPr lang="en-US" altLang="en-US" sz="4800"/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8E507FBF-9618-4066-91AE-7CA23E7A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1" y="1544638"/>
            <a:ext cx="8645525" cy="1435100"/>
          </a:xfrm>
        </p:spPr>
        <p:txBody>
          <a:bodyPr/>
          <a:lstStyle/>
          <a:p>
            <a:r>
              <a:rPr lang="en-US" altLang="en-US" sz="2800" b="1"/>
              <a:t>Definition:</a:t>
            </a:r>
            <a:r>
              <a:rPr lang="en-US" altLang="en-US" sz="2800"/>
              <a:t> A syndrome of depersonalization, emotional exhaustion, and low personal accomplishment leading to decreased effectiveness at work</a:t>
            </a:r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048F97FE-C2DC-430A-AB43-0E58E1FD3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6096001"/>
            <a:ext cx="8534400" cy="60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Dyrbye LN et al. National Academy of Medicine Discussion Paper. July 5, 2017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2014;32:678.		Shanafelt TD et al. J Clin Oncol 2014;32:1127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Shanafelt TD et al. J Clin Oncol 2014;32:2991     		Shanafelt TD, Dyrbye LN, West CP. JAMA 2017;317:901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8D5A8-9CF7-40E2-B002-713770885FE5}"/>
              </a:ext>
            </a:extLst>
          </p:cNvPr>
          <p:cNvSpPr txBox="1">
            <a:spLocks/>
          </p:cNvSpPr>
          <p:nvPr/>
        </p:nvSpPr>
        <p:spPr bwMode="auto">
          <a:xfrm>
            <a:off x="1765301" y="3048001"/>
            <a:ext cx="86455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workload (EHR) 	– Inefficiency in practice environment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Credential burdens (MOC)  	        – Clerical burdens (EHR)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Inadequate support         – Loss of autonomy/flexibility/control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Erosion of meaning at work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Inability to maintain work-life balance</a:t>
            </a:r>
          </a:p>
          <a:p>
            <a:pPr marL="273050" marR="0" lvl="1" indent="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9AD66EB5C64CF989AB2BA27D0AE6F1"/>
  <p:tag name="SLIDEID" val="659AD66EB5C64CF989AB2BA27D0AE6F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se #1: Which is the most likely etiology of this patient’s new LLL infiltrate? "/>
  <p:tag name="ANSWERSALIAS" val="Rapidly progressive breast cancer|smicln|Bacterial pneumonia|smicln|Pulmonary embolism|smicln|Intrapulmonary hemorrhage"/>
  <p:tag name="RESPONSESGATHER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9AD66EB5C64CF989AB2BA27D0AE6F1"/>
  <p:tag name="SLIDEID" val="659AD66EB5C64CF989AB2BA27D0AE6F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se #1: Which is the most likely etiology of this patient’s new LLL infiltrate? "/>
  <p:tag name="ANSWERSALIAS" val="Rapidly progressive breast cancer|smicln|Bacterial pneumonia|smicln|Pulmonary embolism|smicln|Intrapulmonary hemorrhage"/>
  <p:tag name="RESPONSESGATHERED" val="Fals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2859</Words>
  <Application>Microsoft Office PowerPoint</Application>
  <PresentationFormat>Widescreen</PresentationFormat>
  <Paragraphs>375</Paragraphs>
  <Slides>51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Calisto MT</vt:lpstr>
      <vt:lpstr>Symbol</vt:lpstr>
      <vt:lpstr>Wingdings</vt:lpstr>
      <vt:lpstr>1_Office Theme</vt:lpstr>
      <vt:lpstr>2018 ASH Training Program Director’s Workshop  Resiliency in Fellowship   Michael Linenberger, MD Program Director, Adult Hematology/Oncology Fellowship University of Washington/Fred Hutchinson Cancer Rsrch Ctr  November 30, 2018</vt:lpstr>
      <vt:lpstr>PowerPoint Presentation</vt:lpstr>
      <vt:lpstr>PowerPoint Presentation</vt:lpstr>
      <vt:lpstr>PowerPoint Presentation</vt:lpstr>
      <vt:lpstr>2018 Medscape Physician Lifestyle &amp; Happiness Survey/Report (N=15,543): Happiest outside work?</vt:lpstr>
      <vt:lpstr>Objectives</vt:lpstr>
      <vt:lpstr>Work-Life Balance Among Oncologists</vt:lpstr>
      <vt:lpstr>PowerPoint Presentation</vt:lpstr>
      <vt:lpstr>Burnout: Definitions &amp; Causes</vt:lpstr>
      <vt:lpstr>Drivers of Burnout &amp; Low Engagement</vt:lpstr>
      <vt:lpstr>Influences of Drivers of Burnout &amp; Engagement: Work Unit Factors</vt:lpstr>
      <vt:lpstr>Influences of Drivers of Burnout &amp; Engagement: Organizational Factors</vt:lpstr>
      <vt:lpstr>Burnout: Statistics</vt:lpstr>
      <vt:lpstr>Burnout, Moral Distress &amp; Work/Life Balance in HCT Professionals*</vt:lpstr>
      <vt:lpstr>Burnout Among Oncology Fellows</vt:lpstr>
      <vt:lpstr>Burnout Among IM Residency &amp; Fellowship PDs – National Survey*</vt:lpstr>
      <vt:lpstr>IM PD Survey: How was a recent conflict between work &amp; personal responsibilities resolved? – Was it settled in favor of work, in favor of home or by balance of both?</vt:lpstr>
      <vt:lpstr>Physician Burnout: Personal &amp; Professional Repercussions</vt:lpstr>
      <vt:lpstr>2018 Medscape Residents Lifestyle &amp; Happiness Report (N=1916): Time for Satisfying Social Life?</vt:lpstr>
      <vt:lpstr>2018 Medscape Residents Lifestyle &amp; Happiness Report (N=1916): Time for Personal Wellness?</vt:lpstr>
      <vt:lpstr>ACGME – Clinical Learning Environment Review (CLER)</vt:lpstr>
      <vt:lpstr>2018 Medscape Residents Lifestyle &amp; Happiness Report (N=1916): Ever Considered Suicide?</vt:lpstr>
      <vt:lpstr>Suicide Awareness for Our Trainees</vt:lpstr>
      <vt:lpstr>Monitoring Fellow Perspectives</vt:lpstr>
      <vt:lpstr>2017-18 ACGME Fellow Survey: Well-Being</vt:lpstr>
      <vt:lpstr>2017-18 ACGME Faculty Survey: Well-Being</vt:lpstr>
      <vt:lpstr>How to Screen for Burnout &amp; Well-Being? </vt:lpstr>
      <vt:lpstr>Quick Screen for Burnout in Medical Professionals (students, residents, faculty) </vt:lpstr>
      <vt:lpstr>2018 Medscape Residents Lifestyle &amp; Happiness Report (N=1916): Stigma Against Seeking Help?</vt:lpstr>
      <vt:lpstr>2018 Medscape Residents Lifestyle &amp; Happiness Survey/Report (N=1916): Who Are the Bullies?</vt:lpstr>
      <vt:lpstr>PowerPoint Presentation</vt:lpstr>
      <vt:lpstr>Fellow Well-Being – Who to Call</vt:lpstr>
      <vt:lpstr>2018 Medscape Residents Lifestyle &amp; Happiness Report (N=1916): Help to Avoid Burnout at Work?</vt:lpstr>
      <vt:lpstr>Nine Organizational Strategies to Reduce Burnout &amp; Promote Physician Engagement</vt:lpstr>
      <vt:lpstr>PowerPoint Presentation</vt:lpstr>
      <vt:lpstr>2018 Medscape Residents Lifestyle &amp; Happiness Report (N=1916): Most Rewarding Part of Job?</vt:lpstr>
      <vt:lpstr>Finding Meaning in Our Profession</vt:lpstr>
      <vt:lpstr>Fellow Well-Being – 2018 ASCO Resilience Skills Training Pilot</vt:lpstr>
      <vt:lpstr>Community &amp; Meaning Outside of Work</vt:lpstr>
      <vt:lpstr>Cope w/Burnout: Individual Strategies</vt:lpstr>
      <vt:lpstr>External Resilience Resources</vt:lpstr>
      <vt:lpstr>Internal Resilience Resources</vt:lpstr>
      <vt:lpstr>Existential Resilience Resources</vt:lpstr>
      <vt:lpstr>Circumstantial vs Existential Burnout</vt:lpstr>
      <vt:lpstr>Which Interventions Best Reduce Burnout? Systematic Review &amp; Meta-analysis*</vt:lpstr>
      <vt:lpstr>PowerPoint Presentation</vt:lpstr>
      <vt:lpstr>Summary</vt:lpstr>
      <vt:lpstr>Thank you</vt:lpstr>
      <vt:lpstr>NAM – Action Collaborative on Clinician Well-Being and Resilience &amp; Knowledge Hub</vt:lpstr>
      <vt:lpstr>Well-Being &amp; Resilience – NAM Construct &amp; Lay Resource</vt:lpstr>
      <vt:lpstr>Wellbeing for Postgraduates – AMA Steps Forward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ASH Training Program Director’s Workshop  Resiliency in Fellowship   Michael Linenberger, MD Program Director, Adult Hematology/Oncology Fellowship University of Washington/Fred Hutchinson Cancer Rsrch Ctr  November 30, 2018</dc:title>
  <dc:creator>David Willard</dc:creator>
  <cp:lastModifiedBy>David Willard</cp:lastModifiedBy>
  <cp:revision>1</cp:revision>
  <dcterms:created xsi:type="dcterms:W3CDTF">2019-01-11T15:41:30Z</dcterms:created>
  <dcterms:modified xsi:type="dcterms:W3CDTF">2019-01-11T15:42:07Z</dcterms:modified>
</cp:coreProperties>
</file>