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0" r:id="rId1"/>
  </p:sldMasterIdLst>
  <p:notesMasterIdLst>
    <p:notesMasterId r:id="rId33"/>
  </p:notesMasterIdLst>
  <p:sldIdLst>
    <p:sldId id="256" r:id="rId2"/>
    <p:sldId id="257" r:id="rId3"/>
    <p:sldId id="258" r:id="rId4"/>
    <p:sldId id="260" r:id="rId5"/>
    <p:sldId id="285"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83" r:id="rId19"/>
    <p:sldId id="286" r:id="rId20"/>
    <p:sldId id="291" r:id="rId21"/>
    <p:sldId id="272" r:id="rId22"/>
    <p:sldId id="275" r:id="rId23"/>
    <p:sldId id="276" r:id="rId24"/>
    <p:sldId id="277" r:id="rId25"/>
    <p:sldId id="282" r:id="rId26"/>
    <p:sldId id="279" r:id="rId27"/>
    <p:sldId id="280" r:id="rId28"/>
    <p:sldId id="281" r:id="rId29"/>
    <p:sldId id="284" r:id="rId30"/>
    <p:sldId id="290" r:id="rId31"/>
    <p:sldId id="2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76"/>
    <p:restoredTop sz="74729" autoAdjust="0"/>
  </p:normalViewPr>
  <p:slideViewPr>
    <p:cSldViewPr snapToGrid="0" snapToObjects="1">
      <p:cViewPr varScale="1">
        <p:scale>
          <a:sx n="79" d="100"/>
          <a:sy n="79" d="100"/>
        </p:scale>
        <p:origin x="504" y="96"/>
      </p:cViewPr>
      <p:guideLst>
        <p:guide orient="horz" pos="2160"/>
        <p:guide pos="3840"/>
      </p:guideLst>
    </p:cSldViewPr>
  </p:slideViewPr>
  <p:notesTextViewPr>
    <p:cViewPr>
      <p:scale>
        <a:sx n="90" d="100"/>
        <a:sy n="9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36BA6C-9F78-45E5-BBC1-8563F1805580}" type="doc">
      <dgm:prSet loTypeId="urn:microsoft.com/office/officeart/2005/8/layout/default#4" loCatId="list" qsTypeId="urn:microsoft.com/office/officeart/2005/8/quickstyle/simple1#5" qsCatId="simple" csTypeId="urn:microsoft.com/office/officeart/2005/8/colors/accent1_2#5" csCatId="accent1" phldr="1"/>
      <dgm:spPr/>
      <dgm:t>
        <a:bodyPr/>
        <a:lstStyle/>
        <a:p>
          <a:endParaRPr lang="en-US"/>
        </a:p>
      </dgm:t>
    </dgm:pt>
    <dgm:pt modelId="{1209CBB6-B8CB-442D-BF81-6914BE0912EC}">
      <dgm:prSet phldrT="[Text]"/>
      <dgm:spPr/>
      <dgm:t>
        <a:bodyPr/>
        <a:lstStyle/>
        <a:p>
          <a:r>
            <a:rPr lang="en-US" dirty="0"/>
            <a:t>Six Feedback Pearls</a:t>
          </a:r>
        </a:p>
      </dgm:t>
    </dgm:pt>
    <dgm:pt modelId="{CD67255C-BA74-4943-86FD-265A82FD35A1}" type="sibTrans" cxnId="{7C7985E5-C598-44C0-B47C-6269EF585C5A}">
      <dgm:prSet/>
      <dgm:spPr/>
      <dgm:t>
        <a:bodyPr/>
        <a:lstStyle/>
        <a:p>
          <a:endParaRPr lang="en-US"/>
        </a:p>
      </dgm:t>
    </dgm:pt>
    <dgm:pt modelId="{2B5FC766-0EF2-4E06-862B-2ECCA1428F03}" type="parTrans" cxnId="{7C7985E5-C598-44C0-B47C-6269EF585C5A}">
      <dgm:prSet/>
      <dgm:spPr/>
      <dgm:t>
        <a:bodyPr/>
        <a:lstStyle/>
        <a:p>
          <a:endParaRPr lang="en-US"/>
        </a:p>
      </dgm:t>
    </dgm:pt>
    <dgm:pt modelId="{98A10AC0-5EA8-414F-BEEB-FD2A216E8F88}" type="pres">
      <dgm:prSet presAssocID="{FE36BA6C-9F78-45E5-BBC1-8563F1805580}" presName="diagram" presStyleCnt="0">
        <dgm:presLayoutVars>
          <dgm:dir/>
          <dgm:resizeHandles val="exact"/>
        </dgm:presLayoutVars>
      </dgm:prSet>
      <dgm:spPr/>
    </dgm:pt>
    <dgm:pt modelId="{2CA3A8AE-EBBE-4911-B4EE-5A47E0929C6F}" type="pres">
      <dgm:prSet presAssocID="{1209CBB6-B8CB-442D-BF81-6914BE0912EC}" presName="node" presStyleLbl="node1" presStyleIdx="0" presStyleCnt="1" custScaleX="236490" custScaleY="158207" custLinFactNeighborX="137" custLinFactNeighborY="-33059">
        <dgm:presLayoutVars>
          <dgm:bulletEnabled val="1"/>
        </dgm:presLayoutVars>
      </dgm:prSet>
      <dgm:spPr/>
    </dgm:pt>
  </dgm:ptLst>
  <dgm:cxnLst>
    <dgm:cxn modelId="{23AAD503-6079-B44E-8FED-EB40B5E5F85B}" type="presOf" srcId="{FE36BA6C-9F78-45E5-BBC1-8563F1805580}" destId="{98A10AC0-5EA8-414F-BEEB-FD2A216E8F88}" srcOrd="0" destOrd="0" presId="urn:microsoft.com/office/officeart/2005/8/layout/default#4"/>
    <dgm:cxn modelId="{F9C3FED4-C034-A546-99D0-0DD1DFF2B14D}" type="presOf" srcId="{1209CBB6-B8CB-442D-BF81-6914BE0912EC}" destId="{2CA3A8AE-EBBE-4911-B4EE-5A47E0929C6F}" srcOrd="0" destOrd="0" presId="urn:microsoft.com/office/officeart/2005/8/layout/default#4"/>
    <dgm:cxn modelId="{7C7985E5-C598-44C0-B47C-6269EF585C5A}" srcId="{FE36BA6C-9F78-45E5-BBC1-8563F1805580}" destId="{1209CBB6-B8CB-442D-BF81-6914BE0912EC}" srcOrd="0" destOrd="0" parTransId="{2B5FC766-0EF2-4E06-862B-2ECCA1428F03}" sibTransId="{CD67255C-BA74-4943-86FD-265A82FD35A1}"/>
    <dgm:cxn modelId="{75AAB352-8F7C-424B-A8B9-386A6215D261}" type="presParOf" srcId="{98A10AC0-5EA8-414F-BEEB-FD2A216E8F88}" destId="{2CA3A8AE-EBBE-4911-B4EE-5A47E0929C6F}" srcOrd="0"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2B2CF02-9EAA-4A93-A0C5-45B29C3F7E92}" type="doc">
      <dgm:prSet loTypeId="urn:microsoft.com/office/officeart/2005/8/layout/cycle1" loCatId="cycle" qsTypeId="urn:microsoft.com/office/officeart/2005/8/quickstyle/simple1#17" qsCatId="simple" csTypeId="urn:microsoft.com/office/officeart/2005/8/colors/accent1_2#17" csCatId="accent1" phldr="1"/>
      <dgm:spPr/>
      <dgm:t>
        <a:bodyPr/>
        <a:lstStyle/>
        <a:p>
          <a:endParaRPr lang="en-US"/>
        </a:p>
      </dgm:t>
    </dgm:pt>
    <dgm:pt modelId="{C433E2AB-8AD4-4FCD-8648-DD0DC9A5DC64}">
      <dgm:prSet phldrT="[Text]"/>
      <dgm:spPr/>
      <dgm:t>
        <a:bodyPr/>
        <a:lstStyle/>
        <a:p>
          <a:r>
            <a:rPr lang="en-US" dirty="0"/>
            <a:t>Feedback</a:t>
          </a:r>
        </a:p>
      </dgm:t>
    </dgm:pt>
    <dgm:pt modelId="{75972962-70B0-4BAD-9A63-83485CD3F29E}" type="parTrans" cxnId="{270604E6-9EAC-4D2E-82ED-52CC8912575F}">
      <dgm:prSet/>
      <dgm:spPr/>
      <dgm:t>
        <a:bodyPr/>
        <a:lstStyle/>
        <a:p>
          <a:endParaRPr lang="en-US"/>
        </a:p>
      </dgm:t>
    </dgm:pt>
    <dgm:pt modelId="{B9A85987-D182-4613-849B-332B1D72CB34}" type="sibTrans" cxnId="{270604E6-9EAC-4D2E-82ED-52CC8912575F}">
      <dgm:prSet/>
      <dgm:spPr/>
      <dgm:t>
        <a:bodyPr/>
        <a:lstStyle/>
        <a:p>
          <a:endParaRPr lang="en-US"/>
        </a:p>
      </dgm:t>
    </dgm:pt>
    <dgm:pt modelId="{8DF8C95E-0421-49E3-BDB7-71FC2384A27D}">
      <dgm:prSet phldrT="[Text]"/>
      <dgm:spPr/>
      <dgm:t>
        <a:bodyPr/>
        <a:lstStyle/>
        <a:p>
          <a:r>
            <a:rPr lang="en-US" dirty="0"/>
            <a:t>Response</a:t>
          </a:r>
        </a:p>
      </dgm:t>
    </dgm:pt>
    <dgm:pt modelId="{28F92845-2A67-44D2-AC2A-E149F26BB093}" type="parTrans" cxnId="{B2EE41C6-E59F-46C8-B13D-0CB2FD7AA568}">
      <dgm:prSet/>
      <dgm:spPr/>
      <dgm:t>
        <a:bodyPr/>
        <a:lstStyle/>
        <a:p>
          <a:endParaRPr lang="en-US"/>
        </a:p>
      </dgm:t>
    </dgm:pt>
    <dgm:pt modelId="{A3E2C0EB-E14D-4DBD-A339-9F9FBF3B05E8}" type="sibTrans" cxnId="{B2EE41C6-E59F-46C8-B13D-0CB2FD7AA568}">
      <dgm:prSet/>
      <dgm:spPr/>
      <dgm:t>
        <a:bodyPr/>
        <a:lstStyle/>
        <a:p>
          <a:endParaRPr lang="en-US"/>
        </a:p>
      </dgm:t>
    </dgm:pt>
    <dgm:pt modelId="{9D7EAB09-9C30-4F6D-A0E4-1B86B46A1A8F}">
      <dgm:prSet phldrT="[Text]"/>
      <dgm:spPr/>
      <dgm:t>
        <a:bodyPr/>
        <a:lstStyle/>
        <a:p>
          <a:r>
            <a:rPr lang="en-US" dirty="0"/>
            <a:t>Change applied</a:t>
          </a:r>
        </a:p>
      </dgm:t>
    </dgm:pt>
    <dgm:pt modelId="{C1778FCD-42DD-4E99-9F19-1B036AC5EFA2}" type="parTrans" cxnId="{D418058D-01D5-4DC2-9B35-87F617ABF277}">
      <dgm:prSet/>
      <dgm:spPr/>
      <dgm:t>
        <a:bodyPr/>
        <a:lstStyle/>
        <a:p>
          <a:endParaRPr lang="en-US"/>
        </a:p>
      </dgm:t>
    </dgm:pt>
    <dgm:pt modelId="{AB6DF80E-262E-4259-8245-170CE4527834}" type="sibTrans" cxnId="{D418058D-01D5-4DC2-9B35-87F617ABF277}">
      <dgm:prSet/>
      <dgm:spPr/>
      <dgm:t>
        <a:bodyPr/>
        <a:lstStyle/>
        <a:p>
          <a:endParaRPr lang="en-US"/>
        </a:p>
      </dgm:t>
    </dgm:pt>
    <dgm:pt modelId="{8927610A-04E1-4776-9C33-F318F83D8742}">
      <dgm:prSet phldrT="[Text]"/>
      <dgm:spPr/>
      <dgm:t>
        <a:bodyPr/>
        <a:lstStyle/>
        <a:p>
          <a:r>
            <a:rPr lang="en-US" dirty="0"/>
            <a:t>Specific behavior</a:t>
          </a:r>
        </a:p>
      </dgm:t>
    </dgm:pt>
    <dgm:pt modelId="{48694A97-CC44-4CB8-AD65-484B552BF88D}" type="parTrans" cxnId="{81C9C307-05DC-4E1F-B5FD-4A2FB5D728B8}">
      <dgm:prSet/>
      <dgm:spPr/>
      <dgm:t>
        <a:bodyPr/>
        <a:lstStyle/>
        <a:p>
          <a:endParaRPr lang="en-US"/>
        </a:p>
      </dgm:t>
    </dgm:pt>
    <dgm:pt modelId="{F8B9FA2A-13B7-4101-BA40-301FC26321B7}" type="sibTrans" cxnId="{81C9C307-05DC-4E1F-B5FD-4A2FB5D728B8}">
      <dgm:prSet/>
      <dgm:spPr/>
      <dgm:t>
        <a:bodyPr/>
        <a:lstStyle/>
        <a:p>
          <a:endParaRPr lang="en-US"/>
        </a:p>
      </dgm:t>
    </dgm:pt>
    <dgm:pt modelId="{F4FF5805-B603-482F-B095-E22FFEE565BA}" type="pres">
      <dgm:prSet presAssocID="{A2B2CF02-9EAA-4A93-A0C5-45B29C3F7E92}" presName="cycle" presStyleCnt="0">
        <dgm:presLayoutVars>
          <dgm:dir/>
          <dgm:resizeHandles val="exact"/>
        </dgm:presLayoutVars>
      </dgm:prSet>
      <dgm:spPr/>
    </dgm:pt>
    <dgm:pt modelId="{DBCDF693-B0AF-4039-90BC-8B66CB0FA2E2}" type="pres">
      <dgm:prSet presAssocID="{C433E2AB-8AD4-4FCD-8648-DD0DC9A5DC64}" presName="dummy" presStyleCnt="0"/>
      <dgm:spPr/>
    </dgm:pt>
    <dgm:pt modelId="{7BB08C27-9F3B-41F8-B313-99D95807406C}" type="pres">
      <dgm:prSet presAssocID="{C433E2AB-8AD4-4FCD-8648-DD0DC9A5DC64}" presName="node" presStyleLbl="revTx" presStyleIdx="0" presStyleCnt="4">
        <dgm:presLayoutVars>
          <dgm:bulletEnabled val="1"/>
        </dgm:presLayoutVars>
      </dgm:prSet>
      <dgm:spPr/>
    </dgm:pt>
    <dgm:pt modelId="{5C744686-4428-4500-8296-745C6D4BFB65}" type="pres">
      <dgm:prSet presAssocID="{B9A85987-D182-4613-849B-332B1D72CB34}" presName="sibTrans" presStyleLbl="node1" presStyleIdx="0" presStyleCnt="4"/>
      <dgm:spPr/>
    </dgm:pt>
    <dgm:pt modelId="{DDADD8B6-24E6-469C-A887-AF82DEA4EEEC}" type="pres">
      <dgm:prSet presAssocID="{8DF8C95E-0421-49E3-BDB7-71FC2384A27D}" presName="dummy" presStyleCnt="0"/>
      <dgm:spPr/>
    </dgm:pt>
    <dgm:pt modelId="{38540F12-B63A-4D36-BC3C-5D55BC117919}" type="pres">
      <dgm:prSet presAssocID="{8DF8C95E-0421-49E3-BDB7-71FC2384A27D}" presName="node" presStyleLbl="revTx" presStyleIdx="1" presStyleCnt="4">
        <dgm:presLayoutVars>
          <dgm:bulletEnabled val="1"/>
        </dgm:presLayoutVars>
      </dgm:prSet>
      <dgm:spPr/>
    </dgm:pt>
    <dgm:pt modelId="{34E2689C-68B7-48A9-B64F-F0ACAF28B9E4}" type="pres">
      <dgm:prSet presAssocID="{A3E2C0EB-E14D-4DBD-A339-9F9FBF3B05E8}" presName="sibTrans" presStyleLbl="node1" presStyleIdx="1" presStyleCnt="4"/>
      <dgm:spPr/>
    </dgm:pt>
    <dgm:pt modelId="{F151AF75-4911-4BB2-A559-3BADFC380DDD}" type="pres">
      <dgm:prSet presAssocID="{9D7EAB09-9C30-4F6D-A0E4-1B86B46A1A8F}" presName="dummy" presStyleCnt="0"/>
      <dgm:spPr/>
    </dgm:pt>
    <dgm:pt modelId="{5DABDACA-45D6-457B-9DCA-60BBA0423FF9}" type="pres">
      <dgm:prSet presAssocID="{9D7EAB09-9C30-4F6D-A0E4-1B86B46A1A8F}" presName="node" presStyleLbl="revTx" presStyleIdx="2" presStyleCnt="4">
        <dgm:presLayoutVars>
          <dgm:bulletEnabled val="1"/>
        </dgm:presLayoutVars>
      </dgm:prSet>
      <dgm:spPr/>
    </dgm:pt>
    <dgm:pt modelId="{09511C92-CC18-4D6A-8C7C-F5579E2996EF}" type="pres">
      <dgm:prSet presAssocID="{AB6DF80E-262E-4259-8245-170CE4527834}" presName="sibTrans" presStyleLbl="node1" presStyleIdx="2" presStyleCnt="4"/>
      <dgm:spPr/>
    </dgm:pt>
    <dgm:pt modelId="{C04629B8-58CD-482F-93BD-82105DD97450}" type="pres">
      <dgm:prSet presAssocID="{8927610A-04E1-4776-9C33-F318F83D8742}" presName="dummy" presStyleCnt="0"/>
      <dgm:spPr/>
    </dgm:pt>
    <dgm:pt modelId="{D02352B6-B814-47AF-BC32-80165364BA98}" type="pres">
      <dgm:prSet presAssocID="{8927610A-04E1-4776-9C33-F318F83D8742}" presName="node" presStyleLbl="revTx" presStyleIdx="3" presStyleCnt="4">
        <dgm:presLayoutVars>
          <dgm:bulletEnabled val="1"/>
        </dgm:presLayoutVars>
      </dgm:prSet>
      <dgm:spPr/>
    </dgm:pt>
    <dgm:pt modelId="{ACED3F55-BF16-4D44-B619-5D22ADD2B2BB}" type="pres">
      <dgm:prSet presAssocID="{F8B9FA2A-13B7-4101-BA40-301FC26321B7}" presName="sibTrans" presStyleLbl="node1" presStyleIdx="3" presStyleCnt="4"/>
      <dgm:spPr/>
    </dgm:pt>
  </dgm:ptLst>
  <dgm:cxnLst>
    <dgm:cxn modelId="{81C9C307-05DC-4E1F-B5FD-4A2FB5D728B8}" srcId="{A2B2CF02-9EAA-4A93-A0C5-45B29C3F7E92}" destId="{8927610A-04E1-4776-9C33-F318F83D8742}" srcOrd="3" destOrd="0" parTransId="{48694A97-CC44-4CB8-AD65-484B552BF88D}" sibTransId="{F8B9FA2A-13B7-4101-BA40-301FC26321B7}"/>
    <dgm:cxn modelId="{9312BF09-39E0-7043-898B-3A4A371FEEE0}" type="presOf" srcId="{B9A85987-D182-4613-849B-332B1D72CB34}" destId="{5C744686-4428-4500-8296-745C6D4BFB65}" srcOrd="0" destOrd="0" presId="urn:microsoft.com/office/officeart/2005/8/layout/cycle1"/>
    <dgm:cxn modelId="{CB36C51F-3155-2C4F-B947-AA901CD65C3F}" type="presOf" srcId="{A2B2CF02-9EAA-4A93-A0C5-45B29C3F7E92}" destId="{F4FF5805-B603-482F-B095-E22FFEE565BA}" srcOrd="0" destOrd="0" presId="urn:microsoft.com/office/officeart/2005/8/layout/cycle1"/>
    <dgm:cxn modelId="{E2D81320-8F56-644B-8D72-AD22E68BD6BB}" type="presOf" srcId="{8927610A-04E1-4776-9C33-F318F83D8742}" destId="{D02352B6-B814-47AF-BC32-80165364BA98}" srcOrd="0" destOrd="0" presId="urn:microsoft.com/office/officeart/2005/8/layout/cycle1"/>
    <dgm:cxn modelId="{8E933F2A-8C49-E545-9E0A-5560702F66D8}" type="presOf" srcId="{9D7EAB09-9C30-4F6D-A0E4-1B86B46A1A8F}" destId="{5DABDACA-45D6-457B-9DCA-60BBA0423FF9}" srcOrd="0" destOrd="0" presId="urn:microsoft.com/office/officeart/2005/8/layout/cycle1"/>
    <dgm:cxn modelId="{D418058D-01D5-4DC2-9B35-87F617ABF277}" srcId="{A2B2CF02-9EAA-4A93-A0C5-45B29C3F7E92}" destId="{9D7EAB09-9C30-4F6D-A0E4-1B86B46A1A8F}" srcOrd="2" destOrd="0" parTransId="{C1778FCD-42DD-4E99-9F19-1B036AC5EFA2}" sibTransId="{AB6DF80E-262E-4259-8245-170CE4527834}"/>
    <dgm:cxn modelId="{60C640B4-7751-C64A-83A7-E555FF2CA747}" type="presOf" srcId="{AB6DF80E-262E-4259-8245-170CE4527834}" destId="{09511C92-CC18-4D6A-8C7C-F5579E2996EF}" srcOrd="0" destOrd="0" presId="urn:microsoft.com/office/officeart/2005/8/layout/cycle1"/>
    <dgm:cxn modelId="{B2EE41C6-E59F-46C8-B13D-0CB2FD7AA568}" srcId="{A2B2CF02-9EAA-4A93-A0C5-45B29C3F7E92}" destId="{8DF8C95E-0421-49E3-BDB7-71FC2384A27D}" srcOrd="1" destOrd="0" parTransId="{28F92845-2A67-44D2-AC2A-E149F26BB093}" sibTransId="{A3E2C0EB-E14D-4DBD-A339-9F9FBF3B05E8}"/>
    <dgm:cxn modelId="{91891DD5-7EE8-2344-B007-6C84D14ADA5A}" type="presOf" srcId="{C433E2AB-8AD4-4FCD-8648-DD0DC9A5DC64}" destId="{7BB08C27-9F3B-41F8-B313-99D95807406C}" srcOrd="0" destOrd="0" presId="urn:microsoft.com/office/officeart/2005/8/layout/cycle1"/>
    <dgm:cxn modelId="{FAB32CD5-04B4-EC48-A44B-1D2229BA0491}" type="presOf" srcId="{8DF8C95E-0421-49E3-BDB7-71FC2384A27D}" destId="{38540F12-B63A-4D36-BC3C-5D55BC117919}" srcOrd="0" destOrd="0" presId="urn:microsoft.com/office/officeart/2005/8/layout/cycle1"/>
    <dgm:cxn modelId="{270604E6-9EAC-4D2E-82ED-52CC8912575F}" srcId="{A2B2CF02-9EAA-4A93-A0C5-45B29C3F7E92}" destId="{C433E2AB-8AD4-4FCD-8648-DD0DC9A5DC64}" srcOrd="0" destOrd="0" parTransId="{75972962-70B0-4BAD-9A63-83485CD3F29E}" sibTransId="{B9A85987-D182-4613-849B-332B1D72CB34}"/>
    <dgm:cxn modelId="{C9DB92E6-BB6C-7143-A830-CBF98CCFAC8F}" type="presOf" srcId="{A3E2C0EB-E14D-4DBD-A339-9F9FBF3B05E8}" destId="{34E2689C-68B7-48A9-B64F-F0ACAF28B9E4}" srcOrd="0" destOrd="0" presId="urn:microsoft.com/office/officeart/2005/8/layout/cycle1"/>
    <dgm:cxn modelId="{D76462FF-7FA5-254C-A215-B333EC31C568}" type="presOf" srcId="{F8B9FA2A-13B7-4101-BA40-301FC26321B7}" destId="{ACED3F55-BF16-4D44-B619-5D22ADD2B2BB}" srcOrd="0" destOrd="0" presId="urn:microsoft.com/office/officeart/2005/8/layout/cycle1"/>
    <dgm:cxn modelId="{582E95FC-325F-BB41-96F7-A74AEEDF26CC}" type="presParOf" srcId="{F4FF5805-B603-482F-B095-E22FFEE565BA}" destId="{DBCDF693-B0AF-4039-90BC-8B66CB0FA2E2}" srcOrd="0" destOrd="0" presId="urn:microsoft.com/office/officeart/2005/8/layout/cycle1"/>
    <dgm:cxn modelId="{AC44BEE5-1834-F842-A3B4-224B6283C475}" type="presParOf" srcId="{F4FF5805-B603-482F-B095-E22FFEE565BA}" destId="{7BB08C27-9F3B-41F8-B313-99D95807406C}" srcOrd="1" destOrd="0" presId="urn:microsoft.com/office/officeart/2005/8/layout/cycle1"/>
    <dgm:cxn modelId="{471368E1-A9F6-AC45-BCCA-8C3886D7C1AD}" type="presParOf" srcId="{F4FF5805-B603-482F-B095-E22FFEE565BA}" destId="{5C744686-4428-4500-8296-745C6D4BFB65}" srcOrd="2" destOrd="0" presId="urn:microsoft.com/office/officeart/2005/8/layout/cycle1"/>
    <dgm:cxn modelId="{8C552D63-D1D6-F445-A1F7-3663938A22CE}" type="presParOf" srcId="{F4FF5805-B603-482F-B095-E22FFEE565BA}" destId="{DDADD8B6-24E6-469C-A887-AF82DEA4EEEC}" srcOrd="3" destOrd="0" presId="urn:microsoft.com/office/officeart/2005/8/layout/cycle1"/>
    <dgm:cxn modelId="{31A0646A-05B6-F440-A9AF-978F816B9A39}" type="presParOf" srcId="{F4FF5805-B603-482F-B095-E22FFEE565BA}" destId="{38540F12-B63A-4D36-BC3C-5D55BC117919}" srcOrd="4" destOrd="0" presId="urn:microsoft.com/office/officeart/2005/8/layout/cycle1"/>
    <dgm:cxn modelId="{C2C42281-C500-3A49-BB1B-38AFD021A000}" type="presParOf" srcId="{F4FF5805-B603-482F-B095-E22FFEE565BA}" destId="{34E2689C-68B7-48A9-B64F-F0ACAF28B9E4}" srcOrd="5" destOrd="0" presId="urn:microsoft.com/office/officeart/2005/8/layout/cycle1"/>
    <dgm:cxn modelId="{E563B065-C9EB-1342-8705-BF47FF4D3DB4}" type="presParOf" srcId="{F4FF5805-B603-482F-B095-E22FFEE565BA}" destId="{F151AF75-4911-4BB2-A559-3BADFC380DDD}" srcOrd="6" destOrd="0" presId="urn:microsoft.com/office/officeart/2005/8/layout/cycle1"/>
    <dgm:cxn modelId="{E5DFA1B5-9B93-EE4F-905A-E2ACEA055694}" type="presParOf" srcId="{F4FF5805-B603-482F-B095-E22FFEE565BA}" destId="{5DABDACA-45D6-457B-9DCA-60BBA0423FF9}" srcOrd="7" destOrd="0" presId="urn:microsoft.com/office/officeart/2005/8/layout/cycle1"/>
    <dgm:cxn modelId="{98B48849-72AA-8943-AB13-055BD5BD562C}" type="presParOf" srcId="{F4FF5805-B603-482F-B095-E22FFEE565BA}" destId="{09511C92-CC18-4D6A-8C7C-F5579E2996EF}" srcOrd="8" destOrd="0" presId="urn:microsoft.com/office/officeart/2005/8/layout/cycle1"/>
    <dgm:cxn modelId="{AB6E0332-7B3D-CC4D-8025-03B5E64B6560}" type="presParOf" srcId="{F4FF5805-B603-482F-B095-E22FFEE565BA}" destId="{C04629B8-58CD-482F-93BD-82105DD97450}" srcOrd="9" destOrd="0" presId="urn:microsoft.com/office/officeart/2005/8/layout/cycle1"/>
    <dgm:cxn modelId="{02CA7474-8623-E34A-B83A-0D4050B30F6F}" type="presParOf" srcId="{F4FF5805-B603-482F-B095-E22FFEE565BA}" destId="{D02352B6-B814-47AF-BC32-80165364BA98}" srcOrd="10" destOrd="0" presId="urn:microsoft.com/office/officeart/2005/8/layout/cycle1"/>
    <dgm:cxn modelId="{8F432DAC-8715-0F44-8F02-BE47C5E9C290}" type="presParOf" srcId="{F4FF5805-B603-482F-B095-E22FFEE565BA}" destId="{ACED3F55-BF16-4D44-B619-5D22ADD2B2BB}"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99F2118-B91D-49DB-B488-C062DE2451EA}" type="doc">
      <dgm:prSet loTypeId="urn:microsoft.com/office/officeart/2005/8/layout/vList2" loCatId="list" qsTypeId="urn:microsoft.com/office/officeart/2005/8/quickstyle/simple1#18" qsCatId="simple" csTypeId="urn:microsoft.com/office/officeart/2005/8/colors/accent1_2#18" csCatId="accent1" phldr="1"/>
      <dgm:spPr/>
      <dgm:t>
        <a:bodyPr/>
        <a:lstStyle/>
        <a:p>
          <a:endParaRPr lang="en-US"/>
        </a:p>
      </dgm:t>
    </dgm:pt>
    <dgm:pt modelId="{CD555060-1A52-46BB-ACFD-20AA27B01E4C}">
      <dgm:prSet/>
      <dgm:spPr/>
      <dgm:t>
        <a:bodyPr/>
        <a:lstStyle/>
        <a:p>
          <a:r>
            <a:rPr lang="en-US" dirty="0"/>
            <a:t>Create a culture of feedback</a:t>
          </a:r>
        </a:p>
      </dgm:t>
    </dgm:pt>
    <dgm:pt modelId="{2681975F-3C03-4935-A3F3-C60B9EBF506C}" type="parTrans" cxnId="{75A628F2-5260-4DA1-B684-4717FEABF4BD}">
      <dgm:prSet/>
      <dgm:spPr/>
      <dgm:t>
        <a:bodyPr/>
        <a:lstStyle/>
        <a:p>
          <a:endParaRPr lang="en-US"/>
        </a:p>
      </dgm:t>
    </dgm:pt>
    <dgm:pt modelId="{4E1714B8-D4AB-49C0-91BC-0F609BAF1A3B}" type="sibTrans" cxnId="{75A628F2-5260-4DA1-B684-4717FEABF4BD}">
      <dgm:prSet/>
      <dgm:spPr/>
      <dgm:t>
        <a:bodyPr/>
        <a:lstStyle/>
        <a:p>
          <a:endParaRPr lang="en-US"/>
        </a:p>
      </dgm:t>
    </dgm:pt>
    <dgm:pt modelId="{F4CF4A98-6D9F-9F43-89EF-A9D244EE937F}">
      <dgm:prSet/>
      <dgm:spPr/>
      <dgm:t>
        <a:bodyPr/>
        <a:lstStyle/>
        <a:p>
          <a:r>
            <a:rPr lang="en-US" dirty="0"/>
            <a:t>Create a culture of appreciation</a:t>
          </a:r>
        </a:p>
      </dgm:t>
    </dgm:pt>
    <dgm:pt modelId="{0E71F9C5-C2BB-3B45-87D8-E0A5C671BB1F}" type="parTrans" cxnId="{6BF05694-1302-8749-B45E-902782EF483D}">
      <dgm:prSet/>
      <dgm:spPr/>
      <dgm:t>
        <a:bodyPr/>
        <a:lstStyle/>
        <a:p>
          <a:endParaRPr lang="en-US"/>
        </a:p>
      </dgm:t>
    </dgm:pt>
    <dgm:pt modelId="{5938CF2E-5C51-1747-820E-3092ACCAECB0}" type="sibTrans" cxnId="{6BF05694-1302-8749-B45E-902782EF483D}">
      <dgm:prSet/>
      <dgm:spPr/>
      <dgm:t>
        <a:bodyPr/>
        <a:lstStyle/>
        <a:p>
          <a:endParaRPr lang="en-US"/>
        </a:p>
      </dgm:t>
    </dgm:pt>
    <dgm:pt modelId="{5A610558-5DB5-BE47-82C4-D5241B6F831F}">
      <dgm:prSet/>
      <dgm:spPr/>
      <dgm:t>
        <a:bodyPr/>
        <a:lstStyle/>
        <a:p>
          <a:r>
            <a:rPr lang="en-US" dirty="0"/>
            <a:t>Invest sufficient time and energy</a:t>
          </a:r>
        </a:p>
      </dgm:t>
    </dgm:pt>
    <dgm:pt modelId="{86DEAA79-1C5B-F244-A1B9-A572551082A1}" type="parTrans" cxnId="{B87F7732-6FE7-1A43-BD27-25A47D24190C}">
      <dgm:prSet/>
      <dgm:spPr/>
      <dgm:t>
        <a:bodyPr/>
        <a:lstStyle/>
        <a:p>
          <a:endParaRPr lang="en-US"/>
        </a:p>
      </dgm:t>
    </dgm:pt>
    <dgm:pt modelId="{87A7E1A9-B043-F242-9F4B-F1D36461FC3B}" type="sibTrans" cxnId="{B87F7732-6FE7-1A43-BD27-25A47D24190C}">
      <dgm:prSet/>
      <dgm:spPr/>
      <dgm:t>
        <a:bodyPr/>
        <a:lstStyle/>
        <a:p>
          <a:endParaRPr lang="en-US"/>
        </a:p>
      </dgm:t>
    </dgm:pt>
    <dgm:pt modelId="{97BC8A59-2B70-124A-8BCA-BF9FFB46B334}">
      <dgm:prSet/>
      <dgm:spPr/>
      <dgm:t>
        <a:bodyPr/>
        <a:lstStyle/>
        <a:p>
          <a:r>
            <a:rPr lang="en-US" dirty="0"/>
            <a:t>Make it bidirectional</a:t>
          </a:r>
        </a:p>
      </dgm:t>
    </dgm:pt>
    <dgm:pt modelId="{ABA1287A-925E-514F-9A3C-949459334954}" type="parTrans" cxnId="{2E5F18C6-A1CB-E948-B647-B68AE25A1CA9}">
      <dgm:prSet/>
      <dgm:spPr/>
      <dgm:t>
        <a:bodyPr/>
        <a:lstStyle/>
        <a:p>
          <a:endParaRPr lang="en-US"/>
        </a:p>
      </dgm:t>
    </dgm:pt>
    <dgm:pt modelId="{D7FB1733-D158-AD4B-BEBE-17C0723C3AA5}" type="sibTrans" cxnId="{2E5F18C6-A1CB-E948-B647-B68AE25A1CA9}">
      <dgm:prSet/>
      <dgm:spPr/>
      <dgm:t>
        <a:bodyPr/>
        <a:lstStyle/>
        <a:p>
          <a:endParaRPr lang="en-US"/>
        </a:p>
      </dgm:t>
    </dgm:pt>
    <dgm:pt modelId="{2F0A8AF8-8DCC-6947-8010-017E0C32CB32}">
      <dgm:prSet/>
      <dgm:spPr/>
      <dgm:t>
        <a:bodyPr/>
        <a:lstStyle/>
        <a:p>
          <a:r>
            <a:rPr lang="en-US" dirty="0"/>
            <a:t>Make it specific &amp; about behaviors</a:t>
          </a:r>
        </a:p>
      </dgm:t>
    </dgm:pt>
    <dgm:pt modelId="{0038D5B3-2ADD-BD4A-9B9A-8F78EFDC7CC4}" type="parTrans" cxnId="{01A0A346-E4E7-A64E-B9DA-F70B6616B5DF}">
      <dgm:prSet/>
      <dgm:spPr/>
      <dgm:t>
        <a:bodyPr/>
        <a:lstStyle/>
        <a:p>
          <a:endParaRPr lang="en-US"/>
        </a:p>
      </dgm:t>
    </dgm:pt>
    <dgm:pt modelId="{BD4132A9-B082-4D40-B110-7CEC069E1393}" type="sibTrans" cxnId="{01A0A346-E4E7-A64E-B9DA-F70B6616B5DF}">
      <dgm:prSet/>
      <dgm:spPr/>
      <dgm:t>
        <a:bodyPr/>
        <a:lstStyle/>
        <a:p>
          <a:endParaRPr lang="en-US"/>
        </a:p>
      </dgm:t>
    </dgm:pt>
    <dgm:pt modelId="{7DCB28E6-7686-3940-A9AD-9AC2D24269DD}">
      <dgm:prSet/>
      <dgm:spPr/>
      <dgm:t>
        <a:bodyPr/>
        <a:lstStyle/>
        <a:p>
          <a:r>
            <a:rPr lang="en-US" dirty="0"/>
            <a:t>Establish accountability</a:t>
          </a:r>
        </a:p>
      </dgm:t>
    </dgm:pt>
    <dgm:pt modelId="{B4C92EB3-33E3-034F-87A5-B116E2A60A39}" type="parTrans" cxnId="{4E10444A-5F99-1448-8CD8-BE8E9831C18A}">
      <dgm:prSet/>
      <dgm:spPr/>
      <dgm:t>
        <a:bodyPr/>
        <a:lstStyle/>
        <a:p>
          <a:endParaRPr lang="en-US"/>
        </a:p>
      </dgm:t>
    </dgm:pt>
    <dgm:pt modelId="{96ECAE46-C0C1-104B-B8BD-43B95C1B2F3F}" type="sibTrans" cxnId="{4E10444A-5F99-1448-8CD8-BE8E9831C18A}">
      <dgm:prSet/>
      <dgm:spPr/>
      <dgm:t>
        <a:bodyPr/>
        <a:lstStyle/>
        <a:p>
          <a:endParaRPr lang="en-US"/>
        </a:p>
      </dgm:t>
    </dgm:pt>
    <dgm:pt modelId="{6E2968D8-CAE1-41C0-AE51-A70909549164}" type="pres">
      <dgm:prSet presAssocID="{999F2118-B91D-49DB-B488-C062DE2451EA}" presName="linear" presStyleCnt="0">
        <dgm:presLayoutVars>
          <dgm:animLvl val="lvl"/>
          <dgm:resizeHandles val="exact"/>
        </dgm:presLayoutVars>
      </dgm:prSet>
      <dgm:spPr/>
    </dgm:pt>
    <dgm:pt modelId="{3CD00461-7B72-4E74-BEE0-CA62BAE5563E}" type="pres">
      <dgm:prSet presAssocID="{CD555060-1A52-46BB-ACFD-20AA27B01E4C}" presName="parentText" presStyleLbl="node1" presStyleIdx="0" presStyleCnt="6" custScaleY="80158">
        <dgm:presLayoutVars>
          <dgm:chMax val="0"/>
          <dgm:bulletEnabled val="1"/>
        </dgm:presLayoutVars>
      </dgm:prSet>
      <dgm:spPr/>
    </dgm:pt>
    <dgm:pt modelId="{E3C2F363-5C55-4B8D-ACC5-AB9A6A153586}" type="pres">
      <dgm:prSet presAssocID="{4E1714B8-D4AB-49C0-91BC-0F609BAF1A3B}" presName="spacer" presStyleCnt="0"/>
      <dgm:spPr/>
    </dgm:pt>
    <dgm:pt modelId="{CCC756EB-5F58-7B4C-B971-D1CFDFCF9172}" type="pres">
      <dgm:prSet presAssocID="{F4CF4A98-6D9F-9F43-89EF-A9D244EE937F}" presName="parentText" presStyleLbl="node1" presStyleIdx="1" presStyleCnt="6" custScaleY="80158">
        <dgm:presLayoutVars>
          <dgm:chMax val="0"/>
          <dgm:bulletEnabled val="1"/>
        </dgm:presLayoutVars>
      </dgm:prSet>
      <dgm:spPr/>
    </dgm:pt>
    <dgm:pt modelId="{30CE8DD9-DEF8-544E-BA46-029B94CEBF73}" type="pres">
      <dgm:prSet presAssocID="{5938CF2E-5C51-1747-820E-3092ACCAECB0}" presName="spacer" presStyleCnt="0"/>
      <dgm:spPr/>
    </dgm:pt>
    <dgm:pt modelId="{C8543CEA-38A5-544D-B57B-4FE87CC6AE60}" type="pres">
      <dgm:prSet presAssocID="{5A610558-5DB5-BE47-82C4-D5241B6F831F}" presName="parentText" presStyleLbl="node1" presStyleIdx="2" presStyleCnt="6" custScaleY="80158">
        <dgm:presLayoutVars>
          <dgm:chMax val="0"/>
          <dgm:bulletEnabled val="1"/>
        </dgm:presLayoutVars>
      </dgm:prSet>
      <dgm:spPr/>
    </dgm:pt>
    <dgm:pt modelId="{7544EF3A-B30E-544C-8D5B-E68C9F3063D2}" type="pres">
      <dgm:prSet presAssocID="{87A7E1A9-B043-F242-9F4B-F1D36461FC3B}" presName="spacer" presStyleCnt="0"/>
      <dgm:spPr/>
    </dgm:pt>
    <dgm:pt modelId="{B150459B-1643-BE42-83D9-8048C038D048}" type="pres">
      <dgm:prSet presAssocID="{97BC8A59-2B70-124A-8BCA-BF9FFB46B334}" presName="parentText" presStyleLbl="node1" presStyleIdx="3" presStyleCnt="6" custScaleY="80158">
        <dgm:presLayoutVars>
          <dgm:chMax val="0"/>
          <dgm:bulletEnabled val="1"/>
        </dgm:presLayoutVars>
      </dgm:prSet>
      <dgm:spPr/>
    </dgm:pt>
    <dgm:pt modelId="{78DC1F9A-0593-7543-B90F-154CF1FBD247}" type="pres">
      <dgm:prSet presAssocID="{D7FB1733-D158-AD4B-BEBE-17C0723C3AA5}" presName="spacer" presStyleCnt="0"/>
      <dgm:spPr/>
    </dgm:pt>
    <dgm:pt modelId="{B4DE13B0-BB76-8844-BF72-C40C11827870}" type="pres">
      <dgm:prSet presAssocID="{2F0A8AF8-8DCC-6947-8010-017E0C32CB32}" presName="parentText" presStyleLbl="node1" presStyleIdx="4" presStyleCnt="6" custScaleY="80158">
        <dgm:presLayoutVars>
          <dgm:chMax val="0"/>
          <dgm:bulletEnabled val="1"/>
        </dgm:presLayoutVars>
      </dgm:prSet>
      <dgm:spPr/>
    </dgm:pt>
    <dgm:pt modelId="{92FE59BF-56AB-894D-A032-49D063B8112A}" type="pres">
      <dgm:prSet presAssocID="{BD4132A9-B082-4D40-B110-7CEC069E1393}" presName="spacer" presStyleCnt="0"/>
      <dgm:spPr/>
    </dgm:pt>
    <dgm:pt modelId="{D05AE6C4-6984-5540-9D7C-AB37AECD06C5}" type="pres">
      <dgm:prSet presAssocID="{7DCB28E6-7686-3940-A9AD-9AC2D24269DD}" presName="parentText" presStyleLbl="node1" presStyleIdx="5" presStyleCnt="6" custScaleY="80158">
        <dgm:presLayoutVars>
          <dgm:chMax val="0"/>
          <dgm:bulletEnabled val="1"/>
        </dgm:presLayoutVars>
      </dgm:prSet>
      <dgm:spPr/>
    </dgm:pt>
  </dgm:ptLst>
  <dgm:cxnLst>
    <dgm:cxn modelId="{9C3D7F11-9F9B-B444-9406-491D2A7E9701}" type="presOf" srcId="{2F0A8AF8-8DCC-6947-8010-017E0C32CB32}" destId="{B4DE13B0-BB76-8844-BF72-C40C11827870}" srcOrd="0" destOrd="0" presId="urn:microsoft.com/office/officeart/2005/8/layout/vList2"/>
    <dgm:cxn modelId="{B87F7732-6FE7-1A43-BD27-25A47D24190C}" srcId="{999F2118-B91D-49DB-B488-C062DE2451EA}" destId="{5A610558-5DB5-BE47-82C4-D5241B6F831F}" srcOrd="2" destOrd="0" parTransId="{86DEAA79-1C5B-F244-A1B9-A572551082A1}" sibTransId="{87A7E1A9-B043-F242-9F4B-F1D36461FC3B}"/>
    <dgm:cxn modelId="{01A0A346-E4E7-A64E-B9DA-F70B6616B5DF}" srcId="{999F2118-B91D-49DB-B488-C062DE2451EA}" destId="{2F0A8AF8-8DCC-6947-8010-017E0C32CB32}" srcOrd="4" destOrd="0" parTransId="{0038D5B3-2ADD-BD4A-9B9A-8F78EFDC7CC4}" sibTransId="{BD4132A9-B082-4D40-B110-7CEC069E1393}"/>
    <dgm:cxn modelId="{4E10444A-5F99-1448-8CD8-BE8E9831C18A}" srcId="{999F2118-B91D-49DB-B488-C062DE2451EA}" destId="{7DCB28E6-7686-3940-A9AD-9AC2D24269DD}" srcOrd="5" destOrd="0" parTransId="{B4C92EB3-33E3-034F-87A5-B116E2A60A39}" sibTransId="{96ECAE46-C0C1-104B-B8BD-43B95C1B2F3F}"/>
    <dgm:cxn modelId="{6C48F47D-B8CB-2E49-8ACA-E31A0FE9EB6F}" type="presOf" srcId="{F4CF4A98-6D9F-9F43-89EF-A9D244EE937F}" destId="{CCC756EB-5F58-7B4C-B971-D1CFDFCF9172}" srcOrd="0" destOrd="0" presId="urn:microsoft.com/office/officeart/2005/8/layout/vList2"/>
    <dgm:cxn modelId="{1F90D981-9850-D74C-8755-5ABB7BC016A8}" type="presOf" srcId="{97BC8A59-2B70-124A-8BCA-BF9FFB46B334}" destId="{B150459B-1643-BE42-83D9-8048C038D048}" srcOrd="0" destOrd="0" presId="urn:microsoft.com/office/officeart/2005/8/layout/vList2"/>
    <dgm:cxn modelId="{6BF05694-1302-8749-B45E-902782EF483D}" srcId="{999F2118-B91D-49DB-B488-C062DE2451EA}" destId="{F4CF4A98-6D9F-9F43-89EF-A9D244EE937F}" srcOrd="1" destOrd="0" parTransId="{0E71F9C5-C2BB-3B45-87D8-E0A5C671BB1F}" sibTransId="{5938CF2E-5C51-1747-820E-3092ACCAECB0}"/>
    <dgm:cxn modelId="{12463FBC-F4D6-A84D-906A-71E426AD39A6}" type="presOf" srcId="{999F2118-B91D-49DB-B488-C062DE2451EA}" destId="{6E2968D8-CAE1-41C0-AE51-A70909549164}" srcOrd="0" destOrd="0" presId="urn:microsoft.com/office/officeart/2005/8/layout/vList2"/>
    <dgm:cxn modelId="{9C306FBE-2752-2D45-B967-ED05814EFA36}" type="presOf" srcId="{5A610558-5DB5-BE47-82C4-D5241B6F831F}" destId="{C8543CEA-38A5-544D-B57B-4FE87CC6AE60}" srcOrd="0" destOrd="0" presId="urn:microsoft.com/office/officeart/2005/8/layout/vList2"/>
    <dgm:cxn modelId="{2E5F18C6-A1CB-E948-B647-B68AE25A1CA9}" srcId="{999F2118-B91D-49DB-B488-C062DE2451EA}" destId="{97BC8A59-2B70-124A-8BCA-BF9FFB46B334}" srcOrd="3" destOrd="0" parTransId="{ABA1287A-925E-514F-9A3C-949459334954}" sibTransId="{D7FB1733-D158-AD4B-BEBE-17C0723C3AA5}"/>
    <dgm:cxn modelId="{6BDEF4E1-7119-654D-A75C-0D159D299BE5}" type="presOf" srcId="{7DCB28E6-7686-3940-A9AD-9AC2D24269DD}" destId="{D05AE6C4-6984-5540-9D7C-AB37AECD06C5}" srcOrd="0" destOrd="0" presId="urn:microsoft.com/office/officeart/2005/8/layout/vList2"/>
    <dgm:cxn modelId="{75A628F2-5260-4DA1-B684-4717FEABF4BD}" srcId="{999F2118-B91D-49DB-B488-C062DE2451EA}" destId="{CD555060-1A52-46BB-ACFD-20AA27B01E4C}" srcOrd="0" destOrd="0" parTransId="{2681975F-3C03-4935-A3F3-C60B9EBF506C}" sibTransId="{4E1714B8-D4AB-49C0-91BC-0F609BAF1A3B}"/>
    <dgm:cxn modelId="{B1A5EAF9-760A-C74F-A408-21E6411C6BDF}" type="presOf" srcId="{CD555060-1A52-46BB-ACFD-20AA27B01E4C}" destId="{3CD00461-7B72-4E74-BEE0-CA62BAE5563E}" srcOrd="0" destOrd="0" presId="urn:microsoft.com/office/officeart/2005/8/layout/vList2"/>
    <dgm:cxn modelId="{D8A02386-B3C2-5C4F-B22B-800F45C15A64}" type="presParOf" srcId="{6E2968D8-CAE1-41C0-AE51-A70909549164}" destId="{3CD00461-7B72-4E74-BEE0-CA62BAE5563E}" srcOrd="0" destOrd="0" presId="urn:microsoft.com/office/officeart/2005/8/layout/vList2"/>
    <dgm:cxn modelId="{664A48F9-240B-1043-A4CE-CBF4BC412590}" type="presParOf" srcId="{6E2968D8-CAE1-41C0-AE51-A70909549164}" destId="{E3C2F363-5C55-4B8D-ACC5-AB9A6A153586}" srcOrd="1" destOrd="0" presId="urn:microsoft.com/office/officeart/2005/8/layout/vList2"/>
    <dgm:cxn modelId="{25E9B6A1-7A9F-AB49-A206-10AB5AAD2BAE}" type="presParOf" srcId="{6E2968D8-CAE1-41C0-AE51-A70909549164}" destId="{CCC756EB-5F58-7B4C-B971-D1CFDFCF9172}" srcOrd="2" destOrd="0" presId="urn:microsoft.com/office/officeart/2005/8/layout/vList2"/>
    <dgm:cxn modelId="{4501B391-9EE8-8C4D-97B8-B2AAB4E62DFF}" type="presParOf" srcId="{6E2968D8-CAE1-41C0-AE51-A70909549164}" destId="{30CE8DD9-DEF8-544E-BA46-029B94CEBF73}" srcOrd="3" destOrd="0" presId="urn:microsoft.com/office/officeart/2005/8/layout/vList2"/>
    <dgm:cxn modelId="{2ADFF661-1077-E346-A05D-ACBAA19BAFE9}" type="presParOf" srcId="{6E2968D8-CAE1-41C0-AE51-A70909549164}" destId="{C8543CEA-38A5-544D-B57B-4FE87CC6AE60}" srcOrd="4" destOrd="0" presId="urn:microsoft.com/office/officeart/2005/8/layout/vList2"/>
    <dgm:cxn modelId="{370D883C-018F-9E43-A4B8-9F57F4FE702E}" type="presParOf" srcId="{6E2968D8-CAE1-41C0-AE51-A70909549164}" destId="{7544EF3A-B30E-544C-8D5B-E68C9F3063D2}" srcOrd="5" destOrd="0" presId="urn:microsoft.com/office/officeart/2005/8/layout/vList2"/>
    <dgm:cxn modelId="{2008413E-C1CC-6A42-9CBA-E7A68DACB907}" type="presParOf" srcId="{6E2968D8-CAE1-41C0-AE51-A70909549164}" destId="{B150459B-1643-BE42-83D9-8048C038D048}" srcOrd="6" destOrd="0" presId="urn:microsoft.com/office/officeart/2005/8/layout/vList2"/>
    <dgm:cxn modelId="{72343D42-5E63-964A-B0B7-BDB5352676DD}" type="presParOf" srcId="{6E2968D8-CAE1-41C0-AE51-A70909549164}" destId="{78DC1F9A-0593-7543-B90F-154CF1FBD247}" srcOrd="7" destOrd="0" presId="urn:microsoft.com/office/officeart/2005/8/layout/vList2"/>
    <dgm:cxn modelId="{6BDA52C9-CF93-6046-8041-CFE88E020C3D}" type="presParOf" srcId="{6E2968D8-CAE1-41C0-AE51-A70909549164}" destId="{B4DE13B0-BB76-8844-BF72-C40C11827870}" srcOrd="8" destOrd="0" presId="urn:microsoft.com/office/officeart/2005/8/layout/vList2"/>
    <dgm:cxn modelId="{AC0DEB6D-E1AB-4042-8248-EBBE0AC9C68B}" type="presParOf" srcId="{6E2968D8-CAE1-41C0-AE51-A70909549164}" destId="{92FE59BF-56AB-894D-A032-49D063B8112A}" srcOrd="9" destOrd="0" presId="urn:microsoft.com/office/officeart/2005/8/layout/vList2"/>
    <dgm:cxn modelId="{A288DC31-0EF4-2F41-8E68-1F2442956DBE}" type="presParOf" srcId="{6E2968D8-CAE1-41C0-AE51-A70909549164}" destId="{D05AE6C4-6984-5540-9D7C-AB37AECD06C5}"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36BA6C-9F78-45E5-BBC1-8563F1805580}" type="doc">
      <dgm:prSet loTypeId="urn:microsoft.com/office/officeart/2005/8/layout/default#5" loCatId="list" qsTypeId="urn:microsoft.com/office/officeart/2005/8/quickstyle/simple1#6" qsCatId="simple" csTypeId="urn:microsoft.com/office/officeart/2005/8/colors/accent1_2#6" csCatId="accent1" phldr="1"/>
      <dgm:spPr/>
      <dgm:t>
        <a:bodyPr/>
        <a:lstStyle/>
        <a:p>
          <a:endParaRPr lang="en-US"/>
        </a:p>
      </dgm:t>
    </dgm:pt>
    <dgm:pt modelId="{1209CBB6-B8CB-442D-BF81-6914BE0912EC}">
      <dgm:prSet phldrT="[Text]"/>
      <dgm:spPr/>
      <dgm:t>
        <a:bodyPr/>
        <a:lstStyle/>
        <a:p>
          <a:r>
            <a:rPr lang="en-US" dirty="0"/>
            <a:t>#1 – Create a Culture of Feedback</a:t>
          </a:r>
        </a:p>
      </dgm:t>
    </dgm:pt>
    <dgm:pt modelId="{CD67255C-BA74-4943-86FD-265A82FD35A1}" type="sibTrans" cxnId="{7C7985E5-C598-44C0-B47C-6269EF585C5A}">
      <dgm:prSet/>
      <dgm:spPr/>
      <dgm:t>
        <a:bodyPr/>
        <a:lstStyle/>
        <a:p>
          <a:endParaRPr lang="en-US"/>
        </a:p>
      </dgm:t>
    </dgm:pt>
    <dgm:pt modelId="{2B5FC766-0EF2-4E06-862B-2ECCA1428F03}" type="parTrans" cxnId="{7C7985E5-C598-44C0-B47C-6269EF585C5A}">
      <dgm:prSet/>
      <dgm:spPr/>
      <dgm:t>
        <a:bodyPr/>
        <a:lstStyle/>
        <a:p>
          <a:endParaRPr lang="en-US"/>
        </a:p>
      </dgm:t>
    </dgm:pt>
    <dgm:pt modelId="{98A10AC0-5EA8-414F-BEEB-FD2A216E8F88}" type="pres">
      <dgm:prSet presAssocID="{FE36BA6C-9F78-45E5-BBC1-8563F1805580}" presName="diagram" presStyleCnt="0">
        <dgm:presLayoutVars>
          <dgm:dir/>
          <dgm:resizeHandles val="exact"/>
        </dgm:presLayoutVars>
      </dgm:prSet>
      <dgm:spPr/>
    </dgm:pt>
    <dgm:pt modelId="{2CA3A8AE-EBBE-4911-B4EE-5A47E0929C6F}" type="pres">
      <dgm:prSet presAssocID="{1209CBB6-B8CB-442D-BF81-6914BE0912EC}" presName="node" presStyleLbl="node1" presStyleIdx="0" presStyleCnt="1" custScaleX="236490" custScaleY="158207" custLinFactNeighborX="-39679" custLinFactNeighborY="-31775">
        <dgm:presLayoutVars>
          <dgm:bulletEnabled val="1"/>
        </dgm:presLayoutVars>
      </dgm:prSet>
      <dgm:spPr/>
    </dgm:pt>
  </dgm:ptLst>
  <dgm:cxnLst>
    <dgm:cxn modelId="{0097C1A8-CB92-A344-A602-949D8F7FBC71}" type="presOf" srcId="{FE36BA6C-9F78-45E5-BBC1-8563F1805580}" destId="{98A10AC0-5EA8-414F-BEEB-FD2A216E8F88}" srcOrd="0" destOrd="0" presId="urn:microsoft.com/office/officeart/2005/8/layout/default#5"/>
    <dgm:cxn modelId="{3C571DE3-6F05-AC48-B632-FDEE8BA91609}" type="presOf" srcId="{1209CBB6-B8CB-442D-BF81-6914BE0912EC}" destId="{2CA3A8AE-EBBE-4911-B4EE-5A47E0929C6F}" srcOrd="0" destOrd="0" presId="urn:microsoft.com/office/officeart/2005/8/layout/default#5"/>
    <dgm:cxn modelId="{7C7985E5-C598-44C0-B47C-6269EF585C5A}" srcId="{FE36BA6C-9F78-45E5-BBC1-8563F1805580}" destId="{1209CBB6-B8CB-442D-BF81-6914BE0912EC}" srcOrd="0" destOrd="0" parTransId="{2B5FC766-0EF2-4E06-862B-2ECCA1428F03}" sibTransId="{CD67255C-BA74-4943-86FD-265A82FD35A1}"/>
    <dgm:cxn modelId="{95DA69D1-82CE-D04B-A7D8-30BC5CE7C134}" type="presParOf" srcId="{98A10AC0-5EA8-414F-BEEB-FD2A216E8F88}" destId="{2CA3A8AE-EBBE-4911-B4EE-5A47E0929C6F}" srcOrd="0" destOrd="0" presId="urn:microsoft.com/office/officeart/2005/8/layout/defaul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54B6DC-CCB8-4CD7-8607-F21738CD98B8}" type="doc">
      <dgm:prSet loTypeId="urn:microsoft.com/office/officeart/2005/8/layout/cycle6" loCatId="cycle" qsTypeId="urn:microsoft.com/office/officeart/2005/8/quickstyle/simple1#7" qsCatId="simple" csTypeId="urn:microsoft.com/office/officeart/2005/8/colors/accent1_2#7" csCatId="accent1" phldr="1"/>
      <dgm:spPr/>
      <dgm:t>
        <a:bodyPr/>
        <a:lstStyle/>
        <a:p>
          <a:endParaRPr lang="en-US"/>
        </a:p>
      </dgm:t>
    </dgm:pt>
    <dgm:pt modelId="{5747BFBE-DFA5-4539-ACB7-843A14B02045}">
      <dgm:prSet phldrT="[Text]"/>
      <dgm:spPr/>
      <dgm:t>
        <a:bodyPr/>
        <a:lstStyle/>
        <a:p>
          <a:r>
            <a:rPr lang="en-US" dirty="0"/>
            <a:t>Set expectations</a:t>
          </a:r>
        </a:p>
      </dgm:t>
    </dgm:pt>
    <dgm:pt modelId="{DF9CCA4A-8DFE-40AB-AF00-DFDA4701210E}" type="parTrans" cxnId="{B7645935-2C80-40D3-A452-CBF544866FA4}">
      <dgm:prSet/>
      <dgm:spPr/>
      <dgm:t>
        <a:bodyPr/>
        <a:lstStyle/>
        <a:p>
          <a:endParaRPr lang="en-US"/>
        </a:p>
      </dgm:t>
    </dgm:pt>
    <dgm:pt modelId="{52A5E781-7774-441C-9EF4-6E3E73B3EA4F}" type="sibTrans" cxnId="{B7645935-2C80-40D3-A452-CBF544866FA4}">
      <dgm:prSet/>
      <dgm:spPr/>
      <dgm:t>
        <a:bodyPr/>
        <a:lstStyle/>
        <a:p>
          <a:endParaRPr lang="en-US"/>
        </a:p>
      </dgm:t>
    </dgm:pt>
    <dgm:pt modelId="{C671B032-E29F-4DD9-975C-528FD9E0AACD}">
      <dgm:prSet phldrT="[Text]"/>
      <dgm:spPr/>
      <dgm:t>
        <a:bodyPr/>
        <a:lstStyle/>
        <a:p>
          <a:r>
            <a:rPr lang="en-US" dirty="0"/>
            <a:t>Establish mutual goals</a:t>
          </a:r>
        </a:p>
      </dgm:t>
    </dgm:pt>
    <dgm:pt modelId="{6EEFD213-2436-4AEA-93C2-00E14A70C158}" type="parTrans" cxnId="{5CC57B80-134C-4720-AC4A-C3F3B27F4233}">
      <dgm:prSet/>
      <dgm:spPr/>
      <dgm:t>
        <a:bodyPr/>
        <a:lstStyle/>
        <a:p>
          <a:endParaRPr lang="en-US"/>
        </a:p>
      </dgm:t>
    </dgm:pt>
    <dgm:pt modelId="{5C4DA247-75E0-40F7-8696-9DA524A00D3B}" type="sibTrans" cxnId="{5CC57B80-134C-4720-AC4A-C3F3B27F4233}">
      <dgm:prSet/>
      <dgm:spPr/>
      <dgm:t>
        <a:bodyPr/>
        <a:lstStyle/>
        <a:p>
          <a:endParaRPr lang="en-US"/>
        </a:p>
      </dgm:t>
    </dgm:pt>
    <dgm:pt modelId="{34289A08-1962-42AC-9F4E-4FF90FB329B1}">
      <dgm:prSet phldrT="[Text]"/>
      <dgm:spPr/>
      <dgm:t>
        <a:bodyPr/>
        <a:lstStyle/>
        <a:p>
          <a:r>
            <a:rPr lang="en-US" dirty="0"/>
            <a:t>Make it bidirectional</a:t>
          </a:r>
        </a:p>
      </dgm:t>
    </dgm:pt>
    <dgm:pt modelId="{1DCD85EA-CAEB-4CE4-8584-D5832F0B43B7}" type="parTrans" cxnId="{D6CC2762-1484-4117-95D3-F48E79C473BA}">
      <dgm:prSet/>
      <dgm:spPr/>
      <dgm:t>
        <a:bodyPr/>
        <a:lstStyle/>
        <a:p>
          <a:endParaRPr lang="en-US"/>
        </a:p>
      </dgm:t>
    </dgm:pt>
    <dgm:pt modelId="{468AAFE7-3CF6-4631-96B0-7036E2E87EE8}" type="sibTrans" cxnId="{D6CC2762-1484-4117-95D3-F48E79C473BA}">
      <dgm:prSet/>
      <dgm:spPr/>
      <dgm:t>
        <a:bodyPr/>
        <a:lstStyle/>
        <a:p>
          <a:endParaRPr lang="en-US"/>
        </a:p>
      </dgm:t>
    </dgm:pt>
    <dgm:pt modelId="{97D48F9C-9FFA-4DBE-9FFC-057A8967F9C2}">
      <dgm:prSet phldrT="[Text]"/>
      <dgm:spPr/>
      <dgm:t>
        <a:bodyPr/>
        <a:lstStyle/>
        <a:p>
          <a:r>
            <a:rPr lang="en-US" dirty="0"/>
            <a:t>Reinforce the positive</a:t>
          </a:r>
        </a:p>
      </dgm:t>
    </dgm:pt>
    <dgm:pt modelId="{A66049B5-5A1A-44DD-89CE-6F00946B6C5F}" type="parTrans" cxnId="{246D7FDD-9BA1-49A6-B2E2-62875242364B}">
      <dgm:prSet/>
      <dgm:spPr/>
      <dgm:t>
        <a:bodyPr/>
        <a:lstStyle/>
        <a:p>
          <a:endParaRPr lang="en-US"/>
        </a:p>
      </dgm:t>
    </dgm:pt>
    <dgm:pt modelId="{941F5481-E0AD-4F01-A774-1E181E1EC451}" type="sibTrans" cxnId="{246D7FDD-9BA1-49A6-B2E2-62875242364B}">
      <dgm:prSet/>
      <dgm:spPr/>
      <dgm:t>
        <a:bodyPr/>
        <a:lstStyle/>
        <a:p>
          <a:endParaRPr lang="en-US"/>
        </a:p>
      </dgm:t>
    </dgm:pt>
    <dgm:pt modelId="{AE571E7B-4EDF-4EDF-B2F9-1D85307D4A7A}">
      <dgm:prSet phldrT="[Text]"/>
      <dgm:spPr/>
      <dgm:t>
        <a:bodyPr/>
        <a:lstStyle/>
        <a:p>
          <a:r>
            <a:rPr lang="en-US" dirty="0"/>
            <a:t>Identify feedback</a:t>
          </a:r>
        </a:p>
      </dgm:t>
    </dgm:pt>
    <dgm:pt modelId="{5D3C682F-87E3-47B5-AF19-56E0BFB2BBF8}" type="parTrans" cxnId="{60DDE1C2-1B90-4324-9956-4275D7434FF2}">
      <dgm:prSet/>
      <dgm:spPr/>
      <dgm:t>
        <a:bodyPr/>
        <a:lstStyle/>
        <a:p>
          <a:endParaRPr lang="en-US"/>
        </a:p>
      </dgm:t>
    </dgm:pt>
    <dgm:pt modelId="{183A0B99-F561-45F8-BFAD-FB2AE609C59D}" type="sibTrans" cxnId="{60DDE1C2-1B90-4324-9956-4275D7434FF2}">
      <dgm:prSet/>
      <dgm:spPr/>
      <dgm:t>
        <a:bodyPr/>
        <a:lstStyle/>
        <a:p>
          <a:endParaRPr lang="en-US"/>
        </a:p>
      </dgm:t>
    </dgm:pt>
    <dgm:pt modelId="{8D2A3303-0F51-4B7D-9268-E3505ED26665}" type="pres">
      <dgm:prSet presAssocID="{0D54B6DC-CCB8-4CD7-8607-F21738CD98B8}" presName="cycle" presStyleCnt="0">
        <dgm:presLayoutVars>
          <dgm:dir/>
          <dgm:resizeHandles val="exact"/>
        </dgm:presLayoutVars>
      </dgm:prSet>
      <dgm:spPr/>
    </dgm:pt>
    <dgm:pt modelId="{7D9D1EA8-8719-4E89-976A-E957978511D3}" type="pres">
      <dgm:prSet presAssocID="{5747BFBE-DFA5-4539-ACB7-843A14B02045}" presName="node" presStyleLbl="node1" presStyleIdx="0" presStyleCnt="5">
        <dgm:presLayoutVars>
          <dgm:bulletEnabled val="1"/>
        </dgm:presLayoutVars>
      </dgm:prSet>
      <dgm:spPr/>
    </dgm:pt>
    <dgm:pt modelId="{B2AEF627-F5FA-4919-9884-8172E90F10B9}" type="pres">
      <dgm:prSet presAssocID="{5747BFBE-DFA5-4539-ACB7-843A14B02045}" presName="spNode" presStyleCnt="0"/>
      <dgm:spPr/>
    </dgm:pt>
    <dgm:pt modelId="{BE20AE73-2159-4E46-909E-E5F3126B20EC}" type="pres">
      <dgm:prSet presAssocID="{52A5E781-7774-441C-9EF4-6E3E73B3EA4F}" presName="sibTrans" presStyleLbl="sibTrans1D1" presStyleIdx="0" presStyleCnt="5"/>
      <dgm:spPr/>
    </dgm:pt>
    <dgm:pt modelId="{7C5C69D4-F22D-4959-B0B8-A9973A1BB726}" type="pres">
      <dgm:prSet presAssocID="{C671B032-E29F-4DD9-975C-528FD9E0AACD}" presName="node" presStyleLbl="node1" presStyleIdx="1" presStyleCnt="5">
        <dgm:presLayoutVars>
          <dgm:bulletEnabled val="1"/>
        </dgm:presLayoutVars>
      </dgm:prSet>
      <dgm:spPr/>
    </dgm:pt>
    <dgm:pt modelId="{2EFA78BA-7B35-440B-A3E5-D3E3F67FA1E1}" type="pres">
      <dgm:prSet presAssocID="{C671B032-E29F-4DD9-975C-528FD9E0AACD}" presName="spNode" presStyleCnt="0"/>
      <dgm:spPr/>
    </dgm:pt>
    <dgm:pt modelId="{3FE1EA54-FDED-43B1-B739-E09B179B30D6}" type="pres">
      <dgm:prSet presAssocID="{5C4DA247-75E0-40F7-8696-9DA524A00D3B}" presName="sibTrans" presStyleLbl="sibTrans1D1" presStyleIdx="1" presStyleCnt="5"/>
      <dgm:spPr/>
    </dgm:pt>
    <dgm:pt modelId="{C36AB0DC-EACE-4D63-AA00-F6A549D53383}" type="pres">
      <dgm:prSet presAssocID="{34289A08-1962-42AC-9F4E-4FF90FB329B1}" presName="node" presStyleLbl="node1" presStyleIdx="2" presStyleCnt="5">
        <dgm:presLayoutVars>
          <dgm:bulletEnabled val="1"/>
        </dgm:presLayoutVars>
      </dgm:prSet>
      <dgm:spPr/>
    </dgm:pt>
    <dgm:pt modelId="{C5835E23-2C1A-4C26-8EB2-1109288510A8}" type="pres">
      <dgm:prSet presAssocID="{34289A08-1962-42AC-9F4E-4FF90FB329B1}" presName="spNode" presStyleCnt="0"/>
      <dgm:spPr/>
    </dgm:pt>
    <dgm:pt modelId="{8864231D-8A83-4441-AEA5-9D1F258DEE36}" type="pres">
      <dgm:prSet presAssocID="{468AAFE7-3CF6-4631-96B0-7036E2E87EE8}" presName="sibTrans" presStyleLbl="sibTrans1D1" presStyleIdx="2" presStyleCnt="5"/>
      <dgm:spPr/>
    </dgm:pt>
    <dgm:pt modelId="{FD86C774-2238-46EE-A240-82354D0D0603}" type="pres">
      <dgm:prSet presAssocID="{97D48F9C-9FFA-4DBE-9FFC-057A8967F9C2}" presName="node" presStyleLbl="node1" presStyleIdx="3" presStyleCnt="5">
        <dgm:presLayoutVars>
          <dgm:bulletEnabled val="1"/>
        </dgm:presLayoutVars>
      </dgm:prSet>
      <dgm:spPr/>
    </dgm:pt>
    <dgm:pt modelId="{25BD03EC-16E5-4ED4-8E3F-C22DA6AE7BD0}" type="pres">
      <dgm:prSet presAssocID="{97D48F9C-9FFA-4DBE-9FFC-057A8967F9C2}" presName="spNode" presStyleCnt="0"/>
      <dgm:spPr/>
    </dgm:pt>
    <dgm:pt modelId="{39E09B1B-25F7-400E-ADDD-D1E6F77BB1A9}" type="pres">
      <dgm:prSet presAssocID="{941F5481-E0AD-4F01-A774-1E181E1EC451}" presName="sibTrans" presStyleLbl="sibTrans1D1" presStyleIdx="3" presStyleCnt="5"/>
      <dgm:spPr/>
    </dgm:pt>
    <dgm:pt modelId="{628F766F-4ED7-453F-AC8F-6FAA24B5E7CF}" type="pres">
      <dgm:prSet presAssocID="{AE571E7B-4EDF-4EDF-B2F9-1D85307D4A7A}" presName="node" presStyleLbl="node1" presStyleIdx="4" presStyleCnt="5">
        <dgm:presLayoutVars>
          <dgm:bulletEnabled val="1"/>
        </dgm:presLayoutVars>
      </dgm:prSet>
      <dgm:spPr/>
    </dgm:pt>
    <dgm:pt modelId="{6BC049DC-9A0A-4044-BE01-C166A08034C9}" type="pres">
      <dgm:prSet presAssocID="{AE571E7B-4EDF-4EDF-B2F9-1D85307D4A7A}" presName="spNode" presStyleCnt="0"/>
      <dgm:spPr/>
    </dgm:pt>
    <dgm:pt modelId="{95273F06-AA3A-461A-B413-C445D7B29275}" type="pres">
      <dgm:prSet presAssocID="{183A0B99-F561-45F8-BFAD-FB2AE609C59D}" presName="sibTrans" presStyleLbl="sibTrans1D1" presStyleIdx="4" presStyleCnt="5"/>
      <dgm:spPr/>
    </dgm:pt>
  </dgm:ptLst>
  <dgm:cxnLst>
    <dgm:cxn modelId="{85E9B100-C7E5-3646-9DA6-80811BA69234}" type="presOf" srcId="{183A0B99-F561-45F8-BFAD-FB2AE609C59D}" destId="{95273F06-AA3A-461A-B413-C445D7B29275}" srcOrd="0" destOrd="0" presId="urn:microsoft.com/office/officeart/2005/8/layout/cycle6"/>
    <dgm:cxn modelId="{B7645935-2C80-40D3-A452-CBF544866FA4}" srcId="{0D54B6DC-CCB8-4CD7-8607-F21738CD98B8}" destId="{5747BFBE-DFA5-4539-ACB7-843A14B02045}" srcOrd="0" destOrd="0" parTransId="{DF9CCA4A-8DFE-40AB-AF00-DFDA4701210E}" sibTransId="{52A5E781-7774-441C-9EF4-6E3E73B3EA4F}"/>
    <dgm:cxn modelId="{D6CC2762-1484-4117-95D3-F48E79C473BA}" srcId="{0D54B6DC-CCB8-4CD7-8607-F21738CD98B8}" destId="{34289A08-1962-42AC-9F4E-4FF90FB329B1}" srcOrd="2" destOrd="0" parTransId="{1DCD85EA-CAEB-4CE4-8584-D5832F0B43B7}" sibTransId="{468AAFE7-3CF6-4631-96B0-7036E2E87EE8}"/>
    <dgm:cxn modelId="{016E7344-B563-0348-BB91-9BE6720CDEDA}" type="presOf" srcId="{97D48F9C-9FFA-4DBE-9FFC-057A8967F9C2}" destId="{FD86C774-2238-46EE-A240-82354D0D0603}" srcOrd="0" destOrd="0" presId="urn:microsoft.com/office/officeart/2005/8/layout/cycle6"/>
    <dgm:cxn modelId="{FF424F50-A9D9-684C-8574-2E530C634C24}" type="presOf" srcId="{0D54B6DC-CCB8-4CD7-8607-F21738CD98B8}" destId="{8D2A3303-0F51-4B7D-9268-E3505ED26665}" srcOrd="0" destOrd="0" presId="urn:microsoft.com/office/officeart/2005/8/layout/cycle6"/>
    <dgm:cxn modelId="{4925BD76-A5F5-0A4A-A1E7-E4452D92B25F}" type="presOf" srcId="{5C4DA247-75E0-40F7-8696-9DA524A00D3B}" destId="{3FE1EA54-FDED-43B1-B739-E09B179B30D6}" srcOrd="0" destOrd="0" presId="urn:microsoft.com/office/officeart/2005/8/layout/cycle6"/>
    <dgm:cxn modelId="{F7563D79-7E2A-2E4C-A259-300E58F14544}" type="presOf" srcId="{5747BFBE-DFA5-4539-ACB7-843A14B02045}" destId="{7D9D1EA8-8719-4E89-976A-E957978511D3}" srcOrd="0" destOrd="0" presId="urn:microsoft.com/office/officeart/2005/8/layout/cycle6"/>
    <dgm:cxn modelId="{5CC57B80-134C-4720-AC4A-C3F3B27F4233}" srcId="{0D54B6DC-CCB8-4CD7-8607-F21738CD98B8}" destId="{C671B032-E29F-4DD9-975C-528FD9E0AACD}" srcOrd="1" destOrd="0" parTransId="{6EEFD213-2436-4AEA-93C2-00E14A70C158}" sibTransId="{5C4DA247-75E0-40F7-8696-9DA524A00D3B}"/>
    <dgm:cxn modelId="{CDF6878A-39C3-6C41-9C32-EA6C0F3DA7AA}" type="presOf" srcId="{52A5E781-7774-441C-9EF4-6E3E73B3EA4F}" destId="{BE20AE73-2159-4E46-909E-E5F3126B20EC}" srcOrd="0" destOrd="0" presId="urn:microsoft.com/office/officeart/2005/8/layout/cycle6"/>
    <dgm:cxn modelId="{95F62092-2B08-DA45-96A5-52E3BBD798D4}" type="presOf" srcId="{468AAFE7-3CF6-4631-96B0-7036E2E87EE8}" destId="{8864231D-8A83-4441-AEA5-9D1F258DEE36}" srcOrd="0" destOrd="0" presId="urn:microsoft.com/office/officeart/2005/8/layout/cycle6"/>
    <dgm:cxn modelId="{AC91C8A8-54EF-7E49-B3BA-06780957CE63}" type="presOf" srcId="{34289A08-1962-42AC-9F4E-4FF90FB329B1}" destId="{C36AB0DC-EACE-4D63-AA00-F6A549D53383}" srcOrd="0" destOrd="0" presId="urn:microsoft.com/office/officeart/2005/8/layout/cycle6"/>
    <dgm:cxn modelId="{60DDE1C2-1B90-4324-9956-4275D7434FF2}" srcId="{0D54B6DC-CCB8-4CD7-8607-F21738CD98B8}" destId="{AE571E7B-4EDF-4EDF-B2F9-1D85307D4A7A}" srcOrd="4" destOrd="0" parTransId="{5D3C682F-87E3-47B5-AF19-56E0BFB2BBF8}" sibTransId="{183A0B99-F561-45F8-BFAD-FB2AE609C59D}"/>
    <dgm:cxn modelId="{204A85CA-FD86-8E42-AC33-36010F768DAC}" type="presOf" srcId="{AE571E7B-4EDF-4EDF-B2F9-1D85307D4A7A}" destId="{628F766F-4ED7-453F-AC8F-6FAA24B5E7CF}" srcOrd="0" destOrd="0" presId="urn:microsoft.com/office/officeart/2005/8/layout/cycle6"/>
    <dgm:cxn modelId="{6BB2CDDB-AC30-CC44-A361-3CE4AE64DF06}" type="presOf" srcId="{C671B032-E29F-4DD9-975C-528FD9E0AACD}" destId="{7C5C69D4-F22D-4959-B0B8-A9973A1BB726}" srcOrd="0" destOrd="0" presId="urn:microsoft.com/office/officeart/2005/8/layout/cycle6"/>
    <dgm:cxn modelId="{246D7FDD-9BA1-49A6-B2E2-62875242364B}" srcId="{0D54B6DC-CCB8-4CD7-8607-F21738CD98B8}" destId="{97D48F9C-9FFA-4DBE-9FFC-057A8967F9C2}" srcOrd="3" destOrd="0" parTransId="{A66049B5-5A1A-44DD-89CE-6F00946B6C5F}" sibTransId="{941F5481-E0AD-4F01-A774-1E181E1EC451}"/>
    <dgm:cxn modelId="{488BDEF8-2545-2B4E-821B-38B7784512A1}" type="presOf" srcId="{941F5481-E0AD-4F01-A774-1E181E1EC451}" destId="{39E09B1B-25F7-400E-ADDD-D1E6F77BB1A9}" srcOrd="0" destOrd="0" presId="urn:microsoft.com/office/officeart/2005/8/layout/cycle6"/>
    <dgm:cxn modelId="{520932BE-1DCC-F140-9B9D-35F9C22EEE24}" type="presParOf" srcId="{8D2A3303-0F51-4B7D-9268-E3505ED26665}" destId="{7D9D1EA8-8719-4E89-976A-E957978511D3}" srcOrd="0" destOrd="0" presId="urn:microsoft.com/office/officeart/2005/8/layout/cycle6"/>
    <dgm:cxn modelId="{02C94D21-4C78-C249-89C4-352882A57EEF}" type="presParOf" srcId="{8D2A3303-0F51-4B7D-9268-E3505ED26665}" destId="{B2AEF627-F5FA-4919-9884-8172E90F10B9}" srcOrd="1" destOrd="0" presId="urn:microsoft.com/office/officeart/2005/8/layout/cycle6"/>
    <dgm:cxn modelId="{D656BE63-2F8E-FB46-A08C-67CF1133D7A2}" type="presParOf" srcId="{8D2A3303-0F51-4B7D-9268-E3505ED26665}" destId="{BE20AE73-2159-4E46-909E-E5F3126B20EC}" srcOrd="2" destOrd="0" presId="urn:microsoft.com/office/officeart/2005/8/layout/cycle6"/>
    <dgm:cxn modelId="{A4A84A11-CA70-F84C-B975-A8AA500423C1}" type="presParOf" srcId="{8D2A3303-0F51-4B7D-9268-E3505ED26665}" destId="{7C5C69D4-F22D-4959-B0B8-A9973A1BB726}" srcOrd="3" destOrd="0" presId="urn:microsoft.com/office/officeart/2005/8/layout/cycle6"/>
    <dgm:cxn modelId="{CAF929FA-6FEE-1245-BDE9-896F0C4275CE}" type="presParOf" srcId="{8D2A3303-0F51-4B7D-9268-E3505ED26665}" destId="{2EFA78BA-7B35-440B-A3E5-D3E3F67FA1E1}" srcOrd="4" destOrd="0" presId="urn:microsoft.com/office/officeart/2005/8/layout/cycle6"/>
    <dgm:cxn modelId="{E03C3D3A-BC3A-194F-A340-84C343B83D02}" type="presParOf" srcId="{8D2A3303-0F51-4B7D-9268-E3505ED26665}" destId="{3FE1EA54-FDED-43B1-B739-E09B179B30D6}" srcOrd="5" destOrd="0" presId="urn:microsoft.com/office/officeart/2005/8/layout/cycle6"/>
    <dgm:cxn modelId="{5C7480F1-41BE-544A-83D1-8D6C78E93653}" type="presParOf" srcId="{8D2A3303-0F51-4B7D-9268-E3505ED26665}" destId="{C36AB0DC-EACE-4D63-AA00-F6A549D53383}" srcOrd="6" destOrd="0" presId="urn:microsoft.com/office/officeart/2005/8/layout/cycle6"/>
    <dgm:cxn modelId="{12701E90-2C1B-F446-AD8E-4AB938101E5F}" type="presParOf" srcId="{8D2A3303-0F51-4B7D-9268-E3505ED26665}" destId="{C5835E23-2C1A-4C26-8EB2-1109288510A8}" srcOrd="7" destOrd="0" presId="urn:microsoft.com/office/officeart/2005/8/layout/cycle6"/>
    <dgm:cxn modelId="{C7F6D720-9EF5-D643-9D90-C7179CFD9F99}" type="presParOf" srcId="{8D2A3303-0F51-4B7D-9268-E3505ED26665}" destId="{8864231D-8A83-4441-AEA5-9D1F258DEE36}" srcOrd="8" destOrd="0" presId="urn:microsoft.com/office/officeart/2005/8/layout/cycle6"/>
    <dgm:cxn modelId="{CCFFAB00-D66F-6C49-9A57-45BD1D11F11D}" type="presParOf" srcId="{8D2A3303-0F51-4B7D-9268-E3505ED26665}" destId="{FD86C774-2238-46EE-A240-82354D0D0603}" srcOrd="9" destOrd="0" presId="urn:microsoft.com/office/officeart/2005/8/layout/cycle6"/>
    <dgm:cxn modelId="{DD8809B3-F822-9F4A-8401-82740E700BCE}" type="presParOf" srcId="{8D2A3303-0F51-4B7D-9268-E3505ED26665}" destId="{25BD03EC-16E5-4ED4-8E3F-C22DA6AE7BD0}" srcOrd="10" destOrd="0" presId="urn:microsoft.com/office/officeart/2005/8/layout/cycle6"/>
    <dgm:cxn modelId="{2957A7B5-5AF2-4942-9F1C-32A480A3AE15}" type="presParOf" srcId="{8D2A3303-0F51-4B7D-9268-E3505ED26665}" destId="{39E09B1B-25F7-400E-ADDD-D1E6F77BB1A9}" srcOrd="11" destOrd="0" presId="urn:microsoft.com/office/officeart/2005/8/layout/cycle6"/>
    <dgm:cxn modelId="{6997DF4D-C685-194B-A53C-D0B9D1A8FC05}" type="presParOf" srcId="{8D2A3303-0F51-4B7D-9268-E3505ED26665}" destId="{628F766F-4ED7-453F-AC8F-6FAA24B5E7CF}" srcOrd="12" destOrd="0" presId="urn:microsoft.com/office/officeart/2005/8/layout/cycle6"/>
    <dgm:cxn modelId="{95910C3C-811F-474F-A9F5-7222A785E127}" type="presParOf" srcId="{8D2A3303-0F51-4B7D-9268-E3505ED26665}" destId="{6BC049DC-9A0A-4044-BE01-C166A08034C9}" srcOrd="13" destOrd="0" presId="urn:microsoft.com/office/officeart/2005/8/layout/cycle6"/>
    <dgm:cxn modelId="{D5B5C181-AA5D-4546-93E6-0247FBF8426D}" type="presParOf" srcId="{8D2A3303-0F51-4B7D-9268-E3505ED26665}" destId="{95273F06-AA3A-461A-B413-C445D7B29275}"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36BA6C-9F78-45E5-BBC1-8563F1805580}" type="doc">
      <dgm:prSet loTypeId="urn:microsoft.com/office/officeart/2005/8/layout/default#6" loCatId="list" qsTypeId="urn:microsoft.com/office/officeart/2005/8/quickstyle/simple1#8" qsCatId="simple" csTypeId="urn:microsoft.com/office/officeart/2005/8/colors/accent1_2#8" csCatId="accent1" phldr="1"/>
      <dgm:spPr/>
      <dgm:t>
        <a:bodyPr/>
        <a:lstStyle/>
        <a:p>
          <a:endParaRPr lang="en-US"/>
        </a:p>
      </dgm:t>
    </dgm:pt>
    <dgm:pt modelId="{1209CBB6-B8CB-442D-BF81-6914BE0912EC}">
      <dgm:prSet phldrT="[Text]"/>
      <dgm:spPr/>
      <dgm:t>
        <a:bodyPr/>
        <a:lstStyle/>
        <a:p>
          <a:r>
            <a:rPr lang="en-US" dirty="0"/>
            <a:t>#2 – Create a Culture of Appreciation</a:t>
          </a:r>
        </a:p>
      </dgm:t>
    </dgm:pt>
    <dgm:pt modelId="{CD67255C-BA74-4943-86FD-265A82FD35A1}" type="sibTrans" cxnId="{7C7985E5-C598-44C0-B47C-6269EF585C5A}">
      <dgm:prSet/>
      <dgm:spPr/>
      <dgm:t>
        <a:bodyPr/>
        <a:lstStyle/>
        <a:p>
          <a:endParaRPr lang="en-US"/>
        </a:p>
      </dgm:t>
    </dgm:pt>
    <dgm:pt modelId="{2B5FC766-0EF2-4E06-862B-2ECCA1428F03}" type="parTrans" cxnId="{7C7985E5-C598-44C0-B47C-6269EF585C5A}">
      <dgm:prSet/>
      <dgm:spPr/>
      <dgm:t>
        <a:bodyPr/>
        <a:lstStyle/>
        <a:p>
          <a:endParaRPr lang="en-US"/>
        </a:p>
      </dgm:t>
    </dgm:pt>
    <dgm:pt modelId="{98A10AC0-5EA8-414F-BEEB-FD2A216E8F88}" type="pres">
      <dgm:prSet presAssocID="{FE36BA6C-9F78-45E5-BBC1-8563F1805580}" presName="diagram" presStyleCnt="0">
        <dgm:presLayoutVars>
          <dgm:dir/>
          <dgm:resizeHandles val="exact"/>
        </dgm:presLayoutVars>
      </dgm:prSet>
      <dgm:spPr/>
    </dgm:pt>
    <dgm:pt modelId="{2CA3A8AE-EBBE-4911-B4EE-5A47E0929C6F}" type="pres">
      <dgm:prSet presAssocID="{1209CBB6-B8CB-442D-BF81-6914BE0912EC}" presName="node" presStyleLbl="node1" presStyleIdx="0" presStyleCnt="1" custScaleX="236490" custScaleY="158207" custLinFactNeighborX="-25460" custLinFactNeighborY="-27035">
        <dgm:presLayoutVars>
          <dgm:bulletEnabled val="1"/>
        </dgm:presLayoutVars>
      </dgm:prSet>
      <dgm:spPr/>
    </dgm:pt>
  </dgm:ptLst>
  <dgm:cxnLst>
    <dgm:cxn modelId="{513B2F2F-B30C-494F-90D2-6B0B738936CA}" type="presOf" srcId="{FE36BA6C-9F78-45E5-BBC1-8563F1805580}" destId="{98A10AC0-5EA8-414F-BEEB-FD2A216E8F88}" srcOrd="0" destOrd="0" presId="urn:microsoft.com/office/officeart/2005/8/layout/default#6"/>
    <dgm:cxn modelId="{BFF5A651-C283-E642-A1D1-931273DD3C72}" type="presOf" srcId="{1209CBB6-B8CB-442D-BF81-6914BE0912EC}" destId="{2CA3A8AE-EBBE-4911-B4EE-5A47E0929C6F}" srcOrd="0" destOrd="0" presId="urn:microsoft.com/office/officeart/2005/8/layout/default#6"/>
    <dgm:cxn modelId="{7C7985E5-C598-44C0-B47C-6269EF585C5A}" srcId="{FE36BA6C-9F78-45E5-BBC1-8563F1805580}" destId="{1209CBB6-B8CB-442D-BF81-6914BE0912EC}" srcOrd="0" destOrd="0" parTransId="{2B5FC766-0EF2-4E06-862B-2ECCA1428F03}" sibTransId="{CD67255C-BA74-4943-86FD-265A82FD35A1}"/>
    <dgm:cxn modelId="{2F81D5A8-A66F-044D-AD90-2A7115466601}" type="presParOf" srcId="{98A10AC0-5EA8-414F-BEEB-FD2A216E8F88}" destId="{2CA3A8AE-EBBE-4911-B4EE-5A47E0929C6F}" srcOrd="0" destOrd="0" presId="urn:microsoft.com/office/officeart/2005/8/layout/defaul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36BA6C-9F78-45E5-BBC1-8563F1805580}" type="doc">
      <dgm:prSet loTypeId="urn:microsoft.com/office/officeart/2005/8/layout/default#7" loCatId="list" qsTypeId="urn:microsoft.com/office/officeart/2005/8/quickstyle/simple1#12" qsCatId="simple" csTypeId="urn:microsoft.com/office/officeart/2005/8/colors/accent1_2#12" csCatId="accent1" phldr="1"/>
      <dgm:spPr/>
      <dgm:t>
        <a:bodyPr/>
        <a:lstStyle/>
        <a:p>
          <a:endParaRPr lang="en-US"/>
        </a:p>
      </dgm:t>
    </dgm:pt>
    <dgm:pt modelId="{1209CBB6-B8CB-442D-BF81-6914BE0912EC}">
      <dgm:prSet phldrT="[Text]"/>
      <dgm:spPr/>
      <dgm:t>
        <a:bodyPr/>
        <a:lstStyle/>
        <a:p>
          <a:r>
            <a:rPr lang="en-US" dirty="0"/>
            <a:t>#3 – Invest sufficient time and energy</a:t>
          </a:r>
        </a:p>
      </dgm:t>
    </dgm:pt>
    <dgm:pt modelId="{CD67255C-BA74-4943-86FD-265A82FD35A1}" type="sibTrans" cxnId="{7C7985E5-C598-44C0-B47C-6269EF585C5A}">
      <dgm:prSet/>
      <dgm:spPr/>
      <dgm:t>
        <a:bodyPr/>
        <a:lstStyle/>
        <a:p>
          <a:endParaRPr lang="en-US"/>
        </a:p>
      </dgm:t>
    </dgm:pt>
    <dgm:pt modelId="{2B5FC766-0EF2-4E06-862B-2ECCA1428F03}" type="parTrans" cxnId="{7C7985E5-C598-44C0-B47C-6269EF585C5A}">
      <dgm:prSet/>
      <dgm:spPr/>
      <dgm:t>
        <a:bodyPr/>
        <a:lstStyle/>
        <a:p>
          <a:endParaRPr lang="en-US"/>
        </a:p>
      </dgm:t>
    </dgm:pt>
    <dgm:pt modelId="{98A10AC0-5EA8-414F-BEEB-FD2A216E8F88}" type="pres">
      <dgm:prSet presAssocID="{FE36BA6C-9F78-45E5-BBC1-8563F1805580}" presName="diagram" presStyleCnt="0">
        <dgm:presLayoutVars>
          <dgm:dir/>
          <dgm:resizeHandles val="exact"/>
        </dgm:presLayoutVars>
      </dgm:prSet>
      <dgm:spPr/>
    </dgm:pt>
    <dgm:pt modelId="{2CA3A8AE-EBBE-4911-B4EE-5A47E0929C6F}" type="pres">
      <dgm:prSet presAssocID="{1209CBB6-B8CB-442D-BF81-6914BE0912EC}" presName="node" presStyleLbl="node1" presStyleIdx="0" presStyleCnt="1" custScaleX="236490" custScaleY="158207" custLinFactNeighborX="-4270" custLinFactNeighborY="-29405">
        <dgm:presLayoutVars>
          <dgm:bulletEnabled val="1"/>
        </dgm:presLayoutVars>
      </dgm:prSet>
      <dgm:spPr/>
    </dgm:pt>
  </dgm:ptLst>
  <dgm:cxnLst>
    <dgm:cxn modelId="{05716F3B-AB80-DC4A-8380-F23CD84C061F}" type="presOf" srcId="{1209CBB6-B8CB-442D-BF81-6914BE0912EC}" destId="{2CA3A8AE-EBBE-4911-B4EE-5A47E0929C6F}" srcOrd="0" destOrd="0" presId="urn:microsoft.com/office/officeart/2005/8/layout/default#7"/>
    <dgm:cxn modelId="{9B9318B6-2E71-8445-893D-D77065B21977}" type="presOf" srcId="{FE36BA6C-9F78-45E5-BBC1-8563F1805580}" destId="{98A10AC0-5EA8-414F-BEEB-FD2A216E8F88}" srcOrd="0" destOrd="0" presId="urn:microsoft.com/office/officeart/2005/8/layout/default#7"/>
    <dgm:cxn modelId="{7C7985E5-C598-44C0-B47C-6269EF585C5A}" srcId="{FE36BA6C-9F78-45E5-BBC1-8563F1805580}" destId="{1209CBB6-B8CB-442D-BF81-6914BE0912EC}" srcOrd="0" destOrd="0" parTransId="{2B5FC766-0EF2-4E06-862B-2ECCA1428F03}" sibTransId="{CD67255C-BA74-4943-86FD-265A82FD35A1}"/>
    <dgm:cxn modelId="{FF5E6EB3-D396-6C48-8DA3-AF27CFA406E2}" type="presParOf" srcId="{98A10AC0-5EA8-414F-BEEB-FD2A216E8F88}" destId="{2CA3A8AE-EBBE-4911-B4EE-5A47E0929C6F}" srcOrd="0" destOrd="0" presId="urn:microsoft.com/office/officeart/2005/8/layout/defaul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36BA6C-9F78-45E5-BBC1-8563F1805580}" type="doc">
      <dgm:prSet loTypeId="urn:microsoft.com/office/officeart/2005/8/layout/default#8" loCatId="list" qsTypeId="urn:microsoft.com/office/officeart/2005/8/quickstyle/simple1#14" qsCatId="simple" csTypeId="urn:microsoft.com/office/officeart/2005/8/colors/accent1_2#14" csCatId="accent1" phldr="1"/>
      <dgm:spPr/>
      <dgm:t>
        <a:bodyPr/>
        <a:lstStyle/>
        <a:p>
          <a:endParaRPr lang="en-US"/>
        </a:p>
      </dgm:t>
    </dgm:pt>
    <dgm:pt modelId="{1209CBB6-B8CB-442D-BF81-6914BE0912EC}">
      <dgm:prSet phldrT="[Text]"/>
      <dgm:spPr/>
      <dgm:t>
        <a:bodyPr/>
        <a:lstStyle/>
        <a:p>
          <a:r>
            <a:rPr lang="en-US" dirty="0"/>
            <a:t>#4 – Make it Bidirectional</a:t>
          </a:r>
        </a:p>
      </dgm:t>
    </dgm:pt>
    <dgm:pt modelId="{CD67255C-BA74-4943-86FD-265A82FD35A1}" type="sibTrans" cxnId="{7C7985E5-C598-44C0-B47C-6269EF585C5A}">
      <dgm:prSet/>
      <dgm:spPr/>
      <dgm:t>
        <a:bodyPr/>
        <a:lstStyle/>
        <a:p>
          <a:endParaRPr lang="en-US"/>
        </a:p>
      </dgm:t>
    </dgm:pt>
    <dgm:pt modelId="{2B5FC766-0EF2-4E06-862B-2ECCA1428F03}" type="parTrans" cxnId="{7C7985E5-C598-44C0-B47C-6269EF585C5A}">
      <dgm:prSet/>
      <dgm:spPr/>
      <dgm:t>
        <a:bodyPr/>
        <a:lstStyle/>
        <a:p>
          <a:endParaRPr lang="en-US"/>
        </a:p>
      </dgm:t>
    </dgm:pt>
    <dgm:pt modelId="{98A10AC0-5EA8-414F-BEEB-FD2A216E8F88}" type="pres">
      <dgm:prSet presAssocID="{FE36BA6C-9F78-45E5-BBC1-8563F1805580}" presName="diagram" presStyleCnt="0">
        <dgm:presLayoutVars>
          <dgm:dir/>
          <dgm:resizeHandles val="exact"/>
        </dgm:presLayoutVars>
      </dgm:prSet>
      <dgm:spPr/>
    </dgm:pt>
    <dgm:pt modelId="{2CA3A8AE-EBBE-4911-B4EE-5A47E0929C6F}" type="pres">
      <dgm:prSet presAssocID="{1209CBB6-B8CB-442D-BF81-6914BE0912EC}" presName="node" presStyleLbl="node1" presStyleIdx="0" presStyleCnt="1" custScaleX="236490" custScaleY="158207" custLinFactNeighborX="-31017" custLinFactNeighborY="-31713">
        <dgm:presLayoutVars>
          <dgm:bulletEnabled val="1"/>
        </dgm:presLayoutVars>
      </dgm:prSet>
      <dgm:spPr/>
    </dgm:pt>
  </dgm:ptLst>
  <dgm:cxnLst>
    <dgm:cxn modelId="{7D01C529-734A-9441-AA48-043251B8725F}" type="presOf" srcId="{1209CBB6-B8CB-442D-BF81-6914BE0912EC}" destId="{2CA3A8AE-EBBE-4911-B4EE-5A47E0929C6F}" srcOrd="0" destOrd="0" presId="urn:microsoft.com/office/officeart/2005/8/layout/default#8"/>
    <dgm:cxn modelId="{17FB1175-2F8A-E54A-BF8B-F2756A3B4EB0}" type="presOf" srcId="{FE36BA6C-9F78-45E5-BBC1-8563F1805580}" destId="{98A10AC0-5EA8-414F-BEEB-FD2A216E8F88}" srcOrd="0" destOrd="0" presId="urn:microsoft.com/office/officeart/2005/8/layout/default#8"/>
    <dgm:cxn modelId="{7C7985E5-C598-44C0-B47C-6269EF585C5A}" srcId="{FE36BA6C-9F78-45E5-BBC1-8563F1805580}" destId="{1209CBB6-B8CB-442D-BF81-6914BE0912EC}" srcOrd="0" destOrd="0" parTransId="{2B5FC766-0EF2-4E06-862B-2ECCA1428F03}" sibTransId="{CD67255C-BA74-4943-86FD-265A82FD35A1}"/>
    <dgm:cxn modelId="{02FB7DD6-B880-6F42-8E1E-61D4D458CBB8}" type="presParOf" srcId="{98A10AC0-5EA8-414F-BEEB-FD2A216E8F88}" destId="{2CA3A8AE-EBBE-4911-B4EE-5A47E0929C6F}" srcOrd="0" destOrd="0" presId="urn:microsoft.com/office/officeart/2005/8/layout/default#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360A38-C6D6-3C41-BCDB-E19855C912F4}" type="doc">
      <dgm:prSet loTypeId="urn:microsoft.com/office/officeart/2005/8/layout/arrow1" loCatId="" qsTypeId="urn:microsoft.com/office/officeart/2005/8/quickstyle/simple4" qsCatId="simple" csTypeId="urn:microsoft.com/office/officeart/2005/8/colors/accent1_2" csCatId="accent1" phldr="1"/>
      <dgm:spPr/>
      <dgm:t>
        <a:bodyPr/>
        <a:lstStyle/>
        <a:p>
          <a:endParaRPr lang="en-US"/>
        </a:p>
      </dgm:t>
    </dgm:pt>
    <dgm:pt modelId="{EBD90A63-F18F-AB41-8109-528453F805B1}" type="pres">
      <dgm:prSet presAssocID="{33360A38-C6D6-3C41-BCDB-E19855C912F4}" presName="cycle" presStyleCnt="0">
        <dgm:presLayoutVars>
          <dgm:dir/>
          <dgm:resizeHandles val="exact"/>
        </dgm:presLayoutVars>
      </dgm:prSet>
      <dgm:spPr/>
    </dgm:pt>
  </dgm:ptLst>
  <dgm:cxnLst>
    <dgm:cxn modelId="{D6B385F6-1EFA-EB48-98E3-1D95CFD5CA84}" type="presOf" srcId="{33360A38-C6D6-3C41-BCDB-E19855C912F4}" destId="{EBD90A63-F18F-AB41-8109-528453F805B1}" srcOrd="0" destOrd="0" presId="urn:microsoft.com/office/officeart/2005/8/layout/arrow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E36BA6C-9F78-45E5-BBC1-8563F1805580}" type="doc">
      <dgm:prSet loTypeId="urn:microsoft.com/office/officeart/2005/8/layout/default#6" loCatId="list" qsTypeId="urn:microsoft.com/office/officeart/2005/8/quickstyle/simple1#8" qsCatId="simple" csTypeId="urn:microsoft.com/office/officeart/2005/8/colors/accent1_2#8" csCatId="accent1" phldr="1"/>
      <dgm:spPr/>
      <dgm:t>
        <a:bodyPr/>
        <a:lstStyle/>
        <a:p>
          <a:endParaRPr lang="en-US"/>
        </a:p>
      </dgm:t>
    </dgm:pt>
    <dgm:pt modelId="{1209CBB6-B8CB-442D-BF81-6914BE0912EC}">
      <dgm:prSet phldrT="[Text]"/>
      <dgm:spPr/>
      <dgm:t>
        <a:bodyPr/>
        <a:lstStyle/>
        <a:p>
          <a:r>
            <a:rPr lang="en-US" dirty="0"/>
            <a:t>#5 – Make it specific and about behaviors</a:t>
          </a:r>
        </a:p>
      </dgm:t>
    </dgm:pt>
    <dgm:pt modelId="{CD67255C-BA74-4943-86FD-265A82FD35A1}" type="sibTrans" cxnId="{7C7985E5-C598-44C0-B47C-6269EF585C5A}">
      <dgm:prSet/>
      <dgm:spPr/>
      <dgm:t>
        <a:bodyPr/>
        <a:lstStyle/>
        <a:p>
          <a:endParaRPr lang="en-US"/>
        </a:p>
      </dgm:t>
    </dgm:pt>
    <dgm:pt modelId="{2B5FC766-0EF2-4E06-862B-2ECCA1428F03}" type="parTrans" cxnId="{7C7985E5-C598-44C0-B47C-6269EF585C5A}">
      <dgm:prSet/>
      <dgm:spPr/>
      <dgm:t>
        <a:bodyPr/>
        <a:lstStyle/>
        <a:p>
          <a:endParaRPr lang="en-US"/>
        </a:p>
      </dgm:t>
    </dgm:pt>
    <dgm:pt modelId="{98A10AC0-5EA8-414F-BEEB-FD2A216E8F88}" type="pres">
      <dgm:prSet presAssocID="{FE36BA6C-9F78-45E5-BBC1-8563F1805580}" presName="diagram" presStyleCnt="0">
        <dgm:presLayoutVars>
          <dgm:dir/>
          <dgm:resizeHandles val="exact"/>
        </dgm:presLayoutVars>
      </dgm:prSet>
      <dgm:spPr/>
    </dgm:pt>
    <dgm:pt modelId="{2CA3A8AE-EBBE-4911-B4EE-5A47E0929C6F}" type="pres">
      <dgm:prSet presAssocID="{1209CBB6-B8CB-442D-BF81-6914BE0912EC}" presName="node" presStyleLbl="node1" presStyleIdx="0" presStyleCnt="1" custScaleX="236490" custScaleY="158207" custLinFactNeighborX="-25460" custLinFactNeighborY="-27035">
        <dgm:presLayoutVars>
          <dgm:bulletEnabled val="1"/>
        </dgm:presLayoutVars>
      </dgm:prSet>
      <dgm:spPr/>
    </dgm:pt>
  </dgm:ptLst>
  <dgm:cxnLst>
    <dgm:cxn modelId="{0EF1D796-E980-E140-A8AC-EBA0A0504EBF}" type="presOf" srcId="{FE36BA6C-9F78-45E5-BBC1-8563F1805580}" destId="{98A10AC0-5EA8-414F-BEEB-FD2A216E8F88}" srcOrd="0" destOrd="0" presId="urn:microsoft.com/office/officeart/2005/8/layout/default#6"/>
    <dgm:cxn modelId="{1AA582BD-4F08-DD4A-AFC7-43C0B0992094}" type="presOf" srcId="{1209CBB6-B8CB-442D-BF81-6914BE0912EC}" destId="{2CA3A8AE-EBBE-4911-B4EE-5A47E0929C6F}" srcOrd="0" destOrd="0" presId="urn:microsoft.com/office/officeart/2005/8/layout/default#6"/>
    <dgm:cxn modelId="{7C7985E5-C598-44C0-B47C-6269EF585C5A}" srcId="{FE36BA6C-9F78-45E5-BBC1-8563F1805580}" destId="{1209CBB6-B8CB-442D-BF81-6914BE0912EC}" srcOrd="0" destOrd="0" parTransId="{2B5FC766-0EF2-4E06-862B-2ECCA1428F03}" sibTransId="{CD67255C-BA74-4943-86FD-265A82FD35A1}"/>
    <dgm:cxn modelId="{6EBDC88B-EE7C-7C43-99ED-6D1323318238}" type="presParOf" srcId="{98A10AC0-5EA8-414F-BEEB-FD2A216E8F88}" destId="{2CA3A8AE-EBBE-4911-B4EE-5A47E0929C6F}" srcOrd="0" destOrd="0" presId="urn:microsoft.com/office/officeart/2005/8/layout/defaul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E36BA6C-9F78-45E5-BBC1-8563F1805580}" type="doc">
      <dgm:prSet loTypeId="urn:microsoft.com/office/officeart/2005/8/layout/default#9" loCatId="list" qsTypeId="urn:microsoft.com/office/officeart/2005/8/quickstyle/simple1#16" qsCatId="simple" csTypeId="urn:microsoft.com/office/officeart/2005/8/colors/accent1_2#16" csCatId="accent1" phldr="1"/>
      <dgm:spPr/>
      <dgm:t>
        <a:bodyPr/>
        <a:lstStyle/>
        <a:p>
          <a:endParaRPr lang="en-US"/>
        </a:p>
      </dgm:t>
    </dgm:pt>
    <dgm:pt modelId="{1209CBB6-B8CB-442D-BF81-6914BE0912EC}">
      <dgm:prSet phldrT="[Text]"/>
      <dgm:spPr/>
      <dgm:t>
        <a:bodyPr/>
        <a:lstStyle/>
        <a:p>
          <a:r>
            <a:rPr lang="en-US" dirty="0"/>
            <a:t>#6 – Establish Accountability</a:t>
          </a:r>
        </a:p>
      </dgm:t>
    </dgm:pt>
    <dgm:pt modelId="{CD67255C-BA74-4943-86FD-265A82FD35A1}" type="sibTrans" cxnId="{7C7985E5-C598-44C0-B47C-6269EF585C5A}">
      <dgm:prSet/>
      <dgm:spPr/>
      <dgm:t>
        <a:bodyPr/>
        <a:lstStyle/>
        <a:p>
          <a:endParaRPr lang="en-US"/>
        </a:p>
      </dgm:t>
    </dgm:pt>
    <dgm:pt modelId="{2B5FC766-0EF2-4E06-862B-2ECCA1428F03}" type="parTrans" cxnId="{7C7985E5-C598-44C0-B47C-6269EF585C5A}">
      <dgm:prSet/>
      <dgm:spPr/>
      <dgm:t>
        <a:bodyPr/>
        <a:lstStyle/>
        <a:p>
          <a:endParaRPr lang="en-US"/>
        </a:p>
      </dgm:t>
    </dgm:pt>
    <dgm:pt modelId="{98A10AC0-5EA8-414F-BEEB-FD2A216E8F88}" type="pres">
      <dgm:prSet presAssocID="{FE36BA6C-9F78-45E5-BBC1-8563F1805580}" presName="diagram" presStyleCnt="0">
        <dgm:presLayoutVars>
          <dgm:dir/>
          <dgm:resizeHandles val="exact"/>
        </dgm:presLayoutVars>
      </dgm:prSet>
      <dgm:spPr/>
    </dgm:pt>
    <dgm:pt modelId="{2CA3A8AE-EBBE-4911-B4EE-5A47E0929C6F}" type="pres">
      <dgm:prSet presAssocID="{1209CBB6-B8CB-442D-BF81-6914BE0912EC}" presName="node" presStyleLbl="node1" presStyleIdx="0" presStyleCnt="1" custScaleX="236490" custScaleY="158207" custLinFactNeighborX="137" custLinFactNeighborY="-33059">
        <dgm:presLayoutVars>
          <dgm:bulletEnabled val="1"/>
        </dgm:presLayoutVars>
      </dgm:prSet>
      <dgm:spPr/>
    </dgm:pt>
  </dgm:ptLst>
  <dgm:cxnLst>
    <dgm:cxn modelId="{82D46E9C-52B1-4744-93F4-F170338518F5}" type="presOf" srcId="{1209CBB6-B8CB-442D-BF81-6914BE0912EC}" destId="{2CA3A8AE-EBBE-4911-B4EE-5A47E0929C6F}" srcOrd="0" destOrd="0" presId="urn:microsoft.com/office/officeart/2005/8/layout/default#9"/>
    <dgm:cxn modelId="{0634C5BF-EDFF-AE41-AEB1-FE81163C9694}" type="presOf" srcId="{FE36BA6C-9F78-45E5-BBC1-8563F1805580}" destId="{98A10AC0-5EA8-414F-BEEB-FD2A216E8F88}" srcOrd="0" destOrd="0" presId="urn:microsoft.com/office/officeart/2005/8/layout/default#9"/>
    <dgm:cxn modelId="{7C7985E5-C598-44C0-B47C-6269EF585C5A}" srcId="{FE36BA6C-9F78-45E5-BBC1-8563F1805580}" destId="{1209CBB6-B8CB-442D-BF81-6914BE0912EC}" srcOrd="0" destOrd="0" parTransId="{2B5FC766-0EF2-4E06-862B-2ECCA1428F03}" sibTransId="{CD67255C-BA74-4943-86FD-265A82FD35A1}"/>
    <dgm:cxn modelId="{940E69EC-1349-B14E-87AE-1B1E65BAC8F7}" type="presParOf" srcId="{98A10AC0-5EA8-414F-BEEB-FD2A216E8F88}" destId="{2CA3A8AE-EBBE-4911-B4EE-5A47E0929C6F}" srcOrd="0" destOrd="0" presId="urn:microsoft.com/office/officeart/2005/8/layout/defaul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3A8AE-EBBE-4911-B4EE-5A47E0929C6F}">
      <dsp:nvSpPr>
        <dsp:cNvPr id="0" name=""/>
        <dsp:cNvSpPr/>
      </dsp:nvSpPr>
      <dsp:spPr>
        <a:xfrm>
          <a:off x="9489" y="0"/>
          <a:ext cx="8220110" cy="32994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Six Feedback Pearls</a:t>
          </a:r>
        </a:p>
      </dsp:txBody>
      <dsp:txXfrm>
        <a:off x="9489" y="0"/>
        <a:ext cx="8220110" cy="32994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08C27-9F3B-41F8-B313-99D95807406C}">
      <dsp:nvSpPr>
        <dsp:cNvPr id="0" name=""/>
        <dsp:cNvSpPr/>
      </dsp:nvSpPr>
      <dsp:spPr>
        <a:xfrm>
          <a:off x="4674180"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Feedback</a:t>
          </a:r>
        </a:p>
      </dsp:txBody>
      <dsp:txXfrm>
        <a:off x="4674180" y="102284"/>
        <a:ext cx="1601316" cy="1601316"/>
      </dsp:txXfrm>
    </dsp:sp>
    <dsp:sp modelId="{5C744686-4428-4500-8296-745C6D4BFB65}">
      <dsp:nvSpPr>
        <dsp:cNvPr id="0" name=""/>
        <dsp:cNvSpPr/>
      </dsp:nvSpPr>
      <dsp:spPr>
        <a:xfrm>
          <a:off x="1853136" y="1318"/>
          <a:ext cx="4523326" cy="4523326"/>
        </a:xfrm>
        <a:prstGeom prst="circularArrow">
          <a:avLst>
            <a:gd name="adj1" fmla="val 6903"/>
            <a:gd name="adj2" fmla="val 465447"/>
            <a:gd name="adj3" fmla="val 549018"/>
            <a:gd name="adj4" fmla="val 20585536"/>
            <a:gd name="adj5" fmla="val 8054"/>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540F12-B63A-4D36-BC3C-5D55BC117919}">
      <dsp:nvSpPr>
        <dsp:cNvPr id="0" name=""/>
        <dsp:cNvSpPr/>
      </dsp:nvSpPr>
      <dsp:spPr>
        <a:xfrm>
          <a:off x="4674180" y="2822362"/>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Response</a:t>
          </a:r>
        </a:p>
      </dsp:txBody>
      <dsp:txXfrm>
        <a:off x="4674180" y="2822362"/>
        <a:ext cx="1601316" cy="1601316"/>
      </dsp:txXfrm>
    </dsp:sp>
    <dsp:sp modelId="{34E2689C-68B7-48A9-B64F-F0ACAF28B9E4}">
      <dsp:nvSpPr>
        <dsp:cNvPr id="0" name=""/>
        <dsp:cNvSpPr/>
      </dsp:nvSpPr>
      <dsp:spPr>
        <a:xfrm>
          <a:off x="1853136" y="1318"/>
          <a:ext cx="4523326" cy="4523326"/>
        </a:xfrm>
        <a:prstGeom prst="circularArrow">
          <a:avLst>
            <a:gd name="adj1" fmla="val 6903"/>
            <a:gd name="adj2" fmla="val 465447"/>
            <a:gd name="adj3" fmla="val 5949018"/>
            <a:gd name="adj4" fmla="val 4385536"/>
            <a:gd name="adj5" fmla="val 8054"/>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ABDACA-45D6-457B-9DCA-60BBA0423FF9}">
      <dsp:nvSpPr>
        <dsp:cNvPr id="0" name=""/>
        <dsp:cNvSpPr/>
      </dsp:nvSpPr>
      <dsp:spPr>
        <a:xfrm>
          <a:off x="1954103" y="2822362"/>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Change applied</a:t>
          </a:r>
        </a:p>
      </dsp:txBody>
      <dsp:txXfrm>
        <a:off x="1954103" y="2822362"/>
        <a:ext cx="1601316" cy="1601316"/>
      </dsp:txXfrm>
    </dsp:sp>
    <dsp:sp modelId="{09511C92-CC18-4D6A-8C7C-F5579E2996EF}">
      <dsp:nvSpPr>
        <dsp:cNvPr id="0" name=""/>
        <dsp:cNvSpPr/>
      </dsp:nvSpPr>
      <dsp:spPr>
        <a:xfrm>
          <a:off x="1853136" y="1318"/>
          <a:ext cx="4523326" cy="4523326"/>
        </a:xfrm>
        <a:prstGeom prst="circularArrow">
          <a:avLst>
            <a:gd name="adj1" fmla="val 6903"/>
            <a:gd name="adj2" fmla="val 465447"/>
            <a:gd name="adj3" fmla="val 11349018"/>
            <a:gd name="adj4" fmla="val 9785536"/>
            <a:gd name="adj5" fmla="val 8054"/>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2352B6-B814-47AF-BC32-80165364BA98}">
      <dsp:nvSpPr>
        <dsp:cNvPr id="0" name=""/>
        <dsp:cNvSpPr/>
      </dsp:nvSpPr>
      <dsp:spPr>
        <a:xfrm>
          <a:off x="1954103"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Specific behavior</a:t>
          </a:r>
        </a:p>
      </dsp:txBody>
      <dsp:txXfrm>
        <a:off x="1954103" y="102284"/>
        <a:ext cx="1601316" cy="1601316"/>
      </dsp:txXfrm>
    </dsp:sp>
    <dsp:sp modelId="{ACED3F55-BF16-4D44-B619-5D22ADD2B2BB}">
      <dsp:nvSpPr>
        <dsp:cNvPr id="0" name=""/>
        <dsp:cNvSpPr/>
      </dsp:nvSpPr>
      <dsp:spPr>
        <a:xfrm>
          <a:off x="1853136" y="1318"/>
          <a:ext cx="4523326" cy="4523326"/>
        </a:xfrm>
        <a:prstGeom prst="circularArrow">
          <a:avLst>
            <a:gd name="adj1" fmla="val 6903"/>
            <a:gd name="adj2" fmla="val 465447"/>
            <a:gd name="adj3" fmla="val 16749018"/>
            <a:gd name="adj4" fmla="val 15185536"/>
            <a:gd name="adj5" fmla="val 8054"/>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0461-7B72-4E74-BEE0-CA62BAE5563E}">
      <dsp:nvSpPr>
        <dsp:cNvPr id="0" name=""/>
        <dsp:cNvSpPr/>
      </dsp:nvSpPr>
      <dsp:spPr>
        <a:xfrm>
          <a:off x="0" y="281870"/>
          <a:ext cx="8229600" cy="7315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Create a culture of feedback</a:t>
          </a:r>
        </a:p>
      </dsp:txBody>
      <dsp:txXfrm>
        <a:off x="35710" y="317580"/>
        <a:ext cx="8158180" cy="660101"/>
      </dsp:txXfrm>
    </dsp:sp>
    <dsp:sp modelId="{CCC756EB-5F58-7B4C-B971-D1CFDFCF9172}">
      <dsp:nvSpPr>
        <dsp:cNvPr id="0" name=""/>
        <dsp:cNvSpPr/>
      </dsp:nvSpPr>
      <dsp:spPr>
        <a:xfrm>
          <a:off x="0" y="1125712"/>
          <a:ext cx="8229600" cy="7315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Create a culture of appreciation</a:t>
          </a:r>
        </a:p>
      </dsp:txBody>
      <dsp:txXfrm>
        <a:off x="35710" y="1161422"/>
        <a:ext cx="8158180" cy="660101"/>
      </dsp:txXfrm>
    </dsp:sp>
    <dsp:sp modelId="{C8543CEA-38A5-544D-B57B-4FE87CC6AE60}">
      <dsp:nvSpPr>
        <dsp:cNvPr id="0" name=""/>
        <dsp:cNvSpPr/>
      </dsp:nvSpPr>
      <dsp:spPr>
        <a:xfrm>
          <a:off x="0" y="1969554"/>
          <a:ext cx="8229600" cy="7315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Invest sufficient time and energy</a:t>
          </a:r>
        </a:p>
      </dsp:txBody>
      <dsp:txXfrm>
        <a:off x="35710" y="2005264"/>
        <a:ext cx="8158180" cy="660101"/>
      </dsp:txXfrm>
    </dsp:sp>
    <dsp:sp modelId="{B150459B-1643-BE42-83D9-8048C038D048}">
      <dsp:nvSpPr>
        <dsp:cNvPr id="0" name=""/>
        <dsp:cNvSpPr/>
      </dsp:nvSpPr>
      <dsp:spPr>
        <a:xfrm>
          <a:off x="0" y="2813396"/>
          <a:ext cx="8229600" cy="7315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Make it bidirectional</a:t>
          </a:r>
        </a:p>
      </dsp:txBody>
      <dsp:txXfrm>
        <a:off x="35710" y="2849106"/>
        <a:ext cx="8158180" cy="660101"/>
      </dsp:txXfrm>
    </dsp:sp>
    <dsp:sp modelId="{B4DE13B0-BB76-8844-BF72-C40C11827870}">
      <dsp:nvSpPr>
        <dsp:cNvPr id="0" name=""/>
        <dsp:cNvSpPr/>
      </dsp:nvSpPr>
      <dsp:spPr>
        <a:xfrm>
          <a:off x="0" y="3657238"/>
          <a:ext cx="8229600" cy="7315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Make it specific &amp; about behaviors</a:t>
          </a:r>
        </a:p>
      </dsp:txBody>
      <dsp:txXfrm>
        <a:off x="35710" y="3692948"/>
        <a:ext cx="8158180" cy="660101"/>
      </dsp:txXfrm>
    </dsp:sp>
    <dsp:sp modelId="{D05AE6C4-6984-5540-9D7C-AB37AECD06C5}">
      <dsp:nvSpPr>
        <dsp:cNvPr id="0" name=""/>
        <dsp:cNvSpPr/>
      </dsp:nvSpPr>
      <dsp:spPr>
        <a:xfrm>
          <a:off x="0" y="4501080"/>
          <a:ext cx="8229600" cy="7315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Establish accountability</a:t>
          </a:r>
        </a:p>
      </dsp:txBody>
      <dsp:txXfrm>
        <a:off x="35710" y="4536790"/>
        <a:ext cx="8158180" cy="660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3A8AE-EBBE-4911-B4EE-5A47E0929C6F}">
      <dsp:nvSpPr>
        <dsp:cNvPr id="0" name=""/>
        <dsp:cNvSpPr/>
      </dsp:nvSpPr>
      <dsp:spPr>
        <a:xfrm>
          <a:off x="0" y="0"/>
          <a:ext cx="8220110" cy="32994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#1 – Create a Culture of Feedback</a:t>
          </a:r>
        </a:p>
      </dsp:txBody>
      <dsp:txXfrm>
        <a:off x="0" y="0"/>
        <a:ext cx="8220110" cy="3299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D1EA8-8719-4E89-976A-E957978511D3}">
      <dsp:nvSpPr>
        <dsp:cNvPr id="0" name=""/>
        <dsp:cNvSpPr/>
      </dsp:nvSpPr>
      <dsp:spPr>
        <a:xfrm>
          <a:off x="3184549" y="2839"/>
          <a:ext cx="1860500" cy="12093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Set expectations</a:t>
          </a:r>
        </a:p>
      </dsp:txBody>
      <dsp:txXfrm>
        <a:off x="3243583" y="61873"/>
        <a:ext cx="1742432" cy="1091257"/>
      </dsp:txXfrm>
    </dsp:sp>
    <dsp:sp modelId="{BE20AE73-2159-4E46-909E-E5F3126B20EC}">
      <dsp:nvSpPr>
        <dsp:cNvPr id="0" name=""/>
        <dsp:cNvSpPr/>
      </dsp:nvSpPr>
      <dsp:spPr>
        <a:xfrm>
          <a:off x="1697119" y="607502"/>
          <a:ext cx="4835360" cy="4835360"/>
        </a:xfrm>
        <a:custGeom>
          <a:avLst/>
          <a:gdLst/>
          <a:ahLst/>
          <a:cxnLst/>
          <a:rect l="0" t="0" r="0" b="0"/>
          <a:pathLst>
            <a:path>
              <a:moveTo>
                <a:pt x="3360731" y="191510"/>
              </a:moveTo>
              <a:arcTo wR="2417680" hR="2417680" stAng="17577510" swAng="196306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C5C69D4-F22D-4959-B0B8-A9973A1BB726}">
      <dsp:nvSpPr>
        <dsp:cNvPr id="0" name=""/>
        <dsp:cNvSpPr/>
      </dsp:nvSpPr>
      <dsp:spPr>
        <a:xfrm>
          <a:off x="5483900" y="1673415"/>
          <a:ext cx="1860500" cy="12093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Establish mutual goals</a:t>
          </a:r>
        </a:p>
      </dsp:txBody>
      <dsp:txXfrm>
        <a:off x="5542934" y="1732449"/>
        <a:ext cx="1742432" cy="1091257"/>
      </dsp:txXfrm>
    </dsp:sp>
    <dsp:sp modelId="{3FE1EA54-FDED-43B1-B739-E09B179B30D6}">
      <dsp:nvSpPr>
        <dsp:cNvPr id="0" name=""/>
        <dsp:cNvSpPr/>
      </dsp:nvSpPr>
      <dsp:spPr>
        <a:xfrm>
          <a:off x="1697119" y="607502"/>
          <a:ext cx="4835360" cy="4835360"/>
        </a:xfrm>
        <a:custGeom>
          <a:avLst/>
          <a:gdLst/>
          <a:ahLst/>
          <a:cxnLst/>
          <a:rect l="0" t="0" r="0" b="0"/>
          <a:pathLst>
            <a:path>
              <a:moveTo>
                <a:pt x="4832023" y="2290700"/>
              </a:moveTo>
              <a:arcTo wR="2417680" hR="2417680" stAng="21419362" swAng="219747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36AB0DC-EACE-4D63-AA00-F6A549D53383}">
      <dsp:nvSpPr>
        <dsp:cNvPr id="0" name=""/>
        <dsp:cNvSpPr/>
      </dsp:nvSpPr>
      <dsp:spPr>
        <a:xfrm>
          <a:off x="4605626" y="4376464"/>
          <a:ext cx="1860500" cy="12093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Make it bidirectional</a:t>
          </a:r>
        </a:p>
      </dsp:txBody>
      <dsp:txXfrm>
        <a:off x="4664660" y="4435498"/>
        <a:ext cx="1742432" cy="1091257"/>
      </dsp:txXfrm>
    </dsp:sp>
    <dsp:sp modelId="{8864231D-8A83-4441-AEA5-9D1F258DEE36}">
      <dsp:nvSpPr>
        <dsp:cNvPr id="0" name=""/>
        <dsp:cNvSpPr/>
      </dsp:nvSpPr>
      <dsp:spPr>
        <a:xfrm>
          <a:off x="1697119" y="607502"/>
          <a:ext cx="4835360" cy="4835360"/>
        </a:xfrm>
        <a:custGeom>
          <a:avLst/>
          <a:gdLst/>
          <a:ahLst/>
          <a:cxnLst/>
          <a:rect l="0" t="0" r="0" b="0"/>
          <a:pathLst>
            <a:path>
              <a:moveTo>
                <a:pt x="2898890" y="4786987"/>
              </a:moveTo>
              <a:arcTo wR="2417680" hR="2417680" stAng="4711157" swAng="137768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86C774-2238-46EE-A240-82354D0D0603}">
      <dsp:nvSpPr>
        <dsp:cNvPr id="0" name=""/>
        <dsp:cNvSpPr/>
      </dsp:nvSpPr>
      <dsp:spPr>
        <a:xfrm>
          <a:off x="1763472" y="4376464"/>
          <a:ext cx="1860500" cy="12093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Reinforce the positive</a:t>
          </a:r>
        </a:p>
      </dsp:txBody>
      <dsp:txXfrm>
        <a:off x="1822506" y="4435498"/>
        <a:ext cx="1742432" cy="1091257"/>
      </dsp:txXfrm>
    </dsp:sp>
    <dsp:sp modelId="{39E09B1B-25F7-400E-ADDD-D1E6F77BB1A9}">
      <dsp:nvSpPr>
        <dsp:cNvPr id="0" name=""/>
        <dsp:cNvSpPr/>
      </dsp:nvSpPr>
      <dsp:spPr>
        <a:xfrm>
          <a:off x="1697119" y="607502"/>
          <a:ext cx="4835360" cy="4835360"/>
        </a:xfrm>
        <a:custGeom>
          <a:avLst/>
          <a:gdLst/>
          <a:ahLst/>
          <a:cxnLst/>
          <a:rect l="0" t="0" r="0" b="0"/>
          <a:pathLst>
            <a:path>
              <a:moveTo>
                <a:pt x="404267" y="3756093"/>
              </a:moveTo>
              <a:arcTo wR="2417680" hR="2417680" stAng="8783165" swAng="219747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28F766F-4ED7-453F-AC8F-6FAA24B5E7CF}">
      <dsp:nvSpPr>
        <dsp:cNvPr id="0" name=""/>
        <dsp:cNvSpPr/>
      </dsp:nvSpPr>
      <dsp:spPr>
        <a:xfrm>
          <a:off x="885199" y="1673415"/>
          <a:ext cx="1860500" cy="12093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Identify feedback</a:t>
          </a:r>
        </a:p>
      </dsp:txBody>
      <dsp:txXfrm>
        <a:off x="944233" y="1732449"/>
        <a:ext cx="1742432" cy="1091257"/>
      </dsp:txXfrm>
    </dsp:sp>
    <dsp:sp modelId="{95273F06-AA3A-461A-B413-C445D7B29275}">
      <dsp:nvSpPr>
        <dsp:cNvPr id="0" name=""/>
        <dsp:cNvSpPr/>
      </dsp:nvSpPr>
      <dsp:spPr>
        <a:xfrm>
          <a:off x="1697119" y="607502"/>
          <a:ext cx="4835360" cy="4835360"/>
        </a:xfrm>
        <a:custGeom>
          <a:avLst/>
          <a:gdLst/>
          <a:ahLst/>
          <a:cxnLst/>
          <a:rect l="0" t="0" r="0" b="0"/>
          <a:pathLst>
            <a:path>
              <a:moveTo>
                <a:pt x="421005" y="1054423"/>
              </a:moveTo>
              <a:arcTo wR="2417680" hR="2417680" stAng="12859430" swAng="196306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3A8AE-EBBE-4911-B4EE-5A47E0929C6F}">
      <dsp:nvSpPr>
        <dsp:cNvPr id="0" name=""/>
        <dsp:cNvSpPr/>
      </dsp:nvSpPr>
      <dsp:spPr>
        <a:xfrm>
          <a:off x="0" y="49432"/>
          <a:ext cx="8220110" cy="32994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#2 – Create a Culture of Appreciation</a:t>
          </a:r>
        </a:p>
      </dsp:txBody>
      <dsp:txXfrm>
        <a:off x="0" y="49432"/>
        <a:ext cx="8220110" cy="32994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3A8AE-EBBE-4911-B4EE-5A47E0929C6F}">
      <dsp:nvSpPr>
        <dsp:cNvPr id="0" name=""/>
        <dsp:cNvSpPr/>
      </dsp:nvSpPr>
      <dsp:spPr>
        <a:xfrm>
          <a:off x="0" y="5"/>
          <a:ext cx="8220110" cy="32994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#3 – Invest sufficient time and energy</a:t>
          </a:r>
        </a:p>
      </dsp:txBody>
      <dsp:txXfrm>
        <a:off x="0" y="5"/>
        <a:ext cx="8220110" cy="32994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3A8AE-EBBE-4911-B4EE-5A47E0929C6F}">
      <dsp:nvSpPr>
        <dsp:cNvPr id="0" name=""/>
        <dsp:cNvSpPr/>
      </dsp:nvSpPr>
      <dsp:spPr>
        <a:xfrm>
          <a:off x="0" y="0"/>
          <a:ext cx="8220110" cy="32994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#4 – Make it Bidirectional</a:t>
          </a:r>
        </a:p>
      </dsp:txBody>
      <dsp:txXfrm>
        <a:off x="0" y="0"/>
        <a:ext cx="8220110" cy="32994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3A8AE-EBBE-4911-B4EE-5A47E0929C6F}">
      <dsp:nvSpPr>
        <dsp:cNvPr id="0" name=""/>
        <dsp:cNvSpPr/>
      </dsp:nvSpPr>
      <dsp:spPr>
        <a:xfrm>
          <a:off x="0" y="49432"/>
          <a:ext cx="8220110" cy="32994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#5 – Make it specific and about behaviors</a:t>
          </a:r>
        </a:p>
      </dsp:txBody>
      <dsp:txXfrm>
        <a:off x="0" y="49432"/>
        <a:ext cx="8220110" cy="32994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3A8AE-EBBE-4911-B4EE-5A47E0929C6F}">
      <dsp:nvSpPr>
        <dsp:cNvPr id="0" name=""/>
        <dsp:cNvSpPr/>
      </dsp:nvSpPr>
      <dsp:spPr>
        <a:xfrm>
          <a:off x="9489" y="0"/>
          <a:ext cx="8220110" cy="32994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#6 – Establish Accountability</a:t>
          </a:r>
        </a:p>
      </dsp:txBody>
      <dsp:txXfrm>
        <a:off x="9489" y="0"/>
        <a:ext cx="8220110" cy="3299452"/>
      </dsp:txXfrm>
    </dsp:sp>
  </dsp:spTree>
</dsp:drawing>
</file>

<file path=ppt/diagrams/layout1.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5">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6">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7">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8">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6">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9">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C6EDF7-A0D7-E04B-85AA-12C70AD007DD}" type="datetimeFigureOut">
              <a:rPr lang="en-US" smtClean="0"/>
              <a:t>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ECF99-BDBE-FC48-8FE1-1977F674ADED}" type="slidenum">
              <a:rPr lang="en-US" smtClean="0"/>
              <a:t>‹#›</a:t>
            </a:fld>
            <a:endParaRPr lang="en-US"/>
          </a:p>
        </p:txBody>
      </p:sp>
    </p:spTree>
    <p:extLst>
      <p:ext uri="{BB962C8B-B14F-4D97-AF65-F5344CB8AC3E}">
        <p14:creationId xmlns:p14="http://schemas.microsoft.com/office/powerpoint/2010/main" val="48216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August, an attending physician expresses concern about a first year fellow.  The fellow is described as having trouble organizing thoughts and prioritizing information. Stuck on details; couldn’t see big picture.</a:t>
            </a:r>
          </a:p>
          <a:p>
            <a:r>
              <a:rPr lang="en-US" baseline="0" dirty="0"/>
              <a:t>The attending gave one of her standard talks on myeloma and the fellow didn’t seem to be paying attention. Not engaged.</a:t>
            </a:r>
          </a:p>
          <a:p>
            <a:r>
              <a:rPr lang="en-US" baseline="0" dirty="0"/>
              <a:t>The fellow is in your continuity clinic. Early in year, he showed up unprepared, hadn’t reviewed charts in advance. Had trouble coming up with a plan.</a:t>
            </a:r>
          </a:p>
          <a:p>
            <a:r>
              <a:rPr lang="en-US" baseline="0" dirty="0"/>
              <a:t>Expectations were clarified. He continue to struggle to develop a plan for patients. Multiple conversations held with fellow but performance doesn’t improve much.</a:t>
            </a:r>
          </a:p>
          <a:p>
            <a:r>
              <a:rPr lang="en-US" baseline="0" dirty="0"/>
              <a:t>Another attending describes fellow as “transcribing” attending’s words into the clinic notes but no evidence that the fellow is assimilating the logic of the information so that it can be applied to other patients in similar situations.</a:t>
            </a:r>
          </a:p>
          <a:p>
            <a:endParaRPr lang="en-US" baseline="0" dirty="0"/>
          </a:p>
          <a:p>
            <a:r>
              <a:rPr lang="en-US" baseline="0" dirty="0"/>
              <a:t>Knowledge base is weak. Saw a patient with CMML and retroperitoneal fibrosis in the hospital who had severe thrombocytopenia complicated by a hematoma. When asked why he thought the platelets were low, he said that the primary team had attributed the thrombocytopenia to a procedure the patient had undergone. </a:t>
            </a:r>
          </a:p>
          <a:p>
            <a:endParaRPr lang="en-US" baseline="0" dirty="0"/>
          </a:p>
          <a:p>
            <a:r>
              <a:rPr lang="en-US" baseline="0" dirty="0"/>
              <a:t>Professionalism: Forgot to come to continuity clinic one day. Was instructed to make it up with a different attending but he never contacted the other attending.</a:t>
            </a:r>
          </a:p>
          <a:p>
            <a:endParaRPr lang="en-US" baseline="0" dirty="0"/>
          </a:p>
          <a:p>
            <a:r>
              <a:rPr lang="en-US" baseline="0" dirty="0"/>
              <a:t>Is getting married later this year and seems stressed about that.</a:t>
            </a:r>
          </a:p>
          <a:p>
            <a:endParaRPr lang="en-US" baseline="0" dirty="0"/>
          </a:p>
          <a:p>
            <a:r>
              <a:rPr lang="en-US" baseline="0" dirty="0"/>
              <a:t>At Education Committee meeting, </a:t>
            </a:r>
            <a:r>
              <a:rPr lang="en-US" baseline="0" dirty="0" err="1"/>
              <a:t>Dept</a:t>
            </a:r>
            <a:r>
              <a:rPr lang="en-US" baseline="0" dirty="0"/>
              <a:t> Chair he does not want to graduate the fellow unless there is substantial improvement and that the fellow needs to improve this year or may get kicked out of program.</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AC9ECF99-BDBE-FC48-8FE1-1977F674ADED}" type="slidenum">
              <a:rPr lang="en-US" smtClean="0"/>
              <a:t>2</a:t>
            </a:fld>
            <a:endParaRPr lang="en-US"/>
          </a:p>
        </p:txBody>
      </p:sp>
    </p:spTree>
    <p:extLst>
      <p:ext uri="{BB962C8B-B14F-4D97-AF65-F5344CB8AC3E}">
        <p14:creationId xmlns:p14="http://schemas.microsoft.com/office/powerpoint/2010/main" val="3389869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TRISH</a:t>
            </a:r>
          </a:p>
        </p:txBody>
      </p:sp>
      <p:sp>
        <p:nvSpPr>
          <p:cNvPr id="4" name="Slide Number Placeholder 3"/>
          <p:cNvSpPr>
            <a:spLocks noGrp="1"/>
          </p:cNvSpPr>
          <p:nvPr>
            <p:ph type="sldNum" sz="quarter" idx="10"/>
          </p:nvPr>
        </p:nvSpPr>
        <p:spPr/>
        <p:txBody>
          <a:bodyPr/>
          <a:lstStyle/>
          <a:p>
            <a:fld id="{AC9ECF99-BDBE-FC48-8FE1-1977F674ADED}" type="slidenum">
              <a:rPr lang="en-US" smtClean="0"/>
              <a:t>11</a:t>
            </a:fld>
            <a:endParaRPr lang="en-US"/>
          </a:p>
        </p:txBody>
      </p:sp>
    </p:spTree>
    <p:extLst>
      <p:ext uri="{BB962C8B-B14F-4D97-AF65-F5344CB8AC3E}">
        <p14:creationId xmlns:p14="http://schemas.microsoft.com/office/powerpoint/2010/main" val="370715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TRISH</a:t>
            </a:r>
          </a:p>
        </p:txBody>
      </p:sp>
      <p:sp>
        <p:nvSpPr>
          <p:cNvPr id="4" name="Slide Number Placeholder 3"/>
          <p:cNvSpPr>
            <a:spLocks noGrp="1"/>
          </p:cNvSpPr>
          <p:nvPr>
            <p:ph type="sldNum" sz="quarter" idx="10"/>
          </p:nvPr>
        </p:nvSpPr>
        <p:spPr/>
        <p:txBody>
          <a:bodyPr/>
          <a:lstStyle/>
          <a:p>
            <a:fld id="{AC9ECF99-BDBE-FC48-8FE1-1977F674ADED}" type="slidenum">
              <a:rPr lang="en-US" smtClean="0"/>
              <a:t>12</a:t>
            </a:fld>
            <a:endParaRPr lang="en-US"/>
          </a:p>
        </p:txBody>
      </p:sp>
    </p:spTree>
    <p:extLst>
      <p:ext uri="{BB962C8B-B14F-4D97-AF65-F5344CB8AC3E}">
        <p14:creationId xmlns:p14="http://schemas.microsoft.com/office/powerpoint/2010/main" val="771315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TRISH</a:t>
            </a:r>
            <a:br>
              <a:rPr lang="en-US" dirty="0"/>
            </a:br>
            <a:r>
              <a:rPr lang="en-US" dirty="0"/>
              <a:t>Takes time </a:t>
            </a:r>
          </a:p>
          <a:p>
            <a:r>
              <a:rPr lang="en-US" dirty="0"/>
              <a:t>Takes energy</a:t>
            </a:r>
          </a:p>
          <a:p>
            <a:r>
              <a:rPr lang="en-US" dirty="0"/>
              <a:t>Faculty don’t feel they have the skills to give effectively</a:t>
            </a:r>
          </a:p>
          <a:p>
            <a:r>
              <a:rPr lang="en-US" dirty="0"/>
              <a:t>Can be uncomfortable so can be easy to avoid</a:t>
            </a:r>
          </a:p>
          <a:p>
            <a:endParaRPr lang="en-US" dirty="0"/>
          </a:p>
          <a:p>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13</a:t>
            </a:fld>
            <a:endParaRPr lang="en-US"/>
          </a:p>
        </p:txBody>
      </p:sp>
    </p:spTree>
    <p:extLst>
      <p:ext uri="{BB962C8B-B14F-4D97-AF65-F5344CB8AC3E}">
        <p14:creationId xmlns:p14="http://schemas.microsoft.com/office/powerpoint/2010/main" val="987906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TRISH</a:t>
            </a:r>
          </a:p>
        </p:txBody>
      </p:sp>
    </p:spTree>
    <p:extLst>
      <p:ext uri="{BB962C8B-B14F-4D97-AF65-F5344CB8AC3E}">
        <p14:creationId xmlns:p14="http://schemas.microsoft.com/office/powerpoint/2010/main" val="2006310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TRISH</a:t>
            </a:r>
          </a:p>
          <a:p>
            <a:pPr>
              <a:spcBef>
                <a:spcPct val="0"/>
              </a:spcBef>
            </a:pPr>
            <a:r>
              <a:rPr lang="en-US" dirty="0"/>
              <a:t>Need</a:t>
            </a:r>
            <a:r>
              <a:rPr lang="en-US" baseline="0" dirty="0"/>
              <a:t> to build this from the start</a:t>
            </a:r>
          </a:p>
          <a:p>
            <a:pPr>
              <a:spcBef>
                <a:spcPct val="0"/>
              </a:spcBef>
            </a:pPr>
            <a:endParaRPr lang="en-US" baseline="0" dirty="0"/>
          </a:p>
          <a:p>
            <a:pPr>
              <a:spcBef>
                <a:spcPct val="0"/>
              </a:spcBef>
            </a:pPr>
            <a:r>
              <a:rPr lang="en-US" baseline="0" dirty="0"/>
              <a:t>Need to get buy-in from faculty &amp; fellows</a:t>
            </a:r>
          </a:p>
          <a:p>
            <a:pPr>
              <a:spcBef>
                <a:spcPct val="0"/>
              </a:spcBef>
            </a:pPr>
            <a:endParaRPr lang="en-US" baseline="0" dirty="0"/>
          </a:p>
          <a:p>
            <a:pPr>
              <a:spcBef>
                <a:spcPct val="0"/>
              </a:spcBef>
            </a:pPr>
            <a:r>
              <a:rPr lang="en-US" baseline="0" dirty="0"/>
              <a:t>Helps to discuss this overly…”we give feedback, in real time, on a regular basis.  We think this is how helps people learn and develop.”…make it expected.</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CA7EED-0731-462E-BD57-E07B0DACA4FD}"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5950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 Need</a:t>
            </a:r>
            <a:r>
              <a:rPr lang="en-US" baseline="0" dirty="0"/>
              <a:t> to build this from the start</a:t>
            </a:r>
          </a:p>
          <a:p>
            <a:pPr>
              <a:spcBef>
                <a:spcPct val="0"/>
              </a:spcBef>
            </a:pPr>
            <a:endParaRPr lang="en-US" baseline="0" dirty="0"/>
          </a:p>
          <a:p>
            <a:pPr>
              <a:spcBef>
                <a:spcPct val="0"/>
              </a:spcBef>
            </a:pPr>
            <a:r>
              <a:rPr lang="en-US" baseline="0" dirty="0"/>
              <a:t>Need to get buy-in from faculty &amp; fellows</a:t>
            </a:r>
          </a:p>
          <a:p>
            <a:pPr>
              <a:spcBef>
                <a:spcPct val="0"/>
              </a:spcBef>
            </a:pPr>
            <a:endParaRPr lang="en-US" baseline="0" dirty="0"/>
          </a:p>
          <a:p>
            <a:pPr>
              <a:spcBef>
                <a:spcPct val="0"/>
              </a:spcBef>
            </a:pPr>
            <a:r>
              <a:rPr lang="en-US" baseline="0" dirty="0"/>
              <a:t>Helps to discuss this overly…”we give feedback, in real time, on a regular basis.  We think this is how helps people learn and develop.”…make it expected.</a:t>
            </a:r>
          </a:p>
          <a:p>
            <a:endParaRPr lang="en-US" dirty="0"/>
          </a:p>
        </p:txBody>
      </p:sp>
    </p:spTree>
    <p:extLst>
      <p:ext uri="{BB962C8B-B14F-4D97-AF65-F5344CB8AC3E}">
        <p14:creationId xmlns:p14="http://schemas.microsoft.com/office/powerpoint/2010/main" val="1036219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571768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love</a:t>
            </a:r>
            <a:r>
              <a:rPr lang="en-US" baseline="0" dirty="0"/>
              <a:t> that quote!</a:t>
            </a:r>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18</a:t>
            </a:fld>
            <a:endParaRPr lang="en-US"/>
          </a:p>
        </p:txBody>
      </p:sp>
    </p:spTree>
    <p:extLst>
      <p:ext uri="{BB962C8B-B14F-4D97-AF65-F5344CB8AC3E}">
        <p14:creationId xmlns:p14="http://schemas.microsoft.com/office/powerpoint/2010/main" val="2870473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Tim</a:t>
            </a:r>
          </a:p>
          <a:p>
            <a:endParaRPr lang="en-US" dirty="0"/>
          </a:p>
        </p:txBody>
      </p:sp>
    </p:spTree>
    <p:extLst>
      <p:ext uri="{BB962C8B-B14F-4D97-AF65-F5344CB8AC3E}">
        <p14:creationId xmlns:p14="http://schemas.microsoft.com/office/powerpoint/2010/main" val="170910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Trish</a:t>
            </a:r>
          </a:p>
        </p:txBody>
      </p:sp>
    </p:spTree>
    <p:extLst>
      <p:ext uri="{BB962C8B-B14F-4D97-AF65-F5344CB8AC3E}">
        <p14:creationId xmlns:p14="http://schemas.microsoft.com/office/powerpoint/2010/main" val="1972721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Trish</a:t>
            </a:r>
          </a:p>
          <a:p>
            <a:r>
              <a:rPr lang="en-US" dirty="0"/>
              <a:t>Start with big picture concepts for remediation.</a:t>
            </a:r>
          </a:p>
          <a:p>
            <a:r>
              <a:rPr lang="en-US" dirty="0"/>
              <a:t>Introduce</a:t>
            </a:r>
            <a:r>
              <a:rPr lang="en-US" baseline="0" dirty="0"/>
              <a:t> the idea that we will focus on feedback later.</a:t>
            </a:r>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3</a:t>
            </a:fld>
            <a:endParaRPr lang="en-US"/>
          </a:p>
        </p:txBody>
      </p:sp>
    </p:spTree>
    <p:extLst>
      <p:ext uri="{BB962C8B-B14F-4D97-AF65-F5344CB8AC3E}">
        <p14:creationId xmlns:p14="http://schemas.microsoft.com/office/powerpoint/2010/main" val="907687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Trish</a:t>
            </a:r>
          </a:p>
          <a:p>
            <a:pPr>
              <a:spcBef>
                <a:spcPct val="0"/>
              </a:spcBef>
            </a:pPr>
            <a:r>
              <a:rPr lang="en-US" dirty="0"/>
              <a:t>Prospective observations</a:t>
            </a:r>
          </a:p>
          <a:p>
            <a:pPr>
              <a:spcBef>
                <a:spcPct val="0"/>
              </a:spcBef>
            </a:pPr>
            <a:r>
              <a:rPr lang="en-US" dirty="0"/>
              <a:t>Document your thoughts</a:t>
            </a:r>
          </a:p>
          <a:p>
            <a:pPr>
              <a:spcBef>
                <a:spcPct val="0"/>
              </a:spcBef>
            </a:pPr>
            <a:r>
              <a:rPr lang="en-US" dirty="0"/>
              <a:t>Safe space</a:t>
            </a:r>
          </a:p>
          <a:p>
            <a:pPr>
              <a:spcBef>
                <a:spcPct val="0"/>
              </a:spcBef>
            </a:pPr>
            <a:r>
              <a:rPr lang="en-US" dirty="0"/>
              <a:t>Plenty of time</a:t>
            </a:r>
          </a:p>
          <a:p>
            <a:pPr>
              <a:spcBef>
                <a:spcPct val="0"/>
              </a:spcBef>
            </a:pPr>
            <a:r>
              <a:rPr lang="en-US" dirty="0"/>
              <a:t>Immediate at times/delayed at others</a:t>
            </a:r>
          </a:p>
          <a:p>
            <a:pPr>
              <a:spcBef>
                <a:spcPct val="0"/>
              </a:spcBef>
            </a:pPr>
            <a:endParaRPr lang="en-US" dirty="0"/>
          </a:p>
          <a:p>
            <a:pPr>
              <a:spcBef>
                <a:spcPct val="0"/>
              </a:spcBef>
            </a:pPr>
            <a:r>
              <a:rPr lang="en-US" dirty="0"/>
              <a:t>Can we link back to the case here to give some tangible examples?</a:t>
            </a:r>
          </a:p>
          <a:p>
            <a:pPr>
              <a:spcBef>
                <a:spcPct val="0"/>
              </a:spcBef>
            </a:pPr>
            <a:endParaRPr lang="en-US" dirty="0"/>
          </a:p>
          <a:p>
            <a:pPr>
              <a:spcBef>
                <a:spcPct val="0"/>
              </a:spcBef>
            </a:pPr>
            <a:endParaRPr lang="en-US" dirty="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5F2493-A032-4C90-84EA-C24EAD0DEDD9}"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140436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Tim</a:t>
            </a:r>
          </a:p>
          <a:p>
            <a:r>
              <a:rPr lang="en-US" dirty="0"/>
              <a:t>And mean it when you ask for their feedback</a:t>
            </a:r>
          </a:p>
          <a:p>
            <a:endParaRPr lang="en-US" dirty="0"/>
          </a:p>
          <a:p>
            <a:r>
              <a:rPr lang="en-US" dirty="0"/>
              <a:t>Could we ask people how they approach getting feedback</a:t>
            </a:r>
            <a:r>
              <a:rPr lang="en-US" baseline="0" dirty="0"/>
              <a:t> from their fellows?</a:t>
            </a:r>
            <a:br>
              <a:rPr lang="en-US" baseline="0" dirty="0"/>
            </a:br>
            <a:r>
              <a:rPr lang="en-US" baseline="0" dirty="0"/>
              <a:t>(I’m looking for an engagement opportunity in this part [6 pearls]…thoughts?)</a:t>
            </a:r>
          </a:p>
        </p:txBody>
      </p:sp>
    </p:spTree>
    <p:extLst>
      <p:ext uri="{BB962C8B-B14F-4D97-AF65-F5344CB8AC3E}">
        <p14:creationId xmlns:p14="http://schemas.microsoft.com/office/powerpoint/2010/main" val="1078475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Trish</a:t>
            </a:r>
          </a:p>
          <a:p>
            <a:endParaRPr lang="en-US" dirty="0"/>
          </a:p>
          <a:p>
            <a:r>
              <a:rPr lang="en-US" dirty="0"/>
              <a:t>Could we come back to the case here (and include in</a:t>
            </a:r>
            <a:r>
              <a:rPr lang="en-US" baseline="0" dirty="0"/>
              <a:t> the cases some personality stuff and some behavioral stuff) and emphasize what would be the focus of a discussion with the trainee?</a:t>
            </a:r>
            <a:endParaRPr lang="en-US" dirty="0"/>
          </a:p>
        </p:txBody>
      </p:sp>
    </p:spTree>
    <p:extLst>
      <p:ext uri="{BB962C8B-B14F-4D97-AF65-F5344CB8AC3E}">
        <p14:creationId xmlns:p14="http://schemas.microsoft.com/office/powerpoint/2010/main" val="699445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Tim</a:t>
            </a:r>
          </a:p>
        </p:txBody>
      </p:sp>
    </p:spTree>
    <p:extLst>
      <p:ext uri="{BB962C8B-B14F-4D97-AF65-F5344CB8AC3E}">
        <p14:creationId xmlns:p14="http://schemas.microsoft.com/office/powerpoint/2010/main" val="2028034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35542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Made</a:t>
            </a:r>
            <a:r>
              <a:rPr lang="en-US" baseline="0" dirty="0"/>
              <a:t> the pearls the same as these.  Hope that’s ok.</a:t>
            </a:r>
            <a:endParaRPr lang="en-US" dirty="0"/>
          </a:p>
        </p:txBody>
      </p:sp>
    </p:spTree>
    <p:extLst>
      <p:ext uri="{BB962C8B-B14F-4D97-AF65-F5344CB8AC3E}">
        <p14:creationId xmlns:p14="http://schemas.microsoft.com/office/powerpoint/2010/main" val="988496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 about coming back to our case here</a:t>
            </a:r>
            <a:r>
              <a:rPr lang="en-US" baseline="0" dirty="0"/>
              <a:t> and having people  come up with some specific goals/timeline/plan?</a:t>
            </a:r>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29</a:t>
            </a:fld>
            <a:endParaRPr lang="en-US"/>
          </a:p>
        </p:txBody>
      </p:sp>
    </p:spTree>
    <p:extLst>
      <p:ext uri="{BB962C8B-B14F-4D97-AF65-F5344CB8AC3E}">
        <p14:creationId xmlns:p14="http://schemas.microsoft.com/office/powerpoint/2010/main" val="13934428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30</a:t>
            </a:fld>
            <a:endParaRPr lang="en-US"/>
          </a:p>
        </p:txBody>
      </p:sp>
    </p:spTree>
    <p:extLst>
      <p:ext uri="{BB962C8B-B14F-4D97-AF65-F5344CB8AC3E}">
        <p14:creationId xmlns:p14="http://schemas.microsoft.com/office/powerpoint/2010/main" val="129921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as breakout. Get people talking.</a:t>
            </a:r>
          </a:p>
          <a:p>
            <a:endParaRPr lang="en-US" dirty="0"/>
          </a:p>
          <a:p>
            <a:r>
              <a:rPr lang="en-US" baseline="0" dirty="0"/>
              <a:t>Perhaps ask them to pair-share on “What do you need to do as preparation for a meeting with a trainee with multiple areas which require remediation?”</a:t>
            </a:r>
          </a:p>
          <a:p>
            <a:endParaRPr lang="en-US" baseline="0" dirty="0"/>
          </a:p>
          <a:p>
            <a:r>
              <a:rPr lang="en-US" baseline="0" dirty="0"/>
              <a:t>We could write up ideas on the  flip chart.</a:t>
            </a:r>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4</a:t>
            </a:fld>
            <a:endParaRPr lang="en-US"/>
          </a:p>
        </p:txBody>
      </p:sp>
    </p:spTree>
    <p:extLst>
      <p:ext uri="{BB962C8B-B14F-4D97-AF65-F5344CB8AC3E}">
        <p14:creationId xmlns:p14="http://schemas.microsoft.com/office/powerpoint/2010/main" val="1484285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Trish</a:t>
            </a:r>
          </a:p>
          <a:p>
            <a:r>
              <a:rPr lang="en-US" dirty="0"/>
              <a:t>Importance</a:t>
            </a:r>
            <a:r>
              <a:rPr lang="en-US" baseline="0" dirty="0"/>
              <a:t> of identifying the type of deficit.</a:t>
            </a:r>
          </a:p>
          <a:p>
            <a:r>
              <a:rPr lang="en-US" baseline="0" dirty="0"/>
              <a:t>APPLY TO THE CASE WE DID IN THE BEGINNING.</a:t>
            </a:r>
          </a:p>
          <a:p>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5</a:t>
            </a:fld>
            <a:endParaRPr lang="en-US"/>
          </a:p>
        </p:txBody>
      </p:sp>
    </p:spTree>
    <p:extLst>
      <p:ext uri="{BB962C8B-B14F-4D97-AF65-F5344CB8AC3E}">
        <p14:creationId xmlns:p14="http://schemas.microsoft.com/office/powerpoint/2010/main" val="4046600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r>
              <a:rPr lang="en-US" dirty="0"/>
              <a:t>I think we can also include a discussion of working</a:t>
            </a:r>
            <a:r>
              <a:rPr lang="en-US" baseline="0" dirty="0"/>
              <a:t> on behaviors </a:t>
            </a:r>
            <a:r>
              <a:rPr lang="en-US" baseline="0" dirty="0">
                <a:sym typeface="Wingdings" panose="05000000000000000000" pitchFamily="2" charset="2"/>
              </a:rPr>
              <a:t>  outcomes</a:t>
            </a:r>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6</a:t>
            </a:fld>
            <a:endParaRPr lang="en-US"/>
          </a:p>
        </p:txBody>
      </p:sp>
    </p:spTree>
    <p:extLst>
      <p:ext uri="{BB962C8B-B14F-4D97-AF65-F5344CB8AC3E}">
        <p14:creationId xmlns:p14="http://schemas.microsoft.com/office/powerpoint/2010/main" val="3925139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TRISH</a:t>
            </a:r>
          </a:p>
          <a:p>
            <a:r>
              <a:rPr lang="en-US" dirty="0"/>
              <a:t>Ask participants to give</a:t>
            </a:r>
            <a:r>
              <a:rPr lang="en-US" baseline="0" dirty="0"/>
              <a:t> ideas?</a:t>
            </a:r>
          </a:p>
          <a:p>
            <a:r>
              <a:rPr lang="en-US" baseline="0" dirty="0"/>
              <a:t>Emphasize that this is where we often come up short. Devil is in the details.</a:t>
            </a:r>
          </a:p>
          <a:p>
            <a:endParaRPr lang="en-US" baseline="0" dirty="0"/>
          </a:p>
          <a:p>
            <a:r>
              <a:rPr lang="en-US" baseline="0" dirty="0"/>
              <a:t>We could.  Might be too soon after the last one.  What did you  have in mind?</a:t>
            </a:r>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7</a:t>
            </a:fld>
            <a:endParaRPr lang="en-US"/>
          </a:p>
        </p:txBody>
      </p:sp>
    </p:spTree>
    <p:extLst>
      <p:ext uri="{BB962C8B-B14F-4D97-AF65-F5344CB8AC3E}">
        <p14:creationId xmlns:p14="http://schemas.microsoft.com/office/powerpoint/2010/main" val="2127185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r>
              <a:rPr lang="en-US" dirty="0"/>
              <a:t>Similar to bad news conversation:</a:t>
            </a:r>
          </a:p>
          <a:p>
            <a:r>
              <a:rPr lang="en-US" dirty="0"/>
              <a:t>Brevity</a:t>
            </a:r>
            <a:r>
              <a:rPr lang="en-US" baseline="0" dirty="0"/>
              <a:t> / Clarity / Listening / Empathy</a:t>
            </a:r>
          </a:p>
          <a:p>
            <a:r>
              <a:rPr lang="en-US" baseline="0" dirty="0"/>
              <a:t>Relationship-centered communication</a:t>
            </a:r>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8</a:t>
            </a:fld>
            <a:endParaRPr lang="en-US"/>
          </a:p>
        </p:txBody>
      </p:sp>
    </p:spTree>
    <p:extLst>
      <p:ext uri="{BB962C8B-B14F-4D97-AF65-F5344CB8AC3E}">
        <p14:creationId xmlns:p14="http://schemas.microsoft.com/office/powerpoint/2010/main" val="1882106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TIM</a:t>
            </a:r>
          </a:p>
          <a:p>
            <a:r>
              <a:rPr lang="en-US" dirty="0"/>
              <a:t>think we can emphasize the concept of being a coach</a:t>
            </a:r>
            <a:r>
              <a:rPr lang="en-US" baseline="0" dirty="0"/>
              <a:t> here too.</a:t>
            </a:r>
            <a:endParaRPr lang="en-US" dirty="0"/>
          </a:p>
        </p:txBody>
      </p:sp>
      <p:sp>
        <p:nvSpPr>
          <p:cNvPr id="4" name="Slide Number Placeholder 3"/>
          <p:cNvSpPr>
            <a:spLocks noGrp="1"/>
          </p:cNvSpPr>
          <p:nvPr>
            <p:ph type="sldNum" sz="quarter" idx="10"/>
          </p:nvPr>
        </p:nvSpPr>
        <p:spPr/>
        <p:txBody>
          <a:bodyPr/>
          <a:lstStyle/>
          <a:p>
            <a:fld id="{AC9ECF99-BDBE-FC48-8FE1-1977F674ADED}" type="slidenum">
              <a:rPr lang="en-US" smtClean="0"/>
              <a:t>9</a:t>
            </a:fld>
            <a:endParaRPr lang="en-US"/>
          </a:p>
        </p:txBody>
      </p:sp>
    </p:spTree>
    <p:extLst>
      <p:ext uri="{BB962C8B-B14F-4D97-AF65-F5344CB8AC3E}">
        <p14:creationId xmlns:p14="http://schemas.microsoft.com/office/powerpoint/2010/main" val="1360294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p:txBody>
      </p:sp>
      <p:sp>
        <p:nvSpPr>
          <p:cNvPr id="4" name="Slide Number Placeholder 3"/>
          <p:cNvSpPr>
            <a:spLocks noGrp="1"/>
          </p:cNvSpPr>
          <p:nvPr>
            <p:ph type="sldNum" sz="quarter" idx="10"/>
          </p:nvPr>
        </p:nvSpPr>
        <p:spPr/>
        <p:txBody>
          <a:bodyPr/>
          <a:lstStyle/>
          <a:p>
            <a:fld id="{AC9ECF99-BDBE-FC48-8FE1-1977F674ADED}" type="slidenum">
              <a:rPr lang="en-US" smtClean="0"/>
              <a:t>10</a:t>
            </a:fld>
            <a:endParaRPr lang="en-US"/>
          </a:p>
        </p:txBody>
      </p:sp>
    </p:spTree>
    <p:extLst>
      <p:ext uri="{BB962C8B-B14F-4D97-AF65-F5344CB8AC3E}">
        <p14:creationId xmlns:p14="http://schemas.microsoft.com/office/powerpoint/2010/main" val="1311358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4FB483-1C50-7A44-8856-319551FC370D}"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4FB483-1C50-7A44-8856-319551FC370D}"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4FB483-1C50-7A44-8856-319551FC370D}" type="datetimeFigureOut">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4FB483-1C50-7A44-8856-319551FC370D}" type="datetimeFigureOut">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FB483-1C50-7A44-8856-319551FC370D}" type="datetimeFigureOut">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4FB483-1C50-7A44-8856-319551FC370D}"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4FB483-1C50-7A44-8856-319551FC370D}"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30EDF-982B-064E-B1B8-FB138045B3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4FB483-1C50-7A44-8856-319551FC370D}" type="datetimeFigureOut">
              <a:rPr lang="en-US" smtClean="0"/>
              <a:t>1/26/2018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C30EDF-982B-064E-B1B8-FB138045B30E}" type="slidenum">
              <a:rPr lang="en-US" smtClean="0"/>
              <a:t>‹#›</a:t>
            </a:fld>
            <a:endParaRPr lang="en-US"/>
          </a:p>
        </p:txBody>
      </p:sp>
    </p:spTree>
    <p:extLst>
      <p:ext uri="{BB962C8B-B14F-4D97-AF65-F5344CB8AC3E}">
        <p14:creationId xmlns:p14="http://schemas.microsoft.com/office/powerpoint/2010/main" val="1325564573"/>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 id="2147483922" r:id="rId12"/>
    <p:sldLayoutId id="2147483923" r:id="rId13"/>
    <p:sldLayoutId id="2147483924" r:id="rId14"/>
    <p:sldLayoutId id="2147483925" r:id="rId15"/>
    <p:sldLayoutId id="21474839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b="1" dirty="0">
                <a:solidFill>
                  <a:schemeClr val="accent1">
                    <a:lumMod val="75000"/>
                  </a:schemeClr>
                </a:solidFill>
              </a:rPr>
              <a:t>“How Come Nobody Ever Told Me This Before?" </a:t>
            </a:r>
            <a:br>
              <a:rPr lang="en-US" sz="4400" b="1" dirty="0">
                <a:solidFill>
                  <a:schemeClr val="accent1">
                    <a:lumMod val="75000"/>
                  </a:schemeClr>
                </a:solidFill>
              </a:rPr>
            </a:br>
            <a:r>
              <a:rPr lang="en-US" sz="3200" dirty="0"/>
              <a:t>Skills for successful remediation of underperforming trainees. </a:t>
            </a:r>
          </a:p>
        </p:txBody>
      </p:sp>
      <p:sp>
        <p:nvSpPr>
          <p:cNvPr id="3" name="Subtitle 2"/>
          <p:cNvSpPr>
            <a:spLocks noGrp="1"/>
          </p:cNvSpPr>
          <p:nvPr>
            <p:ph type="subTitle" idx="1"/>
          </p:nvPr>
        </p:nvSpPr>
        <p:spPr>
          <a:xfrm>
            <a:off x="1507067" y="4479099"/>
            <a:ext cx="7766936" cy="1096899"/>
          </a:xfrm>
        </p:spPr>
        <p:txBody>
          <a:bodyPr/>
          <a:lstStyle/>
          <a:p>
            <a:r>
              <a:rPr lang="en-US" dirty="0"/>
              <a:t>Trish </a:t>
            </a:r>
            <a:r>
              <a:rPr lang="en-US" dirty="0" err="1"/>
              <a:t>Kritek</a:t>
            </a:r>
            <a:r>
              <a:rPr lang="en-US" dirty="0"/>
              <a:t>, MD, </a:t>
            </a:r>
            <a:r>
              <a:rPr lang="en-US" dirty="0" err="1"/>
              <a:t>EdM</a:t>
            </a:r>
            <a:r>
              <a:rPr lang="en-US" dirty="0"/>
              <a:t>, University of Washington</a:t>
            </a:r>
          </a:p>
          <a:p>
            <a:r>
              <a:rPr lang="en-US" dirty="0"/>
              <a:t>Timothy Gilligan, MD, MS, Cleveland Clinic</a:t>
            </a:r>
          </a:p>
        </p:txBody>
      </p:sp>
    </p:spTree>
    <p:extLst>
      <p:ext uri="{BB962C8B-B14F-4D97-AF65-F5344CB8AC3E}">
        <p14:creationId xmlns:p14="http://schemas.microsoft.com/office/powerpoint/2010/main" val="1399461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 to Relationship Throughout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58883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a:t>Feedback</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55388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Language</a:t>
            </a:r>
          </a:p>
        </p:txBody>
      </p:sp>
      <p:sp>
        <p:nvSpPr>
          <p:cNvPr id="7" name="Text Placeholder 6"/>
          <p:cNvSpPr>
            <a:spLocks noGrp="1"/>
          </p:cNvSpPr>
          <p:nvPr>
            <p:ph type="body" idx="1"/>
          </p:nvPr>
        </p:nvSpPr>
        <p:spPr/>
        <p:txBody>
          <a:bodyPr/>
          <a:lstStyle/>
          <a:p>
            <a:r>
              <a:rPr lang="en-US" dirty="0"/>
              <a:t>Feedback</a:t>
            </a:r>
          </a:p>
        </p:txBody>
      </p:sp>
      <p:sp>
        <p:nvSpPr>
          <p:cNvPr id="8" name="Content Placeholder 7"/>
          <p:cNvSpPr>
            <a:spLocks noGrp="1"/>
          </p:cNvSpPr>
          <p:nvPr>
            <p:ph sz="half" idx="2"/>
          </p:nvPr>
        </p:nvSpPr>
        <p:spPr/>
        <p:txBody>
          <a:bodyPr/>
          <a:lstStyle/>
          <a:p>
            <a:r>
              <a:rPr lang="en-US" dirty="0"/>
              <a:t>Guidance for improvement</a:t>
            </a:r>
          </a:p>
          <a:p>
            <a:r>
              <a:rPr lang="en-US" dirty="0"/>
              <a:t>Forward looking</a:t>
            </a:r>
          </a:p>
          <a:p>
            <a:r>
              <a:rPr lang="en-US" dirty="0"/>
              <a:t>Often delivered in real time</a:t>
            </a:r>
          </a:p>
          <a:p>
            <a:r>
              <a:rPr lang="en-US" dirty="0"/>
              <a:t>Actionable</a:t>
            </a:r>
          </a:p>
        </p:txBody>
      </p:sp>
      <p:sp>
        <p:nvSpPr>
          <p:cNvPr id="9" name="Text Placeholder 8"/>
          <p:cNvSpPr>
            <a:spLocks noGrp="1"/>
          </p:cNvSpPr>
          <p:nvPr>
            <p:ph type="body" sz="quarter" idx="3"/>
          </p:nvPr>
        </p:nvSpPr>
        <p:spPr/>
        <p:txBody>
          <a:bodyPr/>
          <a:lstStyle/>
          <a:p>
            <a:r>
              <a:rPr lang="en-US" dirty="0"/>
              <a:t>Evaluation</a:t>
            </a:r>
          </a:p>
        </p:txBody>
      </p:sp>
      <p:sp>
        <p:nvSpPr>
          <p:cNvPr id="10" name="Content Placeholder 9"/>
          <p:cNvSpPr>
            <a:spLocks noGrp="1"/>
          </p:cNvSpPr>
          <p:nvPr>
            <p:ph sz="quarter" idx="4"/>
          </p:nvPr>
        </p:nvSpPr>
        <p:spPr/>
        <p:txBody>
          <a:bodyPr/>
          <a:lstStyle/>
          <a:p>
            <a:r>
              <a:rPr lang="en-US" dirty="0"/>
              <a:t>Assessment of competency &amp; achievement</a:t>
            </a:r>
          </a:p>
          <a:p>
            <a:r>
              <a:rPr lang="en-US" dirty="0"/>
              <a:t>Looking back</a:t>
            </a:r>
          </a:p>
          <a:p>
            <a:r>
              <a:rPr lang="en-US" dirty="0"/>
              <a:t>May or may not be actionable</a:t>
            </a:r>
          </a:p>
        </p:txBody>
      </p:sp>
    </p:spTree>
    <p:extLst>
      <p:ext uri="{BB962C8B-B14F-4D97-AF65-F5344CB8AC3E}">
        <p14:creationId xmlns:p14="http://schemas.microsoft.com/office/powerpoint/2010/main" val="2029070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Challenges to feedback</a:t>
            </a:r>
          </a:p>
        </p:txBody>
      </p:sp>
    </p:spTree>
    <p:extLst>
      <p:ext uri="{BB962C8B-B14F-4D97-AF65-F5344CB8AC3E}">
        <p14:creationId xmlns:p14="http://schemas.microsoft.com/office/powerpoint/2010/main" val="1665269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12275389"/>
              </p:ext>
            </p:extLst>
          </p:nvPr>
        </p:nvGraphicFramePr>
        <p:xfrm>
          <a:off x="696097"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0075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50169628"/>
              </p:ext>
            </p:extLst>
          </p:nvPr>
        </p:nvGraphicFramePr>
        <p:xfrm>
          <a:off x="869092"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608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13975964"/>
              </p:ext>
            </p:extLst>
          </p:nvPr>
        </p:nvGraphicFramePr>
        <p:xfrm>
          <a:off x="893800" y="457201"/>
          <a:ext cx="8229600" cy="5668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0" name="TextBox 5"/>
          <p:cNvSpPr txBox="1">
            <a:spLocks noChangeArrowheads="1"/>
          </p:cNvSpPr>
          <p:nvPr/>
        </p:nvSpPr>
        <p:spPr bwMode="auto">
          <a:xfrm>
            <a:off x="3690975" y="2914650"/>
            <a:ext cx="2649538" cy="1200150"/>
          </a:xfrm>
          <a:prstGeom prst="rect">
            <a:avLst/>
          </a:prstGeom>
          <a:noFill/>
          <a:ln w="9525">
            <a:noFill/>
            <a:miter lim="800000"/>
            <a:headEnd/>
            <a:tailEnd/>
          </a:ln>
        </p:spPr>
        <p:txBody>
          <a:bodyPr wrap="none">
            <a:spAutoFit/>
          </a:bodyPr>
          <a:lstStyle/>
          <a:p>
            <a:pPr algn="ctr"/>
            <a:r>
              <a:rPr lang="en-US" sz="3600" b="1" dirty="0">
                <a:solidFill>
                  <a:srgbClr val="002060"/>
                </a:solidFill>
                <a:latin typeface="Calibri" pitchFamily="34" charset="0"/>
              </a:rPr>
              <a:t>Safe</a:t>
            </a:r>
          </a:p>
          <a:p>
            <a:pPr algn="ctr"/>
            <a:r>
              <a:rPr lang="en-US" sz="3600" b="1" dirty="0">
                <a:solidFill>
                  <a:srgbClr val="002060"/>
                </a:solidFill>
                <a:latin typeface="Calibri" pitchFamily="34" charset="0"/>
              </a:rPr>
              <a:t>Environment</a:t>
            </a:r>
          </a:p>
        </p:txBody>
      </p:sp>
      <p:sp>
        <p:nvSpPr>
          <p:cNvPr id="22531" name="Rectangle 4"/>
          <p:cNvSpPr>
            <a:spLocks noChangeArrowheads="1"/>
          </p:cNvSpPr>
          <p:nvPr/>
        </p:nvSpPr>
        <p:spPr bwMode="auto">
          <a:xfrm>
            <a:off x="1676400" y="6440488"/>
            <a:ext cx="4572000" cy="341312"/>
          </a:xfrm>
          <a:prstGeom prst="rect">
            <a:avLst/>
          </a:prstGeom>
          <a:noFill/>
          <a:ln w="9525">
            <a:noFill/>
            <a:miter lim="800000"/>
            <a:headEnd/>
            <a:tailEnd/>
          </a:ln>
        </p:spPr>
        <p:txBody>
          <a:bodyPr>
            <a:spAutoFit/>
          </a:bodyPr>
          <a:lstStyle/>
          <a:p>
            <a:pPr>
              <a:lnSpc>
                <a:spcPct val="90000"/>
              </a:lnSpc>
            </a:pPr>
            <a:r>
              <a:rPr lang="en-US">
                <a:latin typeface="Calibri" pitchFamily="34" charset="0"/>
              </a:rPr>
              <a:t>Rider and Longmaid, </a:t>
            </a:r>
            <a:r>
              <a:rPr lang="en-US" i="1">
                <a:latin typeface="Calibri" pitchFamily="34" charset="0"/>
              </a:rPr>
              <a:t>JAMA</a:t>
            </a:r>
            <a:r>
              <a:rPr lang="en-US">
                <a:latin typeface="Calibri" pitchFamily="34" charset="0"/>
              </a:rPr>
              <a:t> 1995 </a:t>
            </a:r>
          </a:p>
        </p:txBody>
      </p:sp>
    </p:spTree>
    <p:extLst>
      <p:ext uri="{BB962C8B-B14F-4D97-AF65-F5344CB8AC3E}">
        <p14:creationId xmlns:p14="http://schemas.microsoft.com/office/powerpoint/2010/main" val="779989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solidFill>
                  <a:schemeClr val="tx2"/>
                </a:solidFill>
              </a:rPr>
              <a:t>The Feedback Sandwich</a:t>
            </a:r>
          </a:p>
        </p:txBody>
      </p:sp>
    </p:spTree>
    <p:extLst>
      <p:ext uri="{BB962C8B-B14F-4D97-AF65-F5344CB8AC3E}">
        <p14:creationId xmlns:p14="http://schemas.microsoft.com/office/powerpoint/2010/main" val="914310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Transparency test</a:t>
            </a:r>
          </a:p>
        </p:txBody>
      </p:sp>
      <p:sp>
        <p:nvSpPr>
          <p:cNvPr id="3" name="Content Placeholder 2"/>
          <p:cNvSpPr>
            <a:spLocks noGrp="1"/>
          </p:cNvSpPr>
          <p:nvPr>
            <p:ph idx="1"/>
          </p:nvPr>
        </p:nvSpPr>
        <p:spPr/>
        <p:txBody>
          <a:bodyPr>
            <a:noAutofit/>
          </a:bodyPr>
          <a:lstStyle/>
          <a:p>
            <a:r>
              <a:rPr lang="en-US" sz="2800" dirty="0"/>
              <a:t>Imagine telling the people your strategy. </a:t>
            </a:r>
          </a:p>
          <a:p>
            <a:r>
              <a:rPr lang="en-US" sz="2800" dirty="0"/>
              <a:t>“Alex and Stacey, I have some negative feedback to give you. I’ll start with some positive feedback to relax you, and then give you the negative feedback, which is the real purpose of our meeting. I’ll end with more positive feedback so you won’t be so disappointed or angry at me when you leave my office. How does that work for you?”</a:t>
            </a:r>
          </a:p>
        </p:txBody>
      </p:sp>
      <p:sp>
        <p:nvSpPr>
          <p:cNvPr id="4" name="TextBox 3"/>
          <p:cNvSpPr txBox="1"/>
          <p:nvPr/>
        </p:nvSpPr>
        <p:spPr>
          <a:xfrm>
            <a:off x="986590" y="6367804"/>
            <a:ext cx="7483642" cy="369332"/>
          </a:xfrm>
          <a:prstGeom prst="rect">
            <a:avLst/>
          </a:prstGeom>
          <a:noFill/>
        </p:spPr>
        <p:txBody>
          <a:bodyPr wrap="square" rtlCol="0">
            <a:spAutoFit/>
          </a:bodyPr>
          <a:lstStyle/>
          <a:p>
            <a:r>
              <a:rPr lang="en-US" dirty="0"/>
              <a:t>Roger Schwarz, Harvard Business Review, April 19, 2013 </a:t>
            </a:r>
            <a:r>
              <a:rPr lang="en-US" dirty="0" err="1"/>
              <a:t>hbr.org</a:t>
            </a:r>
            <a:endParaRPr lang="en-US" dirty="0"/>
          </a:p>
        </p:txBody>
      </p:sp>
    </p:spTree>
    <p:extLst>
      <p:ext uri="{BB962C8B-B14F-4D97-AF65-F5344CB8AC3E}">
        <p14:creationId xmlns:p14="http://schemas.microsoft.com/office/powerpoint/2010/main" val="190814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alternative approach</a:t>
            </a:r>
          </a:p>
        </p:txBody>
      </p:sp>
      <p:sp>
        <p:nvSpPr>
          <p:cNvPr id="3" name="Content Placeholder 2"/>
          <p:cNvSpPr>
            <a:spLocks noGrp="1"/>
          </p:cNvSpPr>
          <p:nvPr>
            <p:ph idx="1"/>
          </p:nvPr>
        </p:nvSpPr>
        <p:spPr/>
        <p:txBody>
          <a:bodyPr>
            <a:normAutofit/>
          </a:bodyPr>
          <a:lstStyle/>
          <a:p>
            <a:r>
              <a:rPr lang="en-US" sz="2400" dirty="0"/>
              <a:t>What do you think you are doing effectively?</a:t>
            </a:r>
          </a:p>
          <a:p>
            <a:r>
              <a:rPr lang="en-US" sz="2400" dirty="0"/>
              <a:t>This is what I think you are doing effectively </a:t>
            </a:r>
            <a:r>
              <a:rPr lang="mr-IN" sz="2400" dirty="0"/>
              <a:t>…</a:t>
            </a:r>
            <a:r>
              <a:rPr lang="en-US" sz="2400" dirty="0"/>
              <a:t>.</a:t>
            </a:r>
          </a:p>
          <a:p>
            <a:endParaRPr lang="en-US" sz="2400" dirty="0"/>
          </a:p>
          <a:p>
            <a:r>
              <a:rPr lang="en-US" sz="2400" dirty="0"/>
              <a:t>What would you like to do differently to be more effective?</a:t>
            </a:r>
          </a:p>
          <a:p>
            <a:r>
              <a:rPr lang="en-US" sz="2400" dirty="0"/>
              <a:t>I’d like to share what I see as your biggest opportunity to improve your performance.</a:t>
            </a:r>
          </a:p>
        </p:txBody>
      </p:sp>
    </p:spTree>
    <p:extLst>
      <p:ext uri="{BB962C8B-B14F-4D97-AF65-F5344CB8AC3E}">
        <p14:creationId xmlns:p14="http://schemas.microsoft.com/office/powerpoint/2010/main" val="32698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Case</a:t>
            </a:r>
            <a:endParaRPr lang="en-US" b="1" dirty="0"/>
          </a:p>
        </p:txBody>
      </p:sp>
    </p:spTree>
    <p:extLst>
      <p:ext uri="{BB962C8B-B14F-4D97-AF65-F5344CB8AC3E}">
        <p14:creationId xmlns:p14="http://schemas.microsoft.com/office/powerpoint/2010/main" val="1747207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ASK </a:t>
            </a:r>
            <a:r>
              <a:rPr lang="mr-IN" b="1" dirty="0"/>
              <a:t>–</a:t>
            </a:r>
            <a:r>
              <a:rPr lang="en-US" b="1" dirty="0"/>
              <a:t> TELL </a:t>
            </a:r>
            <a:r>
              <a:rPr lang="mr-IN" b="1" dirty="0"/>
              <a:t>–</a:t>
            </a:r>
            <a:r>
              <a:rPr lang="en-US" b="1" dirty="0"/>
              <a:t> ASK</a:t>
            </a:r>
          </a:p>
        </p:txBody>
      </p:sp>
    </p:spTree>
    <p:extLst>
      <p:ext uri="{BB962C8B-B14F-4D97-AF65-F5344CB8AC3E}">
        <p14:creationId xmlns:p14="http://schemas.microsoft.com/office/powerpoint/2010/main" val="1509468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876770526"/>
              </p:ext>
            </p:extLst>
          </p:nvPr>
        </p:nvGraphicFramePr>
        <p:xfrm>
          <a:off x="992659"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8578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68550671"/>
              </p:ext>
            </p:extLst>
          </p:nvPr>
        </p:nvGraphicFramePr>
        <p:xfrm>
          <a:off x="729917"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3509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solidFill>
                  <a:schemeClr val="tx2"/>
                </a:solidFill>
              </a:rPr>
              <a:t>Step-wise Process</a:t>
            </a:r>
          </a:p>
        </p:txBody>
      </p:sp>
      <p:sp>
        <p:nvSpPr>
          <p:cNvPr id="3" name="Right Arrow 2"/>
          <p:cNvSpPr/>
          <p:nvPr/>
        </p:nvSpPr>
        <p:spPr>
          <a:xfrm>
            <a:off x="333705" y="1304595"/>
            <a:ext cx="9440916" cy="5117171"/>
          </a:xfrm>
          <a:prstGeom prst="rightArrow">
            <a:avLst/>
          </a:prstGeom>
          <a:solidFill>
            <a:schemeClr val="accent1">
              <a:lumMod val="60000"/>
              <a:lumOff val="4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 name="Freeform 4"/>
          <p:cNvSpPr/>
          <p:nvPr/>
        </p:nvSpPr>
        <p:spPr>
          <a:xfrm>
            <a:off x="333705" y="2957989"/>
            <a:ext cx="2604801" cy="1810385"/>
          </a:xfrm>
          <a:custGeom>
            <a:avLst/>
            <a:gdLst>
              <a:gd name="connsiteX0" fmla="*/ 0 w 2604801"/>
              <a:gd name="connsiteY0" fmla="*/ 301737 h 1810385"/>
              <a:gd name="connsiteX1" fmla="*/ 301737 w 2604801"/>
              <a:gd name="connsiteY1" fmla="*/ 0 h 1810385"/>
              <a:gd name="connsiteX2" fmla="*/ 2303064 w 2604801"/>
              <a:gd name="connsiteY2" fmla="*/ 0 h 1810385"/>
              <a:gd name="connsiteX3" fmla="*/ 2604801 w 2604801"/>
              <a:gd name="connsiteY3" fmla="*/ 301737 h 1810385"/>
              <a:gd name="connsiteX4" fmla="*/ 2604801 w 2604801"/>
              <a:gd name="connsiteY4" fmla="*/ 1508648 h 1810385"/>
              <a:gd name="connsiteX5" fmla="*/ 2303064 w 2604801"/>
              <a:gd name="connsiteY5" fmla="*/ 1810385 h 1810385"/>
              <a:gd name="connsiteX6" fmla="*/ 301737 w 2604801"/>
              <a:gd name="connsiteY6" fmla="*/ 1810385 h 1810385"/>
              <a:gd name="connsiteX7" fmla="*/ 0 w 2604801"/>
              <a:gd name="connsiteY7" fmla="*/ 1508648 h 1810385"/>
              <a:gd name="connsiteX8" fmla="*/ 0 w 2604801"/>
              <a:gd name="connsiteY8" fmla="*/ 301737 h 181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4801" h="1810385">
                <a:moveTo>
                  <a:pt x="0" y="301737"/>
                </a:moveTo>
                <a:cubicBezTo>
                  <a:pt x="0" y="135092"/>
                  <a:pt x="135092" y="0"/>
                  <a:pt x="301737" y="0"/>
                </a:cubicBezTo>
                <a:lnTo>
                  <a:pt x="2303064" y="0"/>
                </a:lnTo>
                <a:cubicBezTo>
                  <a:pt x="2469709" y="0"/>
                  <a:pt x="2604801" y="135092"/>
                  <a:pt x="2604801" y="301737"/>
                </a:cubicBezTo>
                <a:lnTo>
                  <a:pt x="2604801" y="1508648"/>
                </a:lnTo>
                <a:cubicBezTo>
                  <a:pt x="2604801" y="1675293"/>
                  <a:pt x="2469709" y="1810385"/>
                  <a:pt x="2303064" y="1810385"/>
                </a:cubicBezTo>
                <a:lnTo>
                  <a:pt x="301737" y="1810385"/>
                </a:lnTo>
                <a:cubicBezTo>
                  <a:pt x="135092" y="1810385"/>
                  <a:pt x="0" y="1675293"/>
                  <a:pt x="0" y="1508648"/>
                </a:cubicBezTo>
                <a:lnTo>
                  <a:pt x="0" y="301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296" tIns="210296" rIns="210296" bIns="210296" numCol="1" spcCol="1270" anchor="ctr" anchorCtr="0">
            <a:noAutofit/>
          </a:bodyPr>
          <a:lstStyle/>
          <a:p>
            <a:pPr lvl="0" algn="ctr" defTabSz="1422400">
              <a:lnSpc>
                <a:spcPct val="90000"/>
              </a:lnSpc>
              <a:spcBef>
                <a:spcPct val="0"/>
              </a:spcBef>
              <a:spcAft>
                <a:spcPct val="35000"/>
              </a:spcAft>
            </a:pPr>
            <a:r>
              <a:rPr lang="en-US" sz="3200" kern="1200" dirty="0"/>
              <a:t>Observation</a:t>
            </a:r>
          </a:p>
        </p:txBody>
      </p:sp>
      <p:sp>
        <p:nvSpPr>
          <p:cNvPr id="6" name="Freeform 5"/>
          <p:cNvSpPr/>
          <p:nvPr/>
        </p:nvSpPr>
        <p:spPr>
          <a:xfrm>
            <a:off x="3260292" y="2898613"/>
            <a:ext cx="2604801" cy="1810385"/>
          </a:xfrm>
          <a:custGeom>
            <a:avLst/>
            <a:gdLst>
              <a:gd name="connsiteX0" fmla="*/ 0 w 2604801"/>
              <a:gd name="connsiteY0" fmla="*/ 301737 h 1810385"/>
              <a:gd name="connsiteX1" fmla="*/ 301737 w 2604801"/>
              <a:gd name="connsiteY1" fmla="*/ 0 h 1810385"/>
              <a:gd name="connsiteX2" fmla="*/ 2303064 w 2604801"/>
              <a:gd name="connsiteY2" fmla="*/ 0 h 1810385"/>
              <a:gd name="connsiteX3" fmla="*/ 2604801 w 2604801"/>
              <a:gd name="connsiteY3" fmla="*/ 301737 h 1810385"/>
              <a:gd name="connsiteX4" fmla="*/ 2604801 w 2604801"/>
              <a:gd name="connsiteY4" fmla="*/ 1508648 h 1810385"/>
              <a:gd name="connsiteX5" fmla="*/ 2303064 w 2604801"/>
              <a:gd name="connsiteY5" fmla="*/ 1810385 h 1810385"/>
              <a:gd name="connsiteX6" fmla="*/ 301737 w 2604801"/>
              <a:gd name="connsiteY6" fmla="*/ 1810385 h 1810385"/>
              <a:gd name="connsiteX7" fmla="*/ 0 w 2604801"/>
              <a:gd name="connsiteY7" fmla="*/ 1508648 h 1810385"/>
              <a:gd name="connsiteX8" fmla="*/ 0 w 2604801"/>
              <a:gd name="connsiteY8" fmla="*/ 301737 h 181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4801" h="1810385">
                <a:moveTo>
                  <a:pt x="0" y="301737"/>
                </a:moveTo>
                <a:cubicBezTo>
                  <a:pt x="0" y="135092"/>
                  <a:pt x="135092" y="0"/>
                  <a:pt x="301737" y="0"/>
                </a:cubicBezTo>
                <a:lnTo>
                  <a:pt x="2303064" y="0"/>
                </a:lnTo>
                <a:cubicBezTo>
                  <a:pt x="2469709" y="0"/>
                  <a:pt x="2604801" y="135092"/>
                  <a:pt x="2604801" y="301737"/>
                </a:cubicBezTo>
                <a:lnTo>
                  <a:pt x="2604801" y="1508648"/>
                </a:lnTo>
                <a:cubicBezTo>
                  <a:pt x="2604801" y="1675293"/>
                  <a:pt x="2469709" y="1810385"/>
                  <a:pt x="2303064" y="1810385"/>
                </a:cubicBezTo>
                <a:lnTo>
                  <a:pt x="301737" y="1810385"/>
                </a:lnTo>
                <a:cubicBezTo>
                  <a:pt x="135092" y="1810385"/>
                  <a:pt x="0" y="1675293"/>
                  <a:pt x="0" y="1508648"/>
                </a:cubicBezTo>
                <a:lnTo>
                  <a:pt x="0" y="301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296" tIns="210296" rIns="210296" bIns="210296" numCol="1" spcCol="1270" anchor="ctr" anchorCtr="0">
            <a:noAutofit/>
          </a:bodyPr>
          <a:lstStyle/>
          <a:p>
            <a:pPr lvl="0" algn="ctr" defTabSz="1422400">
              <a:lnSpc>
                <a:spcPct val="90000"/>
              </a:lnSpc>
              <a:spcBef>
                <a:spcPct val="0"/>
              </a:spcBef>
              <a:spcAft>
                <a:spcPct val="35000"/>
              </a:spcAft>
            </a:pPr>
            <a:r>
              <a:rPr lang="en-US" sz="3200" kern="1200" dirty="0"/>
              <a:t>Thought</a:t>
            </a:r>
          </a:p>
        </p:txBody>
      </p:sp>
      <p:sp>
        <p:nvSpPr>
          <p:cNvPr id="7" name="Freeform 6"/>
          <p:cNvSpPr/>
          <p:nvPr/>
        </p:nvSpPr>
        <p:spPr>
          <a:xfrm>
            <a:off x="6186879" y="2898612"/>
            <a:ext cx="2604801" cy="1810385"/>
          </a:xfrm>
          <a:custGeom>
            <a:avLst/>
            <a:gdLst>
              <a:gd name="connsiteX0" fmla="*/ 0 w 2604801"/>
              <a:gd name="connsiteY0" fmla="*/ 301737 h 1810385"/>
              <a:gd name="connsiteX1" fmla="*/ 301737 w 2604801"/>
              <a:gd name="connsiteY1" fmla="*/ 0 h 1810385"/>
              <a:gd name="connsiteX2" fmla="*/ 2303064 w 2604801"/>
              <a:gd name="connsiteY2" fmla="*/ 0 h 1810385"/>
              <a:gd name="connsiteX3" fmla="*/ 2604801 w 2604801"/>
              <a:gd name="connsiteY3" fmla="*/ 301737 h 1810385"/>
              <a:gd name="connsiteX4" fmla="*/ 2604801 w 2604801"/>
              <a:gd name="connsiteY4" fmla="*/ 1508648 h 1810385"/>
              <a:gd name="connsiteX5" fmla="*/ 2303064 w 2604801"/>
              <a:gd name="connsiteY5" fmla="*/ 1810385 h 1810385"/>
              <a:gd name="connsiteX6" fmla="*/ 301737 w 2604801"/>
              <a:gd name="connsiteY6" fmla="*/ 1810385 h 1810385"/>
              <a:gd name="connsiteX7" fmla="*/ 0 w 2604801"/>
              <a:gd name="connsiteY7" fmla="*/ 1508648 h 1810385"/>
              <a:gd name="connsiteX8" fmla="*/ 0 w 2604801"/>
              <a:gd name="connsiteY8" fmla="*/ 301737 h 181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4801" h="1810385">
                <a:moveTo>
                  <a:pt x="0" y="301737"/>
                </a:moveTo>
                <a:cubicBezTo>
                  <a:pt x="0" y="135092"/>
                  <a:pt x="135092" y="0"/>
                  <a:pt x="301737" y="0"/>
                </a:cubicBezTo>
                <a:lnTo>
                  <a:pt x="2303064" y="0"/>
                </a:lnTo>
                <a:cubicBezTo>
                  <a:pt x="2469709" y="0"/>
                  <a:pt x="2604801" y="135092"/>
                  <a:pt x="2604801" y="301737"/>
                </a:cubicBezTo>
                <a:lnTo>
                  <a:pt x="2604801" y="1508648"/>
                </a:lnTo>
                <a:cubicBezTo>
                  <a:pt x="2604801" y="1675293"/>
                  <a:pt x="2469709" y="1810385"/>
                  <a:pt x="2303064" y="1810385"/>
                </a:cubicBezTo>
                <a:lnTo>
                  <a:pt x="301737" y="1810385"/>
                </a:lnTo>
                <a:cubicBezTo>
                  <a:pt x="135092" y="1810385"/>
                  <a:pt x="0" y="1675293"/>
                  <a:pt x="0" y="1508648"/>
                </a:cubicBezTo>
                <a:lnTo>
                  <a:pt x="0" y="301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296" tIns="210296" rIns="210296" bIns="210296" numCol="1" spcCol="1270" anchor="ctr" anchorCtr="0">
            <a:noAutofit/>
          </a:bodyPr>
          <a:lstStyle/>
          <a:p>
            <a:pPr lvl="0" algn="ctr" defTabSz="1422400">
              <a:lnSpc>
                <a:spcPct val="90000"/>
              </a:lnSpc>
              <a:spcBef>
                <a:spcPct val="0"/>
              </a:spcBef>
              <a:spcAft>
                <a:spcPct val="35000"/>
              </a:spcAft>
            </a:pPr>
            <a:r>
              <a:rPr lang="en-US" sz="3200" kern="1200" dirty="0"/>
              <a:t>Planning</a:t>
            </a:r>
          </a:p>
        </p:txBody>
      </p:sp>
      <p:sp>
        <p:nvSpPr>
          <p:cNvPr id="29699" name="Rectangle 4"/>
          <p:cNvSpPr>
            <a:spLocks noChangeArrowheads="1"/>
          </p:cNvSpPr>
          <p:nvPr/>
        </p:nvSpPr>
        <p:spPr bwMode="auto">
          <a:xfrm>
            <a:off x="1752600" y="6364288"/>
            <a:ext cx="4572000" cy="341312"/>
          </a:xfrm>
          <a:prstGeom prst="rect">
            <a:avLst/>
          </a:prstGeom>
          <a:noFill/>
          <a:ln w="9525">
            <a:noFill/>
            <a:miter lim="800000"/>
            <a:headEnd/>
            <a:tailEnd/>
          </a:ln>
        </p:spPr>
        <p:txBody>
          <a:bodyPr>
            <a:spAutoFit/>
          </a:bodyPr>
          <a:lstStyle/>
          <a:p>
            <a:pPr>
              <a:lnSpc>
                <a:spcPct val="90000"/>
              </a:lnSpc>
            </a:pPr>
            <a:r>
              <a:rPr lang="en-US">
                <a:latin typeface="Calibri" pitchFamily="34" charset="0"/>
              </a:rPr>
              <a:t>Bing-You and Trowbridge, </a:t>
            </a:r>
            <a:r>
              <a:rPr lang="en-US" i="1">
                <a:latin typeface="Calibri" pitchFamily="34" charset="0"/>
              </a:rPr>
              <a:t>JAMA</a:t>
            </a:r>
            <a:r>
              <a:rPr lang="en-US">
                <a:latin typeface="Calibri" pitchFamily="34" charset="0"/>
              </a:rPr>
              <a:t>, 2009.</a:t>
            </a:r>
          </a:p>
        </p:txBody>
      </p:sp>
    </p:spTree>
    <p:extLst>
      <p:ext uri="{BB962C8B-B14F-4D97-AF65-F5344CB8AC3E}">
        <p14:creationId xmlns:p14="http://schemas.microsoft.com/office/powerpoint/2010/main" val="53397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14475874"/>
              </p:ext>
            </p:extLst>
          </p:nvPr>
        </p:nvGraphicFramePr>
        <p:xfrm>
          <a:off x="850231" y="162426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 1"/>
          <p:cNvGraphicFramePr/>
          <p:nvPr>
            <p:extLst>
              <p:ext uri="{D42A27DB-BD31-4B8C-83A1-F6EECF244321}">
                <p14:modId xmlns:p14="http://schemas.microsoft.com/office/powerpoint/2010/main" val="123967773"/>
              </p:ext>
            </p:extLst>
          </p:nvPr>
        </p:nvGraphicFramePr>
        <p:xfrm>
          <a:off x="1863834" y="719666"/>
          <a:ext cx="8128000" cy="5418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Left-Right Arrow 10"/>
          <p:cNvSpPr/>
          <p:nvPr/>
        </p:nvSpPr>
        <p:spPr>
          <a:xfrm>
            <a:off x="2947045" y="5098644"/>
            <a:ext cx="4035972" cy="1576917"/>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Reciprocity</a:t>
            </a:r>
          </a:p>
        </p:txBody>
      </p:sp>
    </p:spTree>
    <p:extLst>
      <p:ext uri="{BB962C8B-B14F-4D97-AF65-F5344CB8AC3E}">
        <p14:creationId xmlns:p14="http://schemas.microsoft.com/office/powerpoint/2010/main" val="233122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735149" y="5290477"/>
            <a:ext cx="8171786" cy="860400"/>
          </a:xfrm>
          <a:solidFill>
            <a:schemeClr val="accent1"/>
          </a:solidFill>
          <a:effectLst>
            <a:outerShdw blurRad="50800" dist="50800" dir="5400000" algn="ctr" rotWithShape="0">
              <a:schemeClr val="accent1"/>
            </a:outerShdw>
          </a:effectLst>
        </p:spPr>
        <p:txBody>
          <a:bodyPr/>
          <a:lstStyle/>
          <a:p>
            <a:pPr algn="ctr"/>
            <a:r>
              <a:rPr lang="en-US" sz="3600" dirty="0">
                <a:solidFill>
                  <a:schemeClr val="bg1"/>
                </a:solidFill>
              </a:rPr>
              <a:t>Distinguish impact from intention</a:t>
            </a:r>
            <a:endParaRPr lang="en-US" dirty="0">
              <a:solidFill>
                <a:schemeClr val="bg1"/>
              </a:solidFill>
            </a:endParaRP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215376689"/>
              </p:ext>
            </p:extLst>
          </p:nvPr>
        </p:nvGraphicFramePr>
        <p:xfrm>
          <a:off x="677335" y="162491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0968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77146890"/>
              </p:ext>
            </p:extLst>
          </p:nvPr>
        </p:nvGraphicFramePr>
        <p:xfrm>
          <a:off x="778042"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5609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t>How this could work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1950108"/>
              </p:ext>
            </p:extLst>
          </p:nvPr>
        </p:nvGraphicFramePr>
        <p:xfrm>
          <a:off x="633663" y="15520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497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1" name="Title 1"/>
          <p:cNvSpPr>
            <a:spLocks noGrp="1"/>
          </p:cNvSpPr>
          <p:nvPr>
            <p:ph type="title"/>
          </p:nvPr>
        </p:nvSpPr>
        <p:spPr>
          <a:xfrm>
            <a:off x="738887" y="200527"/>
            <a:ext cx="8596668" cy="1320800"/>
          </a:xfrm>
        </p:spPr>
        <p:txBody>
          <a:bodyPr/>
          <a:lstStyle/>
          <a:p>
            <a:pPr algn="ctr"/>
            <a:r>
              <a:rPr lang="en-US" dirty="0">
                <a:solidFill>
                  <a:schemeClr val="accent1"/>
                </a:solidFill>
              </a:rPr>
              <a:t>Our Six Feedback Pearls</a:t>
            </a: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3797986"/>
              </p:ext>
            </p:extLst>
          </p:nvPr>
        </p:nvGraphicFramePr>
        <p:xfrm>
          <a:off x="922421" y="1343527"/>
          <a:ext cx="8229600" cy="55144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530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an effective remediation plan</a:t>
            </a:r>
          </a:p>
        </p:txBody>
      </p:sp>
      <p:sp>
        <p:nvSpPr>
          <p:cNvPr id="3" name="Content Placeholder 2"/>
          <p:cNvSpPr>
            <a:spLocks noGrp="1"/>
          </p:cNvSpPr>
          <p:nvPr>
            <p:ph idx="1"/>
          </p:nvPr>
        </p:nvSpPr>
        <p:spPr>
          <a:xfrm>
            <a:off x="677333" y="2160589"/>
            <a:ext cx="9181041" cy="3880773"/>
          </a:xfrm>
        </p:spPr>
        <p:txBody>
          <a:bodyPr>
            <a:normAutofit fontScale="85000" lnSpcReduction="20000"/>
          </a:bodyPr>
          <a:lstStyle/>
          <a:p>
            <a:pPr marL="457200" indent="-457200">
              <a:buFont typeface="+mj-lt"/>
              <a:buAutoNum type="arabicPeriod"/>
            </a:pPr>
            <a:r>
              <a:rPr lang="en-US" sz="3000" dirty="0"/>
              <a:t>Trusting relationship</a:t>
            </a:r>
          </a:p>
          <a:p>
            <a:pPr marL="457200" indent="-457200">
              <a:buFont typeface="+mj-lt"/>
              <a:buAutoNum type="arabicPeriod"/>
            </a:pPr>
            <a:r>
              <a:rPr lang="en-US" sz="3000" dirty="0"/>
              <a:t>Clear goals with measurable short &amp; long-term outcomes </a:t>
            </a:r>
          </a:p>
          <a:p>
            <a:pPr marL="457200" indent="-457200">
              <a:buFont typeface="+mj-lt"/>
              <a:buAutoNum type="arabicPeriod"/>
            </a:pPr>
            <a:r>
              <a:rPr lang="en-US" sz="3000" dirty="0"/>
              <a:t>Specific actionable plan, timeline. </a:t>
            </a:r>
          </a:p>
          <a:p>
            <a:pPr marL="400050" lvl="1" indent="0">
              <a:buNone/>
            </a:pPr>
            <a:r>
              <a:rPr lang="en-US" sz="2600" dirty="0"/>
              <a:t>		What will you do when?</a:t>
            </a:r>
          </a:p>
          <a:p>
            <a:pPr marL="457200" indent="-457200">
              <a:buFont typeface="+mj-lt"/>
              <a:buAutoNum type="arabicPeriod"/>
            </a:pPr>
            <a:r>
              <a:rPr lang="en-US" sz="3000" dirty="0"/>
              <a:t>Access to effective remediation resources</a:t>
            </a:r>
          </a:p>
          <a:p>
            <a:pPr marL="457200" indent="-457200">
              <a:buFont typeface="+mj-lt"/>
              <a:buAutoNum type="arabicPeriod"/>
            </a:pPr>
            <a:r>
              <a:rPr lang="en-US" sz="3000" dirty="0"/>
              <a:t>Articulated consequences of failure to implement plan and to achieve agreed upon goals.  </a:t>
            </a:r>
          </a:p>
          <a:p>
            <a:pPr marL="400050" lvl="1" indent="0">
              <a:buNone/>
            </a:pPr>
            <a:r>
              <a:rPr lang="en-US" sz="3000" dirty="0"/>
              <a:t>		</a:t>
            </a:r>
            <a:r>
              <a:rPr lang="en-US" sz="2600" dirty="0"/>
              <a:t>What is at stake?</a:t>
            </a:r>
          </a:p>
          <a:p>
            <a:pPr marL="457200" indent="-457200">
              <a:buFont typeface="+mj-lt"/>
              <a:buAutoNum type="arabicPeriod"/>
            </a:pPr>
            <a:r>
              <a:rPr lang="en-US" sz="3000" dirty="0"/>
              <a:t>Written documentation</a:t>
            </a:r>
          </a:p>
          <a:p>
            <a:endParaRPr lang="en-US" dirty="0"/>
          </a:p>
        </p:txBody>
      </p:sp>
    </p:spTree>
    <p:extLst>
      <p:ext uri="{BB962C8B-B14F-4D97-AF65-F5344CB8AC3E}">
        <p14:creationId xmlns:p14="http://schemas.microsoft.com/office/powerpoint/2010/main" val="191201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for Remediation</a:t>
            </a:r>
          </a:p>
        </p:txBody>
      </p:sp>
      <p:sp>
        <p:nvSpPr>
          <p:cNvPr id="3" name="Content Placeholder 2"/>
          <p:cNvSpPr>
            <a:spLocks noGrp="1"/>
          </p:cNvSpPr>
          <p:nvPr>
            <p:ph idx="1"/>
          </p:nvPr>
        </p:nvSpPr>
        <p:spPr/>
        <p:txBody>
          <a:bodyPr>
            <a:normAutofit/>
          </a:bodyPr>
          <a:lstStyle/>
          <a:p>
            <a:r>
              <a:rPr lang="en-US" sz="2400" dirty="0" err="1"/>
              <a:t>Prework</a:t>
            </a:r>
            <a:endParaRPr lang="en-US" sz="2400" dirty="0"/>
          </a:p>
          <a:p>
            <a:r>
              <a:rPr lang="en-US" sz="2400" dirty="0"/>
              <a:t>Focus on Outcomes</a:t>
            </a:r>
          </a:p>
          <a:p>
            <a:r>
              <a:rPr lang="en-US" sz="2400" dirty="0"/>
              <a:t>Provide Structure and Accountability</a:t>
            </a:r>
          </a:p>
          <a:p>
            <a:r>
              <a:rPr lang="en-US" sz="2400" dirty="0"/>
              <a:t>Pay Attention to Communication Skills</a:t>
            </a:r>
          </a:p>
          <a:p>
            <a:r>
              <a:rPr lang="en-US" sz="2400" dirty="0"/>
              <a:t>Trainee Owns It</a:t>
            </a:r>
          </a:p>
          <a:p>
            <a:r>
              <a:rPr lang="en-US" sz="2400" dirty="0"/>
              <a:t>Attend to the Relationship Throughout</a:t>
            </a:r>
          </a:p>
        </p:txBody>
      </p:sp>
    </p:spTree>
    <p:extLst>
      <p:ext uri="{BB962C8B-B14F-4D97-AF65-F5344CB8AC3E}">
        <p14:creationId xmlns:p14="http://schemas.microsoft.com/office/powerpoint/2010/main" val="617449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help you?</a:t>
            </a:r>
          </a:p>
        </p:txBody>
      </p:sp>
      <p:sp>
        <p:nvSpPr>
          <p:cNvPr id="3" name="Content Placeholder 2"/>
          <p:cNvSpPr>
            <a:spLocks noGrp="1"/>
          </p:cNvSpPr>
          <p:nvPr>
            <p:ph idx="1"/>
          </p:nvPr>
        </p:nvSpPr>
        <p:spPr>
          <a:xfrm>
            <a:off x="677334" y="1931982"/>
            <a:ext cx="8596668" cy="3880773"/>
          </a:xfrm>
        </p:spPr>
        <p:txBody>
          <a:bodyPr>
            <a:normAutofit fontScale="62500" lnSpcReduction="20000"/>
          </a:bodyPr>
          <a:lstStyle/>
          <a:p>
            <a:r>
              <a:rPr lang="en-US" sz="3800" dirty="0"/>
              <a:t>Earn the fellow’s trust</a:t>
            </a:r>
          </a:p>
          <a:p>
            <a:pPr lvl="1"/>
            <a:r>
              <a:rPr lang="en-US" sz="3800" dirty="0"/>
              <a:t>Remain curious, open-minded and empathic</a:t>
            </a:r>
          </a:p>
          <a:p>
            <a:pPr>
              <a:spcBef>
                <a:spcPts val="2800"/>
              </a:spcBef>
            </a:pPr>
            <a:r>
              <a:rPr lang="en-US" sz="3800" dirty="0"/>
              <a:t>It is in both your and the fellow’s interest to succeed</a:t>
            </a:r>
          </a:p>
          <a:p>
            <a:pPr>
              <a:spcBef>
                <a:spcPts val="2800"/>
              </a:spcBef>
            </a:pPr>
            <a:r>
              <a:rPr lang="en-US" sz="3800" dirty="0"/>
              <a:t>Work in a learner-centered fashion</a:t>
            </a:r>
          </a:p>
          <a:p>
            <a:pPr>
              <a:spcBef>
                <a:spcPts val="2800"/>
              </a:spcBef>
            </a:pPr>
            <a:r>
              <a:rPr lang="en-US" sz="3800" dirty="0"/>
              <a:t>ID faculty with strong skills in area needing remediation</a:t>
            </a:r>
          </a:p>
          <a:p>
            <a:pPr lvl="1"/>
            <a:r>
              <a:rPr lang="en-US" sz="3800" dirty="0"/>
              <a:t>e.g., Who is rated highly for teaching clinical skills?</a:t>
            </a:r>
          </a:p>
          <a:p>
            <a:pPr>
              <a:spcBef>
                <a:spcPts val="2800"/>
              </a:spcBef>
            </a:pPr>
            <a:r>
              <a:rPr lang="en-US" sz="3800" dirty="0"/>
              <a:t>Meet regularly for progress reports / reassessment</a:t>
            </a:r>
            <a:endParaRPr lang="en-US" sz="2400" dirty="0"/>
          </a:p>
        </p:txBody>
      </p:sp>
    </p:spTree>
    <p:extLst>
      <p:ext uri="{BB962C8B-B14F-4D97-AF65-F5344CB8AC3E}">
        <p14:creationId xmlns:p14="http://schemas.microsoft.com/office/powerpoint/2010/main" val="2965876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b="1" dirty="0"/>
              <a:t>An excellent resource.</a:t>
            </a:r>
          </a:p>
        </p:txBody>
      </p:sp>
    </p:spTree>
    <p:extLst>
      <p:ext uri="{BB962C8B-B14F-4D97-AF65-F5344CB8AC3E}">
        <p14:creationId xmlns:p14="http://schemas.microsoft.com/office/powerpoint/2010/main" val="74719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Prework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15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Diagnosis:  Deficit Categories </a:t>
            </a:r>
          </a:p>
        </p:txBody>
      </p:sp>
      <p:sp>
        <p:nvSpPr>
          <p:cNvPr id="5" name="Content Placeholder 4"/>
          <p:cNvSpPr>
            <a:spLocks noGrp="1"/>
          </p:cNvSpPr>
          <p:nvPr>
            <p:ph idx="1"/>
          </p:nvPr>
        </p:nvSpPr>
        <p:spPr/>
        <p:txBody>
          <a:bodyPr>
            <a:normAutofit/>
          </a:bodyPr>
          <a:lstStyle/>
          <a:p>
            <a:r>
              <a:rPr lang="en-US" sz="2400" dirty="0"/>
              <a:t>Professionalism</a:t>
            </a:r>
          </a:p>
          <a:p>
            <a:r>
              <a:rPr lang="en-US" sz="2400" dirty="0"/>
              <a:t>Medical Knowledge</a:t>
            </a:r>
          </a:p>
          <a:p>
            <a:r>
              <a:rPr lang="en-US" sz="2400" dirty="0"/>
              <a:t>Clinical Reasoning</a:t>
            </a:r>
          </a:p>
          <a:p>
            <a:r>
              <a:rPr lang="en-US" sz="2400" dirty="0"/>
              <a:t>Interpersonal &amp; Communication Skills</a:t>
            </a:r>
          </a:p>
          <a:p>
            <a:r>
              <a:rPr lang="en-US" sz="2400" dirty="0"/>
              <a:t>Physical Exam &amp; Procedural Skills</a:t>
            </a:r>
          </a:p>
        </p:txBody>
      </p:sp>
    </p:spTree>
    <p:extLst>
      <p:ext uri="{BB962C8B-B14F-4D97-AF65-F5344CB8AC3E}">
        <p14:creationId xmlns:p14="http://schemas.microsoft.com/office/powerpoint/2010/main" val="121777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Outcomes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42698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 Structure &amp; Accountability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56970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Skills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22980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Trainee Owns It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495235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448</TotalTime>
  <Words>1205</Words>
  <Application>Microsoft Office PowerPoint</Application>
  <PresentationFormat>Widescreen</PresentationFormat>
  <Paragraphs>194</Paragraphs>
  <Slides>31</Slides>
  <Notes>27</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Mangal</vt:lpstr>
      <vt:lpstr>Trebuchet MS</vt:lpstr>
      <vt:lpstr>Wingdings</vt:lpstr>
      <vt:lpstr>Wingdings 3</vt:lpstr>
      <vt:lpstr>Facet</vt:lpstr>
      <vt:lpstr>“How Come Nobody Ever Told Me This Before?"  Skills for successful remediation of underperforming trainees. </vt:lpstr>
      <vt:lpstr>Case</vt:lpstr>
      <vt:lpstr>Key Concepts for Remediation</vt:lpstr>
      <vt:lpstr>Prework</vt:lpstr>
      <vt:lpstr>Diagnosis:  Deficit Categories </vt:lpstr>
      <vt:lpstr>Focus on Outcomes</vt:lpstr>
      <vt:lpstr>Provide Structure &amp; Accountability</vt:lpstr>
      <vt:lpstr>Communication Skills</vt:lpstr>
      <vt:lpstr>Trainee Owns It</vt:lpstr>
      <vt:lpstr>Attend to Relationship Throughout</vt:lpstr>
      <vt:lpstr>Feedback</vt:lpstr>
      <vt:lpstr>Language</vt:lpstr>
      <vt:lpstr>Challenges to feedback</vt:lpstr>
      <vt:lpstr>PowerPoint Presentation</vt:lpstr>
      <vt:lpstr>PowerPoint Presentation</vt:lpstr>
      <vt:lpstr>PowerPoint Presentation</vt:lpstr>
      <vt:lpstr>The Feedback Sandwich</vt:lpstr>
      <vt:lpstr>Transparency test</vt:lpstr>
      <vt:lpstr>An alternative approach</vt:lpstr>
      <vt:lpstr>ASK – TELL – ASK</vt:lpstr>
      <vt:lpstr>PowerPoint Presentation</vt:lpstr>
      <vt:lpstr>PowerPoint Presentation</vt:lpstr>
      <vt:lpstr>Step-wise Process</vt:lpstr>
      <vt:lpstr>PowerPoint Presentation</vt:lpstr>
      <vt:lpstr>PowerPoint Presentation</vt:lpstr>
      <vt:lpstr>PowerPoint Presentation</vt:lpstr>
      <vt:lpstr>How this could work</vt:lpstr>
      <vt:lpstr>Our Six Feedback Pearls</vt:lpstr>
      <vt:lpstr>Components of an effective remediation plan</vt:lpstr>
      <vt:lpstr>What can help you?</vt:lpstr>
      <vt:lpstr>An excellent resource.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ASH PResentation</dc:title>
  <dc:creator>Timothy Gilligan</dc:creator>
  <cp:lastModifiedBy>Johanna Madero</cp:lastModifiedBy>
  <cp:revision>40</cp:revision>
  <dcterms:created xsi:type="dcterms:W3CDTF">2016-11-10T21:12:10Z</dcterms:created>
  <dcterms:modified xsi:type="dcterms:W3CDTF">2018-01-26T16:42:44Z</dcterms:modified>
</cp:coreProperties>
</file>