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6" r:id="rId2"/>
  </p:sldMasterIdLst>
  <p:notesMasterIdLst>
    <p:notesMasterId r:id="rId72"/>
  </p:notesMasterIdLst>
  <p:sldIdLst>
    <p:sldId id="257" r:id="rId3"/>
    <p:sldId id="306" r:id="rId4"/>
    <p:sldId id="260" r:id="rId5"/>
    <p:sldId id="267" r:id="rId6"/>
    <p:sldId id="365" r:id="rId7"/>
    <p:sldId id="370" r:id="rId8"/>
    <p:sldId id="371" r:id="rId9"/>
    <p:sldId id="343" r:id="rId10"/>
    <p:sldId id="270" r:id="rId11"/>
    <p:sldId id="271" r:id="rId12"/>
    <p:sldId id="273" r:id="rId13"/>
    <p:sldId id="275" r:id="rId14"/>
    <p:sldId id="277" r:id="rId15"/>
    <p:sldId id="279" r:id="rId16"/>
    <p:sldId id="366" r:id="rId17"/>
    <p:sldId id="384" r:id="rId18"/>
    <p:sldId id="281" r:id="rId19"/>
    <p:sldId id="361" r:id="rId20"/>
    <p:sldId id="362" r:id="rId21"/>
    <p:sldId id="393" r:id="rId22"/>
    <p:sldId id="392" r:id="rId23"/>
    <p:sldId id="348" r:id="rId24"/>
    <p:sldId id="356" r:id="rId25"/>
    <p:sldId id="396" r:id="rId26"/>
    <p:sldId id="373" r:id="rId27"/>
    <p:sldId id="347" r:id="rId28"/>
    <p:sldId id="344" r:id="rId29"/>
    <p:sldId id="354" r:id="rId30"/>
    <p:sldId id="333" r:id="rId31"/>
    <p:sldId id="374" r:id="rId32"/>
    <p:sldId id="334" r:id="rId33"/>
    <p:sldId id="297" r:id="rId34"/>
    <p:sldId id="387" r:id="rId35"/>
    <p:sldId id="388" r:id="rId36"/>
    <p:sldId id="389" r:id="rId37"/>
    <p:sldId id="390" r:id="rId38"/>
    <p:sldId id="391" r:id="rId39"/>
    <p:sldId id="298" r:id="rId40"/>
    <p:sldId id="386" r:id="rId41"/>
    <p:sldId id="360"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37" r:id="rId58"/>
    <p:sldId id="338" r:id="rId59"/>
    <p:sldId id="339" r:id="rId60"/>
    <p:sldId id="340" r:id="rId61"/>
    <p:sldId id="341" r:id="rId62"/>
    <p:sldId id="353" r:id="rId63"/>
    <p:sldId id="264" r:id="rId64"/>
    <p:sldId id="394" r:id="rId65"/>
    <p:sldId id="385" r:id="rId66"/>
    <p:sldId id="367" r:id="rId67"/>
    <p:sldId id="326" r:id="rId68"/>
    <p:sldId id="327" r:id="rId69"/>
    <p:sldId id="328" r:id="rId70"/>
    <p:sldId id="323" r:id="rId71"/>
  </p:sldIdLst>
  <p:sldSz cx="9144000" cy="6858000" type="screen4x3"/>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p15:clr>
            <a:srgbClr val="A4A3A4"/>
          </p15:clr>
        </p15:guide>
        <p15:guide id="2" orient="horz" pos="3456">
          <p15:clr>
            <a:srgbClr val="A4A3A4"/>
          </p15:clr>
        </p15:guide>
        <p15:guide id="3" orient="horz" pos="2592">
          <p15:clr>
            <a:srgbClr val="A4A3A4"/>
          </p15:clr>
        </p15:guide>
        <p15:guide id="4" orient="horz" pos="1728">
          <p15:clr>
            <a:srgbClr val="A4A3A4"/>
          </p15:clr>
        </p15:guide>
        <p15:guide id="5" orient="horz" pos="864">
          <p15:clr>
            <a:srgbClr val="A4A3A4"/>
          </p15:clr>
        </p15:guide>
        <p15:guide id="6" orient="horz" pos="432">
          <p15:clr>
            <a:srgbClr val="A4A3A4"/>
          </p15:clr>
        </p15:guide>
        <p15:guide id="7" pos="416">
          <p15:clr>
            <a:srgbClr val="A4A3A4"/>
          </p15:clr>
        </p15:guide>
        <p15:guide id="8" pos="821">
          <p15:clr>
            <a:srgbClr val="A4A3A4"/>
          </p15:clr>
        </p15:guide>
        <p15:guide id="9" pos="1648">
          <p15:clr>
            <a:srgbClr val="A4A3A4"/>
          </p15:clr>
        </p15:guide>
        <p15:guide id="10" pos="2464">
          <p15:clr>
            <a:srgbClr val="A4A3A4"/>
          </p15:clr>
        </p15:guide>
        <p15:guide id="11" pos="3296">
          <p15:clr>
            <a:srgbClr val="A4A3A4"/>
          </p15:clr>
        </p15:guide>
        <p15:guide id="12" pos="4112">
          <p15:clr>
            <a:srgbClr val="A4A3A4"/>
          </p15:clr>
        </p15:guide>
        <p15:guide id="13" pos="4934">
          <p15:clr>
            <a:srgbClr val="A4A3A4"/>
          </p15:clr>
        </p15:guide>
        <p15:guide id="14" pos="5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3103" autoAdjust="0"/>
  </p:normalViewPr>
  <p:slideViewPr>
    <p:cSldViewPr showGuides="1">
      <p:cViewPr varScale="1">
        <p:scale>
          <a:sx n="101" d="100"/>
          <a:sy n="101" d="100"/>
        </p:scale>
        <p:origin x="336" y="114"/>
      </p:cViewPr>
      <p:guideLst>
        <p:guide orient="horz" pos="3888"/>
        <p:guide orient="horz" pos="3456"/>
        <p:guide orient="horz" pos="2592"/>
        <p:guide orient="horz" pos="1728"/>
        <p:guide orient="horz" pos="864"/>
        <p:guide orient="horz" pos="432"/>
        <p:guide pos="416"/>
        <p:guide pos="821"/>
        <p:guide pos="1648"/>
        <p:guide pos="2464"/>
        <p:guide pos="3296"/>
        <p:guide pos="4112"/>
        <p:guide pos="4934"/>
        <p:guide pos="5339"/>
      </p:guideLst>
    </p:cSldViewPr>
  </p:slideViewPr>
  <p:notesTextViewPr>
    <p:cViewPr>
      <p:scale>
        <a:sx n="1" d="1"/>
        <a:sy n="1" d="1"/>
      </p:scale>
      <p:origin x="0" y="0"/>
    </p:cViewPr>
  </p:notesTextViewPr>
  <p:sorterViewPr>
    <p:cViewPr varScale="1">
      <p:scale>
        <a:sx n="1" d="1"/>
        <a:sy n="1" d="1"/>
      </p:scale>
      <p:origin x="0" y="-21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B3CD4C-AF2B-42FD-9118-BFCBF601D3C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2389EED2-7D6A-4568-B902-6E923A20DEBA}">
      <dgm:prSet phldrT="[Text]" custT="1"/>
      <dgm:spPr/>
      <dgm:t>
        <a:bodyPr/>
        <a:lstStyle/>
        <a:p>
          <a:r>
            <a:rPr lang="en-US" sz="1800" smtClean="0"/>
            <a:t>Career</a:t>
          </a:r>
        </a:p>
        <a:p>
          <a:r>
            <a:rPr lang="en-US" sz="1800" smtClean="0"/>
            <a:t>Goals &amp;Stage</a:t>
          </a:r>
          <a:endParaRPr lang="en-US" sz="1800" dirty="0"/>
        </a:p>
      </dgm:t>
    </dgm:pt>
    <dgm:pt modelId="{46DBD3E4-7C64-4FED-BECF-A92339BB477A}" type="parTrans" cxnId="{AC4AE9B4-92C3-4130-8F4E-25B2EE901A06}">
      <dgm:prSet/>
      <dgm:spPr/>
      <dgm:t>
        <a:bodyPr/>
        <a:lstStyle/>
        <a:p>
          <a:endParaRPr lang="en-US"/>
        </a:p>
      </dgm:t>
    </dgm:pt>
    <dgm:pt modelId="{A1CE676A-3FC7-48BD-9015-6C4672E08591}" type="sibTrans" cxnId="{AC4AE9B4-92C3-4130-8F4E-25B2EE901A06}">
      <dgm:prSet/>
      <dgm:spPr/>
      <dgm:t>
        <a:bodyPr/>
        <a:lstStyle/>
        <a:p>
          <a:endParaRPr lang="en-US"/>
        </a:p>
      </dgm:t>
    </dgm:pt>
    <dgm:pt modelId="{5E81DDD4-C43F-460E-9B7D-184172A2A38B}">
      <dgm:prSet phldrT="[Text]" custT="1"/>
      <dgm:spPr/>
      <dgm:t>
        <a:bodyPr/>
        <a:lstStyle/>
        <a:p>
          <a:r>
            <a:rPr lang="en-US" sz="1800" smtClean="0"/>
            <a:t>Chronologic</a:t>
          </a:r>
        </a:p>
        <a:p>
          <a:r>
            <a:rPr lang="en-US" sz="1800" smtClean="0"/>
            <a:t>Age</a:t>
          </a:r>
          <a:endParaRPr lang="en-US" sz="1800" dirty="0"/>
        </a:p>
      </dgm:t>
    </dgm:pt>
    <dgm:pt modelId="{D792D0FD-953F-48D4-B3FF-FDBCAC8490D6}" type="parTrans" cxnId="{C14A2E78-A6D4-464C-A0A9-E34D8BB118F4}">
      <dgm:prSet/>
      <dgm:spPr/>
      <dgm:t>
        <a:bodyPr/>
        <a:lstStyle/>
        <a:p>
          <a:endParaRPr lang="en-US"/>
        </a:p>
      </dgm:t>
    </dgm:pt>
    <dgm:pt modelId="{52D2D062-64AF-490D-93CE-32EC7C9CDC36}" type="sibTrans" cxnId="{C14A2E78-A6D4-464C-A0A9-E34D8BB118F4}">
      <dgm:prSet/>
      <dgm:spPr/>
      <dgm:t>
        <a:bodyPr/>
        <a:lstStyle/>
        <a:p>
          <a:endParaRPr lang="en-US"/>
        </a:p>
      </dgm:t>
    </dgm:pt>
    <dgm:pt modelId="{4E98CB0B-70BB-4BEF-8DC0-FCFF5D47E8A9}">
      <dgm:prSet phldrT="[Text]" custT="1"/>
      <dgm:spPr/>
      <dgm:t>
        <a:bodyPr/>
        <a:lstStyle/>
        <a:p>
          <a:r>
            <a:rPr lang="en-US" sz="1800" smtClean="0"/>
            <a:t>Social Attitudes </a:t>
          </a:r>
          <a:endParaRPr lang="en-US" sz="1800" dirty="0"/>
        </a:p>
      </dgm:t>
    </dgm:pt>
    <dgm:pt modelId="{BA4F59D9-E977-4BDB-B986-97867B8A1E6C}" type="parTrans" cxnId="{FF1766D9-E2BE-44B3-9760-6283B9AE7724}">
      <dgm:prSet/>
      <dgm:spPr/>
      <dgm:t>
        <a:bodyPr/>
        <a:lstStyle/>
        <a:p>
          <a:endParaRPr lang="en-US"/>
        </a:p>
      </dgm:t>
    </dgm:pt>
    <dgm:pt modelId="{9B75790B-ED40-4E8E-BEFD-E5650952F103}" type="sibTrans" cxnId="{FF1766D9-E2BE-44B3-9760-6283B9AE7724}">
      <dgm:prSet/>
      <dgm:spPr/>
      <dgm:t>
        <a:bodyPr/>
        <a:lstStyle/>
        <a:p>
          <a:endParaRPr lang="en-US"/>
        </a:p>
      </dgm:t>
    </dgm:pt>
    <dgm:pt modelId="{C96D5761-D64C-4D8B-BC42-81B7835891BE}">
      <dgm:prSet phldrT="[Text]" custT="1"/>
      <dgm:spPr/>
      <dgm:t>
        <a:bodyPr/>
        <a:lstStyle/>
        <a:p>
          <a:r>
            <a:rPr lang="en-US" sz="1800" smtClean="0"/>
            <a:t>Common Experience in History &amp;</a:t>
          </a:r>
        </a:p>
        <a:p>
          <a:r>
            <a:rPr lang="en-US" sz="1800" smtClean="0"/>
            <a:t>Life Events</a:t>
          </a:r>
          <a:endParaRPr lang="en-US" sz="1800" dirty="0"/>
        </a:p>
      </dgm:t>
    </dgm:pt>
    <dgm:pt modelId="{FCB554DA-E348-4594-9327-E2A8709D1DC4}" type="sibTrans" cxnId="{F9C2AD46-D4C2-4C78-B2A3-736958A8AD93}">
      <dgm:prSet/>
      <dgm:spPr/>
      <dgm:t>
        <a:bodyPr/>
        <a:lstStyle/>
        <a:p>
          <a:endParaRPr lang="en-US"/>
        </a:p>
      </dgm:t>
    </dgm:pt>
    <dgm:pt modelId="{746F7DD7-4C14-4B73-8555-3A87F13D4784}" type="parTrans" cxnId="{F9C2AD46-D4C2-4C78-B2A3-736958A8AD93}">
      <dgm:prSet/>
      <dgm:spPr/>
      <dgm:t>
        <a:bodyPr/>
        <a:lstStyle/>
        <a:p>
          <a:endParaRPr lang="en-US"/>
        </a:p>
      </dgm:t>
    </dgm:pt>
    <dgm:pt modelId="{4C4121B9-959E-4585-A919-3CEC340C4F10}">
      <dgm:prSet phldrT="[Text]" custT="1"/>
      <dgm:spPr/>
      <dgm:t>
        <a:bodyPr/>
        <a:lstStyle/>
        <a:p>
          <a:r>
            <a:rPr lang="en-US" sz="1600" b="0" smtClean="0"/>
            <a:t>Cultural Beliefs</a:t>
          </a:r>
          <a:endParaRPr lang="en-US" sz="1600" b="0" dirty="0"/>
        </a:p>
      </dgm:t>
    </dgm:pt>
    <dgm:pt modelId="{62F19E56-DEBA-4D39-BAC2-02C2E0F7F22B}" type="sibTrans" cxnId="{CFC9AEF5-7E5E-45F0-ABD8-B20AEADCEBC8}">
      <dgm:prSet/>
      <dgm:spPr/>
      <dgm:t>
        <a:bodyPr/>
        <a:lstStyle/>
        <a:p>
          <a:endParaRPr lang="en-US"/>
        </a:p>
      </dgm:t>
    </dgm:pt>
    <dgm:pt modelId="{DEA1A35B-E083-465F-A621-64DC92DE8CC6}" type="parTrans" cxnId="{CFC9AEF5-7E5E-45F0-ABD8-B20AEADCEBC8}">
      <dgm:prSet/>
      <dgm:spPr/>
      <dgm:t>
        <a:bodyPr/>
        <a:lstStyle/>
        <a:p>
          <a:endParaRPr lang="en-US"/>
        </a:p>
      </dgm:t>
    </dgm:pt>
    <dgm:pt modelId="{C631763D-89F1-49D1-A1F0-2C7169381D93}" type="pres">
      <dgm:prSet presAssocID="{84B3CD4C-AF2B-42FD-9118-BFCBF601D3C7}" presName="cycle" presStyleCnt="0">
        <dgm:presLayoutVars>
          <dgm:dir/>
          <dgm:resizeHandles val="exact"/>
        </dgm:presLayoutVars>
      </dgm:prSet>
      <dgm:spPr/>
      <dgm:t>
        <a:bodyPr/>
        <a:lstStyle/>
        <a:p>
          <a:endParaRPr lang="en-US"/>
        </a:p>
      </dgm:t>
    </dgm:pt>
    <dgm:pt modelId="{98168B01-7597-40D6-870B-84324F8B749F}" type="pres">
      <dgm:prSet presAssocID="{4C4121B9-959E-4585-A919-3CEC340C4F10}" presName="node" presStyleLbl="node1" presStyleIdx="0" presStyleCnt="5" custScaleX="141011" custScaleY="145075" custRadScaleRad="100477" custRadScaleInc="-14838">
        <dgm:presLayoutVars>
          <dgm:bulletEnabled val="1"/>
        </dgm:presLayoutVars>
      </dgm:prSet>
      <dgm:spPr/>
      <dgm:t>
        <a:bodyPr/>
        <a:lstStyle/>
        <a:p>
          <a:endParaRPr lang="en-US"/>
        </a:p>
      </dgm:t>
    </dgm:pt>
    <dgm:pt modelId="{799CE82B-846C-4EB7-97AE-1912836F222E}" type="pres">
      <dgm:prSet presAssocID="{62F19E56-DEBA-4D39-BAC2-02C2E0F7F22B}" presName="sibTrans" presStyleLbl="sibTrans2D1" presStyleIdx="0" presStyleCnt="5" custScaleX="177928"/>
      <dgm:spPr/>
      <dgm:t>
        <a:bodyPr/>
        <a:lstStyle/>
        <a:p>
          <a:endParaRPr lang="en-US"/>
        </a:p>
      </dgm:t>
    </dgm:pt>
    <dgm:pt modelId="{CB9C9295-E131-4FE1-9BBD-5D1392684EFF}" type="pres">
      <dgm:prSet presAssocID="{62F19E56-DEBA-4D39-BAC2-02C2E0F7F22B}" presName="connectorText" presStyleLbl="sibTrans2D1" presStyleIdx="0" presStyleCnt="5"/>
      <dgm:spPr/>
      <dgm:t>
        <a:bodyPr/>
        <a:lstStyle/>
        <a:p>
          <a:endParaRPr lang="en-US"/>
        </a:p>
      </dgm:t>
    </dgm:pt>
    <dgm:pt modelId="{A70556AB-C81E-43F6-B414-FDDB2DAE9B0A}" type="pres">
      <dgm:prSet presAssocID="{2389EED2-7D6A-4568-B902-6E923A20DEBA}" presName="node" presStyleLbl="node1" presStyleIdx="1" presStyleCnt="5" custScaleX="138198" custScaleY="135594" custRadScaleRad="116321" custRadScaleInc="3732">
        <dgm:presLayoutVars>
          <dgm:bulletEnabled val="1"/>
        </dgm:presLayoutVars>
      </dgm:prSet>
      <dgm:spPr/>
      <dgm:t>
        <a:bodyPr/>
        <a:lstStyle/>
        <a:p>
          <a:endParaRPr lang="en-US"/>
        </a:p>
      </dgm:t>
    </dgm:pt>
    <dgm:pt modelId="{6AF3CE8B-4C39-4560-B0B9-719BAD75AB1B}" type="pres">
      <dgm:prSet presAssocID="{A1CE676A-3FC7-48BD-9015-6C4672E08591}" presName="sibTrans" presStyleLbl="sibTrans2D1" presStyleIdx="1" presStyleCnt="5" custScaleX="227745" custLinFactX="73559" custLinFactNeighborX="100000" custLinFactNeighborY="42119"/>
      <dgm:spPr/>
      <dgm:t>
        <a:bodyPr/>
        <a:lstStyle/>
        <a:p>
          <a:endParaRPr lang="en-US"/>
        </a:p>
      </dgm:t>
    </dgm:pt>
    <dgm:pt modelId="{3F65AABD-C126-4B09-9CB7-7CAD78BA7FBC}" type="pres">
      <dgm:prSet presAssocID="{A1CE676A-3FC7-48BD-9015-6C4672E08591}" presName="connectorText" presStyleLbl="sibTrans2D1" presStyleIdx="1" presStyleCnt="5"/>
      <dgm:spPr/>
      <dgm:t>
        <a:bodyPr/>
        <a:lstStyle/>
        <a:p>
          <a:endParaRPr lang="en-US"/>
        </a:p>
      </dgm:t>
    </dgm:pt>
    <dgm:pt modelId="{63F9ABF8-8D64-4286-BFD2-53476E54C3B0}" type="pres">
      <dgm:prSet presAssocID="{C96D5761-D64C-4D8B-BC42-81B7835891BE}" presName="node" presStyleLbl="node1" presStyleIdx="2" presStyleCnt="5" custScaleX="148723" custScaleY="133967" custRadScaleRad="116726" custRadScaleInc="3355">
        <dgm:presLayoutVars>
          <dgm:bulletEnabled val="1"/>
        </dgm:presLayoutVars>
      </dgm:prSet>
      <dgm:spPr/>
      <dgm:t>
        <a:bodyPr/>
        <a:lstStyle/>
        <a:p>
          <a:endParaRPr lang="en-US"/>
        </a:p>
      </dgm:t>
    </dgm:pt>
    <dgm:pt modelId="{8ED6A1A6-3499-4682-B5DF-9A0C84A3C719}" type="pres">
      <dgm:prSet presAssocID="{FCB554DA-E348-4594-9327-E2A8709D1DC4}" presName="sibTrans" presStyleLbl="sibTrans2D1" presStyleIdx="2" presStyleCnt="5" custScaleX="171554" custLinFactNeighborX="-22257" custLinFactNeighborY="27688"/>
      <dgm:spPr/>
      <dgm:t>
        <a:bodyPr/>
        <a:lstStyle/>
        <a:p>
          <a:endParaRPr lang="en-US"/>
        </a:p>
      </dgm:t>
    </dgm:pt>
    <dgm:pt modelId="{EAA9330D-90A8-46BB-882A-87AC592F61C9}" type="pres">
      <dgm:prSet presAssocID="{FCB554DA-E348-4594-9327-E2A8709D1DC4}" presName="connectorText" presStyleLbl="sibTrans2D1" presStyleIdx="2" presStyleCnt="5"/>
      <dgm:spPr/>
      <dgm:t>
        <a:bodyPr/>
        <a:lstStyle/>
        <a:p>
          <a:endParaRPr lang="en-US"/>
        </a:p>
      </dgm:t>
    </dgm:pt>
    <dgm:pt modelId="{430EAC9C-D884-42FC-82A9-1D9C162AC4B6}" type="pres">
      <dgm:prSet presAssocID="{5E81DDD4-C43F-460E-9B7D-184172A2A38B}" presName="node" presStyleLbl="node1" presStyleIdx="3" presStyleCnt="5" custScaleX="147247" custScaleY="139933" custRadScaleRad="121742" custRadScaleInc="8840">
        <dgm:presLayoutVars>
          <dgm:bulletEnabled val="1"/>
        </dgm:presLayoutVars>
      </dgm:prSet>
      <dgm:spPr/>
      <dgm:t>
        <a:bodyPr/>
        <a:lstStyle/>
        <a:p>
          <a:endParaRPr lang="en-US"/>
        </a:p>
      </dgm:t>
    </dgm:pt>
    <dgm:pt modelId="{911C080C-0C21-49E2-80D7-335A0F843F4C}" type="pres">
      <dgm:prSet presAssocID="{52D2D062-64AF-490D-93CE-32EC7C9CDC36}" presName="sibTrans" presStyleLbl="sibTrans2D1" presStyleIdx="3" presStyleCnt="5" custScaleX="192085" custLinFactNeighborX="-19580" custLinFactNeighborY="5279"/>
      <dgm:spPr/>
      <dgm:t>
        <a:bodyPr/>
        <a:lstStyle/>
        <a:p>
          <a:endParaRPr lang="en-US"/>
        </a:p>
      </dgm:t>
    </dgm:pt>
    <dgm:pt modelId="{0EB5D4E1-9C40-4AAD-97AC-E16CC6445315}" type="pres">
      <dgm:prSet presAssocID="{52D2D062-64AF-490D-93CE-32EC7C9CDC36}" presName="connectorText" presStyleLbl="sibTrans2D1" presStyleIdx="3" presStyleCnt="5"/>
      <dgm:spPr/>
      <dgm:t>
        <a:bodyPr/>
        <a:lstStyle/>
        <a:p>
          <a:endParaRPr lang="en-US"/>
        </a:p>
      </dgm:t>
    </dgm:pt>
    <dgm:pt modelId="{B00C5E45-EDCB-4240-805B-CF9EFA1664C1}" type="pres">
      <dgm:prSet presAssocID="{4E98CB0B-70BB-4BEF-8DC0-FCFF5D47E8A9}" presName="node" presStyleLbl="node1" presStyleIdx="4" presStyleCnt="5" custScaleX="144839" custScaleY="133078" custRadScaleRad="126803" custRadScaleInc="-15277">
        <dgm:presLayoutVars>
          <dgm:bulletEnabled val="1"/>
        </dgm:presLayoutVars>
      </dgm:prSet>
      <dgm:spPr/>
      <dgm:t>
        <a:bodyPr/>
        <a:lstStyle/>
        <a:p>
          <a:endParaRPr lang="en-US"/>
        </a:p>
      </dgm:t>
    </dgm:pt>
    <dgm:pt modelId="{A8508D32-1978-4362-B2A5-8F8C726B9274}" type="pres">
      <dgm:prSet presAssocID="{9B75790B-ED40-4E8E-BEFD-E5650952F103}" presName="sibTrans" presStyleLbl="sibTrans2D1" presStyleIdx="4" presStyleCnt="5" custScaleX="170359"/>
      <dgm:spPr/>
      <dgm:t>
        <a:bodyPr/>
        <a:lstStyle/>
        <a:p>
          <a:endParaRPr lang="en-US"/>
        </a:p>
      </dgm:t>
    </dgm:pt>
    <dgm:pt modelId="{B7F1225B-15A2-4013-BAFB-107ED22979B3}" type="pres">
      <dgm:prSet presAssocID="{9B75790B-ED40-4E8E-BEFD-E5650952F103}" presName="connectorText" presStyleLbl="sibTrans2D1" presStyleIdx="4" presStyleCnt="5"/>
      <dgm:spPr/>
      <dgm:t>
        <a:bodyPr/>
        <a:lstStyle/>
        <a:p>
          <a:endParaRPr lang="en-US"/>
        </a:p>
      </dgm:t>
    </dgm:pt>
  </dgm:ptLst>
  <dgm:cxnLst>
    <dgm:cxn modelId="{FF1766D9-E2BE-44B3-9760-6283B9AE7724}" srcId="{84B3CD4C-AF2B-42FD-9118-BFCBF601D3C7}" destId="{4E98CB0B-70BB-4BEF-8DC0-FCFF5D47E8A9}" srcOrd="4" destOrd="0" parTransId="{BA4F59D9-E977-4BDB-B986-97867B8A1E6C}" sibTransId="{9B75790B-ED40-4E8E-BEFD-E5650952F103}"/>
    <dgm:cxn modelId="{F20C842F-69C9-46E1-8530-48EE49012164}" type="presOf" srcId="{5E81DDD4-C43F-460E-9B7D-184172A2A38B}" destId="{430EAC9C-D884-42FC-82A9-1D9C162AC4B6}" srcOrd="0" destOrd="0" presId="urn:microsoft.com/office/officeart/2005/8/layout/cycle2"/>
    <dgm:cxn modelId="{817D5C1F-F1E8-4117-AD1E-33B871B91074}" type="presOf" srcId="{84B3CD4C-AF2B-42FD-9118-BFCBF601D3C7}" destId="{C631763D-89F1-49D1-A1F0-2C7169381D93}" srcOrd="0" destOrd="0" presId="urn:microsoft.com/office/officeart/2005/8/layout/cycle2"/>
    <dgm:cxn modelId="{018D7FDA-5908-4E78-830F-365AF4AD3DFB}" type="presOf" srcId="{4C4121B9-959E-4585-A919-3CEC340C4F10}" destId="{98168B01-7597-40D6-870B-84324F8B749F}" srcOrd="0" destOrd="0" presId="urn:microsoft.com/office/officeart/2005/8/layout/cycle2"/>
    <dgm:cxn modelId="{E5B0B9AC-2B76-4299-9669-10AD47C12027}" type="presOf" srcId="{C96D5761-D64C-4D8B-BC42-81B7835891BE}" destId="{63F9ABF8-8D64-4286-BFD2-53476E54C3B0}" srcOrd="0" destOrd="0" presId="urn:microsoft.com/office/officeart/2005/8/layout/cycle2"/>
    <dgm:cxn modelId="{2010E794-7289-4BB7-AA78-2A575A23C802}" type="presOf" srcId="{9B75790B-ED40-4E8E-BEFD-E5650952F103}" destId="{B7F1225B-15A2-4013-BAFB-107ED22979B3}" srcOrd="1" destOrd="0" presId="urn:microsoft.com/office/officeart/2005/8/layout/cycle2"/>
    <dgm:cxn modelId="{AC4AE9B4-92C3-4130-8F4E-25B2EE901A06}" srcId="{84B3CD4C-AF2B-42FD-9118-BFCBF601D3C7}" destId="{2389EED2-7D6A-4568-B902-6E923A20DEBA}" srcOrd="1" destOrd="0" parTransId="{46DBD3E4-7C64-4FED-BECF-A92339BB477A}" sibTransId="{A1CE676A-3FC7-48BD-9015-6C4672E08591}"/>
    <dgm:cxn modelId="{99767762-F916-48BF-B37C-622CE89966E2}" type="presOf" srcId="{FCB554DA-E348-4594-9327-E2A8709D1DC4}" destId="{EAA9330D-90A8-46BB-882A-87AC592F61C9}" srcOrd="1" destOrd="0" presId="urn:microsoft.com/office/officeart/2005/8/layout/cycle2"/>
    <dgm:cxn modelId="{59AA697D-58CE-494E-9905-8251AAB6B14D}" type="presOf" srcId="{9B75790B-ED40-4E8E-BEFD-E5650952F103}" destId="{A8508D32-1978-4362-B2A5-8F8C726B9274}" srcOrd="0" destOrd="0" presId="urn:microsoft.com/office/officeart/2005/8/layout/cycle2"/>
    <dgm:cxn modelId="{F9C2AD46-D4C2-4C78-B2A3-736958A8AD93}" srcId="{84B3CD4C-AF2B-42FD-9118-BFCBF601D3C7}" destId="{C96D5761-D64C-4D8B-BC42-81B7835891BE}" srcOrd="2" destOrd="0" parTransId="{746F7DD7-4C14-4B73-8555-3A87F13D4784}" sibTransId="{FCB554DA-E348-4594-9327-E2A8709D1DC4}"/>
    <dgm:cxn modelId="{9B45F3AF-02A0-4481-BA61-9C0E59C0CD46}" type="presOf" srcId="{4E98CB0B-70BB-4BEF-8DC0-FCFF5D47E8A9}" destId="{B00C5E45-EDCB-4240-805B-CF9EFA1664C1}" srcOrd="0" destOrd="0" presId="urn:microsoft.com/office/officeart/2005/8/layout/cycle2"/>
    <dgm:cxn modelId="{D4292C86-B2CB-4A37-AD66-48FC4FFE8F11}" type="presOf" srcId="{62F19E56-DEBA-4D39-BAC2-02C2E0F7F22B}" destId="{799CE82B-846C-4EB7-97AE-1912836F222E}" srcOrd="0" destOrd="0" presId="urn:microsoft.com/office/officeart/2005/8/layout/cycle2"/>
    <dgm:cxn modelId="{A01B01F7-2AD5-4C32-8EBB-A9414B875018}" type="presOf" srcId="{52D2D062-64AF-490D-93CE-32EC7C9CDC36}" destId="{0EB5D4E1-9C40-4AAD-97AC-E16CC6445315}" srcOrd="1" destOrd="0" presId="urn:microsoft.com/office/officeart/2005/8/layout/cycle2"/>
    <dgm:cxn modelId="{62C8005C-A625-449D-8CBC-798C4B6C544D}" type="presOf" srcId="{A1CE676A-3FC7-48BD-9015-6C4672E08591}" destId="{3F65AABD-C126-4B09-9CB7-7CAD78BA7FBC}" srcOrd="1" destOrd="0" presId="urn:microsoft.com/office/officeart/2005/8/layout/cycle2"/>
    <dgm:cxn modelId="{75A4DEBB-88F3-46E1-B472-57280D8E2285}" type="presOf" srcId="{A1CE676A-3FC7-48BD-9015-6C4672E08591}" destId="{6AF3CE8B-4C39-4560-B0B9-719BAD75AB1B}" srcOrd="0" destOrd="0" presId="urn:microsoft.com/office/officeart/2005/8/layout/cycle2"/>
    <dgm:cxn modelId="{C14A2E78-A6D4-464C-A0A9-E34D8BB118F4}" srcId="{84B3CD4C-AF2B-42FD-9118-BFCBF601D3C7}" destId="{5E81DDD4-C43F-460E-9B7D-184172A2A38B}" srcOrd="3" destOrd="0" parTransId="{D792D0FD-953F-48D4-B3FF-FDBCAC8490D6}" sibTransId="{52D2D062-64AF-490D-93CE-32EC7C9CDC36}"/>
    <dgm:cxn modelId="{753D4D0E-4159-4678-9914-EC70ACDC9BA3}" type="presOf" srcId="{FCB554DA-E348-4594-9327-E2A8709D1DC4}" destId="{8ED6A1A6-3499-4682-B5DF-9A0C84A3C719}" srcOrd="0" destOrd="0" presId="urn:microsoft.com/office/officeart/2005/8/layout/cycle2"/>
    <dgm:cxn modelId="{37FB83CA-2B1A-4EFF-9FB5-9480FF202A40}" type="presOf" srcId="{52D2D062-64AF-490D-93CE-32EC7C9CDC36}" destId="{911C080C-0C21-49E2-80D7-335A0F843F4C}" srcOrd="0" destOrd="0" presId="urn:microsoft.com/office/officeart/2005/8/layout/cycle2"/>
    <dgm:cxn modelId="{CFC9AEF5-7E5E-45F0-ABD8-B20AEADCEBC8}" srcId="{84B3CD4C-AF2B-42FD-9118-BFCBF601D3C7}" destId="{4C4121B9-959E-4585-A919-3CEC340C4F10}" srcOrd="0" destOrd="0" parTransId="{DEA1A35B-E083-465F-A621-64DC92DE8CC6}" sibTransId="{62F19E56-DEBA-4D39-BAC2-02C2E0F7F22B}"/>
    <dgm:cxn modelId="{0EAA0326-C2C2-4923-96D1-1F13322341B8}" type="presOf" srcId="{62F19E56-DEBA-4D39-BAC2-02C2E0F7F22B}" destId="{CB9C9295-E131-4FE1-9BBD-5D1392684EFF}" srcOrd="1" destOrd="0" presId="urn:microsoft.com/office/officeart/2005/8/layout/cycle2"/>
    <dgm:cxn modelId="{DB3B4FA7-F259-41BE-9B8A-3E8F5FA17600}" type="presOf" srcId="{2389EED2-7D6A-4568-B902-6E923A20DEBA}" destId="{A70556AB-C81E-43F6-B414-FDDB2DAE9B0A}" srcOrd="0" destOrd="0" presId="urn:microsoft.com/office/officeart/2005/8/layout/cycle2"/>
    <dgm:cxn modelId="{4C9FBDBE-42C6-4AD4-B28E-9797C7FE905C}" type="presParOf" srcId="{C631763D-89F1-49D1-A1F0-2C7169381D93}" destId="{98168B01-7597-40D6-870B-84324F8B749F}" srcOrd="0" destOrd="0" presId="urn:microsoft.com/office/officeart/2005/8/layout/cycle2"/>
    <dgm:cxn modelId="{D8F2A1E4-F491-4AD0-A266-58D4C85D64C8}" type="presParOf" srcId="{C631763D-89F1-49D1-A1F0-2C7169381D93}" destId="{799CE82B-846C-4EB7-97AE-1912836F222E}" srcOrd="1" destOrd="0" presId="urn:microsoft.com/office/officeart/2005/8/layout/cycle2"/>
    <dgm:cxn modelId="{3CE13FD6-ABDC-4186-BE4B-04EAAF27BC5B}" type="presParOf" srcId="{799CE82B-846C-4EB7-97AE-1912836F222E}" destId="{CB9C9295-E131-4FE1-9BBD-5D1392684EFF}" srcOrd="0" destOrd="0" presId="urn:microsoft.com/office/officeart/2005/8/layout/cycle2"/>
    <dgm:cxn modelId="{F31A6067-0CC7-413D-A8D9-8F92830E39C5}" type="presParOf" srcId="{C631763D-89F1-49D1-A1F0-2C7169381D93}" destId="{A70556AB-C81E-43F6-B414-FDDB2DAE9B0A}" srcOrd="2" destOrd="0" presId="urn:microsoft.com/office/officeart/2005/8/layout/cycle2"/>
    <dgm:cxn modelId="{7D7452F4-05F9-4ED4-AD58-FA11EBE85BF5}" type="presParOf" srcId="{C631763D-89F1-49D1-A1F0-2C7169381D93}" destId="{6AF3CE8B-4C39-4560-B0B9-719BAD75AB1B}" srcOrd="3" destOrd="0" presId="urn:microsoft.com/office/officeart/2005/8/layout/cycle2"/>
    <dgm:cxn modelId="{324E84A2-215B-4434-AB7B-6B6B725584C7}" type="presParOf" srcId="{6AF3CE8B-4C39-4560-B0B9-719BAD75AB1B}" destId="{3F65AABD-C126-4B09-9CB7-7CAD78BA7FBC}" srcOrd="0" destOrd="0" presId="urn:microsoft.com/office/officeart/2005/8/layout/cycle2"/>
    <dgm:cxn modelId="{54015657-5DAE-421B-995A-C79BBBE08DD8}" type="presParOf" srcId="{C631763D-89F1-49D1-A1F0-2C7169381D93}" destId="{63F9ABF8-8D64-4286-BFD2-53476E54C3B0}" srcOrd="4" destOrd="0" presId="urn:microsoft.com/office/officeart/2005/8/layout/cycle2"/>
    <dgm:cxn modelId="{2305ACDD-B65D-4D32-89E8-01AED587C778}" type="presParOf" srcId="{C631763D-89F1-49D1-A1F0-2C7169381D93}" destId="{8ED6A1A6-3499-4682-B5DF-9A0C84A3C719}" srcOrd="5" destOrd="0" presId="urn:microsoft.com/office/officeart/2005/8/layout/cycle2"/>
    <dgm:cxn modelId="{885FA580-FD44-4328-ABDF-72B671DA0B39}" type="presParOf" srcId="{8ED6A1A6-3499-4682-B5DF-9A0C84A3C719}" destId="{EAA9330D-90A8-46BB-882A-87AC592F61C9}" srcOrd="0" destOrd="0" presId="urn:microsoft.com/office/officeart/2005/8/layout/cycle2"/>
    <dgm:cxn modelId="{FF2D7DEB-F23A-4A34-944E-044857E39B5B}" type="presParOf" srcId="{C631763D-89F1-49D1-A1F0-2C7169381D93}" destId="{430EAC9C-D884-42FC-82A9-1D9C162AC4B6}" srcOrd="6" destOrd="0" presId="urn:microsoft.com/office/officeart/2005/8/layout/cycle2"/>
    <dgm:cxn modelId="{D86357F9-B377-4AF0-A1DE-4B2690BA9E1F}" type="presParOf" srcId="{C631763D-89F1-49D1-A1F0-2C7169381D93}" destId="{911C080C-0C21-49E2-80D7-335A0F843F4C}" srcOrd="7" destOrd="0" presId="urn:microsoft.com/office/officeart/2005/8/layout/cycle2"/>
    <dgm:cxn modelId="{0CEA8ECD-700A-4249-9A80-7B6273BE1A69}" type="presParOf" srcId="{911C080C-0C21-49E2-80D7-335A0F843F4C}" destId="{0EB5D4E1-9C40-4AAD-97AC-E16CC6445315}" srcOrd="0" destOrd="0" presId="urn:microsoft.com/office/officeart/2005/8/layout/cycle2"/>
    <dgm:cxn modelId="{27F4EC1E-180D-49E9-A730-DA4E207DD51D}" type="presParOf" srcId="{C631763D-89F1-49D1-A1F0-2C7169381D93}" destId="{B00C5E45-EDCB-4240-805B-CF9EFA1664C1}" srcOrd="8" destOrd="0" presId="urn:microsoft.com/office/officeart/2005/8/layout/cycle2"/>
    <dgm:cxn modelId="{B8208170-30E4-4FA0-A4B5-476672DCADA8}" type="presParOf" srcId="{C631763D-89F1-49D1-A1F0-2C7169381D93}" destId="{A8508D32-1978-4362-B2A5-8F8C726B9274}" srcOrd="9" destOrd="0" presId="urn:microsoft.com/office/officeart/2005/8/layout/cycle2"/>
    <dgm:cxn modelId="{520E10D1-FD73-4661-AADF-91A2B8605642}" type="presParOf" srcId="{A8508D32-1978-4362-B2A5-8F8C726B9274}" destId="{B7F1225B-15A2-4013-BAFB-107ED22979B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A8BC3-2C03-4C1B-8DD2-0FD7E1E1F4D1}" type="doc">
      <dgm:prSet loTypeId="urn:microsoft.com/office/officeart/2005/8/layout/cycle7" loCatId="cycle" qsTypeId="urn:microsoft.com/office/officeart/2005/8/quickstyle/3d3" qsCatId="3D" csTypeId="urn:microsoft.com/office/officeart/2005/8/colors/colorful4" csCatId="colorful" phldr="1"/>
      <dgm:spPr/>
      <dgm:t>
        <a:bodyPr/>
        <a:lstStyle/>
        <a:p>
          <a:endParaRPr lang="en-US"/>
        </a:p>
      </dgm:t>
    </dgm:pt>
    <dgm:pt modelId="{989C6902-69B4-4976-84B0-A6B817A41BF1}">
      <dgm:prSet phldrT="[Text]"/>
      <dgm:spPr/>
      <dgm:t>
        <a:bodyPr/>
        <a:lstStyle/>
        <a:p>
          <a:r>
            <a:rPr lang="en-US" dirty="0" smtClean="0"/>
            <a:t>SACRIFICE</a:t>
          </a:r>
          <a:endParaRPr lang="en-US" dirty="0"/>
        </a:p>
      </dgm:t>
    </dgm:pt>
    <dgm:pt modelId="{EA4AD94E-6ABB-4D86-BABD-E02AEF542ECF}" type="parTrans" cxnId="{556CF488-0B50-43EF-8197-7D8294D5B7BB}">
      <dgm:prSet/>
      <dgm:spPr/>
      <dgm:t>
        <a:bodyPr/>
        <a:lstStyle/>
        <a:p>
          <a:endParaRPr lang="en-US"/>
        </a:p>
      </dgm:t>
    </dgm:pt>
    <dgm:pt modelId="{AC98E275-EC50-4674-B228-2CF8BEC16067}" type="sibTrans" cxnId="{556CF488-0B50-43EF-8197-7D8294D5B7BB}">
      <dgm:prSet/>
      <dgm:spPr/>
      <dgm:t>
        <a:bodyPr/>
        <a:lstStyle/>
        <a:p>
          <a:endParaRPr lang="en-US"/>
        </a:p>
      </dgm:t>
    </dgm:pt>
    <dgm:pt modelId="{799FE9CE-AAB0-47B5-BBCF-8CB3C98AA8E3}">
      <dgm:prSet phldrT="[Text]"/>
      <dgm:spPr/>
      <dgm:t>
        <a:bodyPr/>
        <a:lstStyle/>
        <a:p>
          <a:r>
            <a:rPr lang="en-US" dirty="0" smtClean="0"/>
            <a:t>FOLLOW RULES</a:t>
          </a:r>
          <a:endParaRPr lang="en-US" dirty="0"/>
        </a:p>
      </dgm:t>
    </dgm:pt>
    <dgm:pt modelId="{C92555C9-0543-44CE-96CE-452D2639F12C}" type="parTrans" cxnId="{E9336BC5-C3EE-437C-A7A9-01A056BBD533}">
      <dgm:prSet/>
      <dgm:spPr/>
      <dgm:t>
        <a:bodyPr/>
        <a:lstStyle/>
        <a:p>
          <a:endParaRPr lang="en-US"/>
        </a:p>
      </dgm:t>
    </dgm:pt>
    <dgm:pt modelId="{A7B618E1-9160-46E7-B057-02B7CA783132}" type="sibTrans" cxnId="{E9336BC5-C3EE-437C-A7A9-01A056BBD533}">
      <dgm:prSet/>
      <dgm:spPr/>
      <dgm:t>
        <a:bodyPr/>
        <a:lstStyle/>
        <a:p>
          <a:endParaRPr lang="en-US"/>
        </a:p>
      </dgm:t>
    </dgm:pt>
    <dgm:pt modelId="{BF9A00C8-A481-471C-86D6-D3868BA778CE}">
      <dgm:prSet phldrT="[Text]"/>
      <dgm:spPr/>
      <dgm:t>
        <a:bodyPr/>
        <a:lstStyle/>
        <a:p>
          <a:r>
            <a:rPr lang="en-US" dirty="0" smtClean="0"/>
            <a:t>WORK HARD</a:t>
          </a:r>
          <a:endParaRPr lang="en-US" dirty="0"/>
        </a:p>
      </dgm:t>
    </dgm:pt>
    <dgm:pt modelId="{5AD81E95-0D5D-4493-8C09-EDF9A7132CB8}" type="parTrans" cxnId="{B6505F01-357C-47E8-ADE7-E828A0CD7509}">
      <dgm:prSet/>
      <dgm:spPr/>
      <dgm:t>
        <a:bodyPr/>
        <a:lstStyle/>
        <a:p>
          <a:endParaRPr lang="en-US"/>
        </a:p>
      </dgm:t>
    </dgm:pt>
    <dgm:pt modelId="{2A5BB617-3C88-4E37-AD53-AF515CF36ADF}" type="sibTrans" cxnId="{B6505F01-357C-47E8-ADE7-E828A0CD7509}">
      <dgm:prSet/>
      <dgm:spPr/>
      <dgm:t>
        <a:bodyPr/>
        <a:lstStyle/>
        <a:p>
          <a:endParaRPr lang="en-US"/>
        </a:p>
      </dgm:t>
    </dgm:pt>
    <dgm:pt modelId="{3BE2BA04-69A1-4C2F-BEF1-A01774D63858}" type="pres">
      <dgm:prSet presAssocID="{6E2A8BC3-2C03-4C1B-8DD2-0FD7E1E1F4D1}" presName="Name0" presStyleCnt="0">
        <dgm:presLayoutVars>
          <dgm:dir/>
          <dgm:resizeHandles val="exact"/>
        </dgm:presLayoutVars>
      </dgm:prSet>
      <dgm:spPr/>
      <dgm:t>
        <a:bodyPr/>
        <a:lstStyle/>
        <a:p>
          <a:endParaRPr lang="en-US"/>
        </a:p>
      </dgm:t>
    </dgm:pt>
    <dgm:pt modelId="{A4545E8C-AEDD-4EE9-9251-9E843F61D063}" type="pres">
      <dgm:prSet presAssocID="{989C6902-69B4-4976-84B0-A6B817A41BF1}" presName="node" presStyleLbl="node1" presStyleIdx="0" presStyleCnt="3" custRadScaleRad="100964" custRadScaleInc="688">
        <dgm:presLayoutVars>
          <dgm:bulletEnabled val="1"/>
        </dgm:presLayoutVars>
      </dgm:prSet>
      <dgm:spPr/>
      <dgm:t>
        <a:bodyPr/>
        <a:lstStyle/>
        <a:p>
          <a:endParaRPr lang="en-US"/>
        </a:p>
      </dgm:t>
    </dgm:pt>
    <dgm:pt modelId="{D0A77FD1-CC34-405C-A971-2016BB28886F}" type="pres">
      <dgm:prSet presAssocID="{AC98E275-EC50-4674-B228-2CF8BEC16067}" presName="sibTrans" presStyleLbl="sibTrans2D1" presStyleIdx="0" presStyleCnt="3"/>
      <dgm:spPr/>
      <dgm:t>
        <a:bodyPr/>
        <a:lstStyle/>
        <a:p>
          <a:endParaRPr lang="en-US"/>
        </a:p>
      </dgm:t>
    </dgm:pt>
    <dgm:pt modelId="{07BC271D-8530-45DA-9788-11B023C37EB0}" type="pres">
      <dgm:prSet presAssocID="{AC98E275-EC50-4674-B228-2CF8BEC16067}" presName="connectorText" presStyleLbl="sibTrans2D1" presStyleIdx="0" presStyleCnt="3"/>
      <dgm:spPr/>
      <dgm:t>
        <a:bodyPr/>
        <a:lstStyle/>
        <a:p>
          <a:endParaRPr lang="en-US"/>
        </a:p>
      </dgm:t>
    </dgm:pt>
    <dgm:pt modelId="{A778BEE5-5CFC-498D-96A0-FCFC45085447}" type="pres">
      <dgm:prSet presAssocID="{799FE9CE-AAB0-47B5-BBCF-8CB3C98AA8E3}" presName="node" presStyleLbl="node1" presStyleIdx="1" presStyleCnt="3">
        <dgm:presLayoutVars>
          <dgm:bulletEnabled val="1"/>
        </dgm:presLayoutVars>
      </dgm:prSet>
      <dgm:spPr/>
      <dgm:t>
        <a:bodyPr/>
        <a:lstStyle/>
        <a:p>
          <a:endParaRPr lang="en-US"/>
        </a:p>
      </dgm:t>
    </dgm:pt>
    <dgm:pt modelId="{9E99A71C-9E5E-4DAB-98FD-AA86ABDABD50}" type="pres">
      <dgm:prSet presAssocID="{A7B618E1-9160-46E7-B057-02B7CA783132}" presName="sibTrans" presStyleLbl="sibTrans2D1" presStyleIdx="1" presStyleCnt="3"/>
      <dgm:spPr/>
      <dgm:t>
        <a:bodyPr/>
        <a:lstStyle/>
        <a:p>
          <a:endParaRPr lang="en-US"/>
        </a:p>
      </dgm:t>
    </dgm:pt>
    <dgm:pt modelId="{FB1031D7-682B-4020-BEFF-BD2467027A61}" type="pres">
      <dgm:prSet presAssocID="{A7B618E1-9160-46E7-B057-02B7CA783132}" presName="connectorText" presStyleLbl="sibTrans2D1" presStyleIdx="1" presStyleCnt="3"/>
      <dgm:spPr/>
      <dgm:t>
        <a:bodyPr/>
        <a:lstStyle/>
        <a:p>
          <a:endParaRPr lang="en-US"/>
        </a:p>
      </dgm:t>
    </dgm:pt>
    <dgm:pt modelId="{4C4CF492-3B40-4D51-933A-0750147F2EDD}" type="pres">
      <dgm:prSet presAssocID="{BF9A00C8-A481-471C-86D6-D3868BA778CE}" presName="node" presStyleLbl="node1" presStyleIdx="2" presStyleCnt="3">
        <dgm:presLayoutVars>
          <dgm:bulletEnabled val="1"/>
        </dgm:presLayoutVars>
      </dgm:prSet>
      <dgm:spPr/>
      <dgm:t>
        <a:bodyPr/>
        <a:lstStyle/>
        <a:p>
          <a:endParaRPr lang="en-US"/>
        </a:p>
      </dgm:t>
    </dgm:pt>
    <dgm:pt modelId="{3BE48D20-433C-42E2-A94C-A6FF96EEB375}" type="pres">
      <dgm:prSet presAssocID="{2A5BB617-3C88-4E37-AD53-AF515CF36ADF}" presName="sibTrans" presStyleLbl="sibTrans2D1" presStyleIdx="2" presStyleCnt="3"/>
      <dgm:spPr/>
      <dgm:t>
        <a:bodyPr/>
        <a:lstStyle/>
        <a:p>
          <a:endParaRPr lang="en-US"/>
        </a:p>
      </dgm:t>
    </dgm:pt>
    <dgm:pt modelId="{DE08A103-3EED-410D-B07F-FFEA8010DF70}" type="pres">
      <dgm:prSet presAssocID="{2A5BB617-3C88-4E37-AD53-AF515CF36ADF}" presName="connectorText" presStyleLbl="sibTrans2D1" presStyleIdx="2" presStyleCnt="3"/>
      <dgm:spPr/>
      <dgm:t>
        <a:bodyPr/>
        <a:lstStyle/>
        <a:p>
          <a:endParaRPr lang="en-US"/>
        </a:p>
      </dgm:t>
    </dgm:pt>
  </dgm:ptLst>
  <dgm:cxnLst>
    <dgm:cxn modelId="{E9336BC5-C3EE-437C-A7A9-01A056BBD533}" srcId="{6E2A8BC3-2C03-4C1B-8DD2-0FD7E1E1F4D1}" destId="{799FE9CE-AAB0-47B5-BBCF-8CB3C98AA8E3}" srcOrd="1" destOrd="0" parTransId="{C92555C9-0543-44CE-96CE-452D2639F12C}" sibTransId="{A7B618E1-9160-46E7-B057-02B7CA783132}"/>
    <dgm:cxn modelId="{556CF488-0B50-43EF-8197-7D8294D5B7BB}" srcId="{6E2A8BC3-2C03-4C1B-8DD2-0FD7E1E1F4D1}" destId="{989C6902-69B4-4976-84B0-A6B817A41BF1}" srcOrd="0" destOrd="0" parTransId="{EA4AD94E-6ABB-4D86-BABD-E02AEF542ECF}" sibTransId="{AC98E275-EC50-4674-B228-2CF8BEC16067}"/>
    <dgm:cxn modelId="{546FDCC6-1225-4770-A872-D71B042C9AD6}" type="presOf" srcId="{A7B618E1-9160-46E7-B057-02B7CA783132}" destId="{FB1031D7-682B-4020-BEFF-BD2467027A61}" srcOrd="1" destOrd="0" presId="urn:microsoft.com/office/officeart/2005/8/layout/cycle7"/>
    <dgm:cxn modelId="{843C8BEF-2D6B-483F-861B-506C098A45D9}" type="presOf" srcId="{2A5BB617-3C88-4E37-AD53-AF515CF36ADF}" destId="{3BE48D20-433C-42E2-A94C-A6FF96EEB375}" srcOrd="0" destOrd="0" presId="urn:microsoft.com/office/officeart/2005/8/layout/cycle7"/>
    <dgm:cxn modelId="{757C5767-06D3-4E16-B702-553F7CE7D7A3}" type="presOf" srcId="{799FE9CE-AAB0-47B5-BBCF-8CB3C98AA8E3}" destId="{A778BEE5-5CFC-498D-96A0-FCFC45085447}" srcOrd="0" destOrd="0" presId="urn:microsoft.com/office/officeart/2005/8/layout/cycle7"/>
    <dgm:cxn modelId="{B6505F01-357C-47E8-ADE7-E828A0CD7509}" srcId="{6E2A8BC3-2C03-4C1B-8DD2-0FD7E1E1F4D1}" destId="{BF9A00C8-A481-471C-86D6-D3868BA778CE}" srcOrd="2" destOrd="0" parTransId="{5AD81E95-0D5D-4493-8C09-EDF9A7132CB8}" sibTransId="{2A5BB617-3C88-4E37-AD53-AF515CF36ADF}"/>
    <dgm:cxn modelId="{3B0AE11F-3935-4B97-9C12-8C89D26F1A49}" type="presOf" srcId="{AC98E275-EC50-4674-B228-2CF8BEC16067}" destId="{07BC271D-8530-45DA-9788-11B023C37EB0}" srcOrd="1" destOrd="0" presId="urn:microsoft.com/office/officeart/2005/8/layout/cycle7"/>
    <dgm:cxn modelId="{07A83B1C-E0B6-471B-8C20-3E9D0AE19B95}" type="presOf" srcId="{BF9A00C8-A481-471C-86D6-D3868BA778CE}" destId="{4C4CF492-3B40-4D51-933A-0750147F2EDD}" srcOrd="0" destOrd="0" presId="urn:microsoft.com/office/officeart/2005/8/layout/cycle7"/>
    <dgm:cxn modelId="{6DDD840F-D8BF-453C-A8F4-E9BC08EA3F75}" type="presOf" srcId="{2A5BB617-3C88-4E37-AD53-AF515CF36ADF}" destId="{DE08A103-3EED-410D-B07F-FFEA8010DF70}" srcOrd="1" destOrd="0" presId="urn:microsoft.com/office/officeart/2005/8/layout/cycle7"/>
    <dgm:cxn modelId="{904D0F81-F236-4757-91A8-1844D79C3726}" type="presOf" srcId="{989C6902-69B4-4976-84B0-A6B817A41BF1}" destId="{A4545E8C-AEDD-4EE9-9251-9E843F61D063}" srcOrd="0" destOrd="0" presId="urn:microsoft.com/office/officeart/2005/8/layout/cycle7"/>
    <dgm:cxn modelId="{B784AA41-B15A-458E-B8C9-1A7DAF8F78AC}" type="presOf" srcId="{A7B618E1-9160-46E7-B057-02B7CA783132}" destId="{9E99A71C-9E5E-4DAB-98FD-AA86ABDABD50}" srcOrd="0" destOrd="0" presId="urn:microsoft.com/office/officeart/2005/8/layout/cycle7"/>
    <dgm:cxn modelId="{BE0483D4-7F90-4F14-8E1B-81D6C113E973}" type="presOf" srcId="{6E2A8BC3-2C03-4C1B-8DD2-0FD7E1E1F4D1}" destId="{3BE2BA04-69A1-4C2F-BEF1-A01774D63858}" srcOrd="0" destOrd="0" presId="urn:microsoft.com/office/officeart/2005/8/layout/cycle7"/>
    <dgm:cxn modelId="{78282AC2-FEBE-4375-ACE1-B007EADDDEFB}" type="presOf" srcId="{AC98E275-EC50-4674-B228-2CF8BEC16067}" destId="{D0A77FD1-CC34-405C-A971-2016BB28886F}" srcOrd="0" destOrd="0" presId="urn:microsoft.com/office/officeart/2005/8/layout/cycle7"/>
    <dgm:cxn modelId="{2C3BD9C7-C9A7-4A0B-89EE-2C8915AEA1FF}" type="presParOf" srcId="{3BE2BA04-69A1-4C2F-BEF1-A01774D63858}" destId="{A4545E8C-AEDD-4EE9-9251-9E843F61D063}" srcOrd="0" destOrd="0" presId="urn:microsoft.com/office/officeart/2005/8/layout/cycle7"/>
    <dgm:cxn modelId="{3B32CA83-3C36-4995-B964-641817500028}" type="presParOf" srcId="{3BE2BA04-69A1-4C2F-BEF1-A01774D63858}" destId="{D0A77FD1-CC34-405C-A971-2016BB28886F}" srcOrd="1" destOrd="0" presId="urn:microsoft.com/office/officeart/2005/8/layout/cycle7"/>
    <dgm:cxn modelId="{62DCA71C-7320-439C-A9F2-4F51460B5FEC}" type="presParOf" srcId="{D0A77FD1-CC34-405C-A971-2016BB28886F}" destId="{07BC271D-8530-45DA-9788-11B023C37EB0}" srcOrd="0" destOrd="0" presId="urn:microsoft.com/office/officeart/2005/8/layout/cycle7"/>
    <dgm:cxn modelId="{7312A75B-7353-41C1-B650-C62A290FBFAA}" type="presParOf" srcId="{3BE2BA04-69A1-4C2F-BEF1-A01774D63858}" destId="{A778BEE5-5CFC-498D-96A0-FCFC45085447}" srcOrd="2" destOrd="0" presId="urn:microsoft.com/office/officeart/2005/8/layout/cycle7"/>
    <dgm:cxn modelId="{79BB7720-E61F-4813-B0B2-3A28A8AA1EB0}" type="presParOf" srcId="{3BE2BA04-69A1-4C2F-BEF1-A01774D63858}" destId="{9E99A71C-9E5E-4DAB-98FD-AA86ABDABD50}" srcOrd="3" destOrd="0" presId="urn:microsoft.com/office/officeart/2005/8/layout/cycle7"/>
    <dgm:cxn modelId="{2DE170B6-1321-4783-981B-D947DB3A1F29}" type="presParOf" srcId="{9E99A71C-9E5E-4DAB-98FD-AA86ABDABD50}" destId="{FB1031D7-682B-4020-BEFF-BD2467027A61}" srcOrd="0" destOrd="0" presId="urn:microsoft.com/office/officeart/2005/8/layout/cycle7"/>
    <dgm:cxn modelId="{6BB31D0D-EBAD-4934-8818-6A63479AF619}" type="presParOf" srcId="{3BE2BA04-69A1-4C2F-BEF1-A01774D63858}" destId="{4C4CF492-3B40-4D51-933A-0750147F2EDD}" srcOrd="4" destOrd="0" presId="urn:microsoft.com/office/officeart/2005/8/layout/cycle7"/>
    <dgm:cxn modelId="{6A13EC35-0D6D-409F-8E2F-DDCD2190E760}" type="presParOf" srcId="{3BE2BA04-69A1-4C2F-BEF1-A01774D63858}" destId="{3BE48D20-433C-42E2-A94C-A6FF96EEB375}" srcOrd="5" destOrd="0" presId="urn:microsoft.com/office/officeart/2005/8/layout/cycle7"/>
    <dgm:cxn modelId="{4C0D21D3-9BC3-4D0B-A90A-002FD5BB1925}" type="presParOf" srcId="{3BE48D20-433C-42E2-A94C-A6FF96EEB375}" destId="{DE08A103-3EED-410D-B07F-FFEA8010DF7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2A8BC3-2C03-4C1B-8DD2-0FD7E1E1F4D1}" type="doc">
      <dgm:prSet loTypeId="urn:microsoft.com/office/officeart/2005/8/layout/cycle7" loCatId="cycle" qsTypeId="urn:microsoft.com/office/officeart/2005/8/quickstyle/3d6" qsCatId="3D" csTypeId="urn:microsoft.com/office/officeart/2005/8/colors/accent1_1" csCatId="accent1" phldr="1"/>
      <dgm:spPr/>
      <dgm:t>
        <a:bodyPr/>
        <a:lstStyle/>
        <a:p>
          <a:endParaRPr lang="en-US"/>
        </a:p>
      </dgm:t>
    </dgm:pt>
    <dgm:pt modelId="{989C6902-69B4-4976-84B0-A6B817A41BF1}">
      <dgm:prSet phldrT="[Text]"/>
      <dgm:spPr/>
      <dgm:t>
        <a:bodyPr/>
        <a:lstStyle/>
        <a:p>
          <a:r>
            <a:rPr lang="en-US" dirty="0" smtClean="0"/>
            <a:t>SELF-DIRECTED</a:t>
          </a:r>
          <a:endParaRPr lang="en-US" dirty="0"/>
        </a:p>
      </dgm:t>
    </dgm:pt>
    <dgm:pt modelId="{EA4AD94E-6ABB-4D86-BABD-E02AEF542ECF}" type="parTrans" cxnId="{556CF488-0B50-43EF-8197-7D8294D5B7BB}">
      <dgm:prSet/>
      <dgm:spPr/>
      <dgm:t>
        <a:bodyPr/>
        <a:lstStyle/>
        <a:p>
          <a:endParaRPr lang="en-US"/>
        </a:p>
      </dgm:t>
    </dgm:pt>
    <dgm:pt modelId="{AC98E275-EC50-4674-B228-2CF8BEC16067}" type="sibTrans" cxnId="{556CF488-0B50-43EF-8197-7D8294D5B7BB}">
      <dgm:prSet/>
      <dgm:spPr/>
      <dgm:t>
        <a:bodyPr/>
        <a:lstStyle/>
        <a:p>
          <a:endParaRPr lang="en-US"/>
        </a:p>
      </dgm:t>
    </dgm:pt>
    <dgm:pt modelId="{799FE9CE-AAB0-47B5-BBCF-8CB3C98AA8E3}">
      <dgm:prSet phldrT="[Text]"/>
      <dgm:spPr/>
      <dgm:t>
        <a:bodyPr/>
        <a:lstStyle/>
        <a:p>
          <a:r>
            <a:rPr lang="en-US" dirty="0" smtClean="0"/>
            <a:t>OUTCOMES</a:t>
          </a:r>
          <a:endParaRPr lang="en-US" dirty="0"/>
        </a:p>
      </dgm:t>
    </dgm:pt>
    <dgm:pt modelId="{C92555C9-0543-44CE-96CE-452D2639F12C}" type="parTrans" cxnId="{E9336BC5-C3EE-437C-A7A9-01A056BBD533}">
      <dgm:prSet/>
      <dgm:spPr/>
      <dgm:t>
        <a:bodyPr/>
        <a:lstStyle/>
        <a:p>
          <a:endParaRPr lang="en-US"/>
        </a:p>
      </dgm:t>
    </dgm:pt>
    <dgm:pt modelId="{A7B618E1-9160-46E7-B057-02B7CA783132}" type="sibTrans" cxnId="{E9336BC5-C3EE-437C-A7A9-01A056BBD533}">
      <dgm:prSet/>
      <dgm:spPr/>
      <dgm:t>
        <a:bodyPr/>
        <a:lstStyle/>
        <a:p>
          <a:endParaRPr lang="en-US"/>
        </a:p>
      </dgm:t>
    </dgm:pt>
    <dgm:pt modelId="{BF9A00C8-A481-471C-86D6-D3868BA778CE}">
      <dgm:prSet phldrT="[Text]"/>
      <dgm:spPr/>
      <dgm:t>
        <a:bodyPr/>
        <a:lstStyle/>
        <a:p>
          <a:r>
            <a:rPr lang="en-US" dirty="0" smtClean="0"/>
            <a:t>IMPATIENT</a:t>
          </a:r>
        </a:p>
      </dgm:t>
    </dgm:pt>
    <dgm:pt modelId="{5AD81E95-0D5D-4493-8C09-EDF9A7132CB8}" type="parTrans" cxnId="{B6505F01-357C-47E8-ADE7-E828A0CD7509}">
      <dgm:prSet/>
      <dgm:spPr/>
      <dgm:t>
        <a:bodyPr/>
        <a:lstStyle/>
        <a:p>
          <a:endParaRPr lang="en-US"/>
        </a:p>
      </dgm:t>
    </dgm:pt>
    <dgm:pt modelId="{2A5BB617-3C88-4E37-AD53-AF515CF36ADF}" type="sibTrans" cxnId="{B6505F01-357C-47E8-ADE7-E828A0CD7509}">
      <dgm:prSet/>
      <dgm:spPr/>
      <dgm:t>
        <a:bodyPr/>
        <a:lstStyle/>
        <a:p>
          <a:endParaRPr lang="en-US"/>
        </a:p>
      </dgm:t>
    </dgm:pt>
    <dgm:pt modelId="{3BE2BA04-69A1-4C2F-BEF1-A01774D63858}" type="pres">
      <dgm:prSet presAssocID="{6E2A8BC3-2C03-4C1B-8DD2-0FD7E1E1F4D1}" presName="Name0" presStyleCnt="0">
        <dgm:presLayoutVars>
          <dgm:dir/>
          <dgm:resizeHandles val="exact"/>
        </dgm:presLayoutVars>
      </dgm:prSet>
      <dgm:spPr/>
      <dgm:t>
        <a:bodyPr/>
        <a:lstStyle/>
        <a:p>
          <a:endParaRPr lang="en-US"/>
        </a:p>
      </dgm:t>
    </dgm:pt>
    <dgm:pt modelId="{A4545E8C-AEDD-4EE9-9251-9E843F61D063}" type="pres">
      <dgm:prSet presAssocID="{989C6902-69B4-4976-84B0-A6B817A41BF1}" presName="node" presStyleLbl="node1" presStyleIdx="0" presStyleCnt="3">
        <dgm:presLayoutVars>
          <dgm:bulletEnabled val="1"/>
        </dgm:presLayoutVars>
      </dgm:prSet>
      <dgm:spPr/>
      <dgm:t>
        <a:bodyPr/>
        <a:lstStyle/>
        <a:p>
          <a:endParaRPr lang="en-US"/>
        </a:p>
      </dgm:t>
    </dgm:pt>
    <dgm:pt modelId="{D0A77FD1-CC34-405C-A971-2016BB28886F}" type="pres">
      <dgm:prSet presAssocID="{AC98E275-EC50-4674-B228-2CF8BEC16067}" presName="sibTrans" presStyleLbl="sibTrans2D1" presStyleIdx="0" presStyleCnt="3" custLinFactX="675" custLinFactNeighborX="100000" custLinFactNeighborY="86486"/>
      <dgm:spPr/>
      <dgm:t>
        <a:bodyPr/>
        <a:lstStyle/>
        <a:p>
          <a:endParaRPr lang="en-US"/>
        </a:p>
      </dgm:t>
    </dgm:pt>
    <dgm:pt modelId="{07BC271D-8530-45DA-9788-11B023C37EB0}" type="pres">
      <dgm:prSet presAssocID="{AC98E275-EC50-4674-B228-2CF8BEC16067}" presName="connectorText" presStyleLbl="sibTrans2D1" presStyleIdx="0" presStyleCnt="3"/>
      <dgm:spPr/>
      <dgm:t>
        <a:bodyPr/>
        <a:lstStyle/>
        <a:p>
          <a:endParaRPr lang="en-US"/>
        </a:p>
      </dgm:t>
    </dgm:pt>
    <dgm:pt modelId="{A778BEE5-5CFC-498D-96A0-FCFC45085447}" type="pres">
      <dgm:prSet presAssocID="{799FE9CE-AAB0-47B5-BBCF-8CB3C98AA8E3}" presName="node" presStyleLbl="node1" presStyleIdx="1" presStyleCnt="3">
        <dgm:presLayoutVars>
          <dgm:bulletEnabled val="1"/>
        </dgm:presLayoutVars>
      </dgm:prSet>
      <dgm:spPr/>
      <dgm:t>
        <a:bodyPr/>
        <a:lstStyle/>
        <a:p>
          <a:endParaRPr lang="en-US"/>
        </a:p>
      </dgm:t>
    </dgm:pt>
    <dgm:pt modelId="{9E99A71C-9E5E-4DAB-98FD-AA86ABDABD50}" type="pres">
      <dgm:prSet presAssocID="{A7B618E1-9160-46E7-B057-02B7CA783132}" presName="sibTrans" presStyleLbl="sibTrans2D1" presStyleIdx="1" presStyleCnt="3"/>
      <dgm:spPr/>
      <dgm:t>
        <a:bodyPr/>
        <a:lstStyle/>
        <a:p>
          <a:endParaRPr lang="en-US"/>
        </a:p>
      </dgm:t>
    </dgm:pt>
    <dgm:pt modelId="{FB1031D7-682B-4020-BEFF-BD2467027A61}" type="pres">
      <dgm:prSet presAssocID="{A7B618E1-9160-46E7-B057-02B7CA783132}" presName="connectorText" presStyleLbl="sibTrans2D1" presStyleIdx="1" presStyleCnt="3"/>
      <dgm:spPr/>
      <dgm:t>
        <a:bodyPr/>
        <a:lstStyle/>
        <a:p>
          <a:endParaRPr lang="en-US"/>
        </a:p>
      </dgm:t>
    </dgm:pt>
    <dgm:pt modelId="{4C4CF492-3B40-4D51-933A-0750147F2EDD}" type="pres">
      <dgm:prSet presAssocID="{BF9A00C8-A481-471C-86D6-D3868BA778CE}" presName="node" presStyleLbl="node1" presStyleIdx="2" presStyleCnt="3" custRadScaleRad="98607" custRadScaleInc="6709">
        <dgm:presLayoutVars>
          <dgm:bulletEnabled val="1"/>
        </dgm:presLayoutVars>
      </dgm:prSet>
      <dgm:spPr/>
      <dgm:t>
        <a:bodyPr/>
        <a:lstStyle/>
        <a:p>
          <a:endParaRPr lang="en-US"/>
        </a:p>
      </dgm:t>
    </dgm:pt>
    <dgm:pt modelId="{3BE48D20-433C-42E2-A94C-A6FF96EEB375}" type="pres">
      <dgm:prSet presAssocID="{2A5BB617-3C88-4E37-AD53-AF515CF36ADF}" presName="sibTrans" presStyleLbl="sibTrans2D1" presStyleIdx="2" presStyleCnt="3" custLinFactNeighborX="-87525" custLinFactNeighborY="54953"/>
      <dgm:spPr/>
      <dgm:t>
        <a:bodyPr/>
        <a:lstStyle/>
        <a:p>
          <a:endParaRPr lang="en-US"/>
        </a:p>
      </dgm:t>
    </dgm:pt>
    <dgm:pt modelId="{DE08A103-3EED-410D-B07F-FFEA8010DF70}" type="pres">
      <dgm:prSet presAssocID="{2A5BB617-3C88-4E37-AD53-AF515CF36ADF}" presName="connectorText" presStyleLbl="sibTrans2D1" presStyleIdx="2" presStyleCnt="3"/>
      <dgm:spPr/>
      <dgm:t>
        <a:bodyPr/>
        <a:lstStyle/>
        <a:p>
          <a:endParaRPr lang="en-US"/>
        </a:p>
      </dgm:t>
    </dgm:pt>
  </dgm:ptLst>
  <dgm:cxnLst>
    <dgm:cxn modelId="{E9336BC5-C3EE-437C-A7A9-01A056BBD533}" srcId="{6E2A8BC3-2C03-4C1B-8DD2-0FD7E1E1F4D1}" destId="{799FE9CE-AAB0-47B5-BBCF-8CB3C98AA8E3}" srcOrd="1" destOrd="0" parTransId="{C92555C9-0543-44CE-96CE-452D2639F12C}" sibTransId="{A7B618E1-9160-46E7-B057-02B7CA783132}"/>
    <dgm:cxn modelId="{15D07077-8E1E-426E-849A-B8CB8DA39F04}" type="presOf" srcId="{2A5BB617-3C88-4E37-AD53-AF515CF36ADF}" destId="{DE08A103-3EED-410D-B07F-FFEA8010DF70}" srcOrd="1" destOrd="0" presId="urn:microsoft.com/office/officeart/2005/8/layout/cycle7"/>
    <dgm:cxn modelId="{556CF488-0B50-43EF-8197-7D8294D5B7BB}" srcId="{6E2A8BC3-2C03-4C1B-8DD2-0FD7E1E1F4D1}" destId="{989C6902-69B4-4976-84B0-A6B817A41BF1}" srcOrd="0" destOrd="0" parTransId="{EA4AD94E-6ABB-4D86-BABD-E02AEF542ECF}" sibTransId="{AC98E275-EC50-4674-B228-2CF8BEC16067}"/>
    <dgm:cxn modelId="{ADFC5726-1509-41B9-960B-9C85CF6F2D39}" type="presOf" srcId="{AC98E275-EC50-4674-B228-2CF8BEC16067}" destId="{D0A77FD1-CC34-405C-A971-2016BB28886F}" srcOrd="0" destOrd="0" presId="urn:microsoft.com/office/officeart/2005/8/layout/cycle7"/>
    <dgm:cxn modelId="{BD6B8E29-D405-4D3A-9790-65D58A60127E}" type="presOf" srcId="{AC98E275-EC50-4674-B228-2CF8BEC16067}" destId="{07BC271D-8530-45DA-9788-11B023C37EB0}" srcOrd="1" destOrd="0" presId="urn:microsoft.com/office/officeart/2005/8/layout/cycle7"/>
    <dgm:cxn modelId="{3D667B1F-7B7D-4B6A-99D6-ADFD0FBC8DC5}" type="presOf" srcId="{A7B618E1-9160-46E7-B057-02B7CA783132}" destId="{9E99A71C-9E5E-4DAB-98FD-AA86ABDABD50}" srcOrd="0" destOrd="0" presId="urn:microsoft.com/office/officeart/2005/8/layout/cycle7"/>
    <dgm:cxn modelId="{B6505F01-357C-47E8-ADE7-E828A0CD7509}" srcId="{6E2A8BC3-2C03-4C1B-8DD2-0FD7E1E1F4D1}" destId="{BF9A00C8-A481-471C-86D6-D3868BA778CE}" srcOrd="2" destOrd="0" parTransId="{5AD81E95-0D5D-4493-8C09-EDF9A7132CB8}" sibTransId="{2A5BB617-3C88-4E37-AD53-AF515CF36ADF}"/>
    <dgm:cxn modelId="{410F0384-DDEB-4595-985C-8817A2D992E7}" type="presOf" srcId="{2A5BB617-3C88-4E37-AD53-AF515CF36ADF}" destId="{3BE48D20-433C-42E2-A94C-A6FF96EEB375}" srcOrd="0" destOrd="0" presId="urn:microsoft.com/office/officeart/2005/8/layout/cycle7"/>
    <dgm:cxn modelId="{0006ADCD-D362-4C71-9090-306DD185C27D}" type="presOf" srcId="{BF9A00C8-A481-471C-86D6-D3868BA778CE}" destId="{4C4CF492-3B40-4D51-933A-0750147F2EDD}" srcOrd="0" destOrd="0" presId="urn:microsoft.com/office/officeart/2005/8/layout/cycle7"/>
    <dgm:cxn modelId="{B98B40E1-1D8F-45B1-B2D2-9E88500A6F9A}" type="presOf" srcId="{A7B618E1-9160-46E7-B057-02B7CA783132}" destId="{FB1031D7-682B-4020-BEFF-BD2467027A61}" srcOrd="1" destOrd="0" presId="urn:microsoft.com/office/officeart/2005/8/layout/cycle7"/>
    <dgm:cxn modelId="{1D9BC1A2-70D4-4244-A22A-D5322F591E06}" type="presOf" srcId="{799FE9CE-AAB0-47B5-BBCF-8CB3C98AA8E3}" destId="{A778BEE5-5CFC-498D-96A0-FCFC45085447}" srcOrd="0" destOrd="0" presId="urn:microsoft.com/office/officeart/2005/8/layout/cycle7"/>
    <dgm:cxn modelId="{9C90E98F-E688-4D4E-8568-192844334034}" type="presOf" srcId="{6E2A8BC3-2C03-4C1B-8DD2-0FD7E1E1F4D1}" destId="{3BE2BA04-69A1-4C2F-BEF1-A01774D63858}" srcOrd="0" destOrd="0" presId="urn:microsoft.com/office/officeart/2005/8/layout/cycle7"/>
    <dgm:cxn modelId="{83C91293-D463-482B-BD60-4DC7DE042BBA}" type="presOf" srcId="{989C6902-69B4-4976-84B0-A6B817A41BF1}" destId="{A4545E8C-AEDD-4EE9-9251-9E843F61D063}" srcOrd="0" destOrd="0" presId="urn:microsoft.com/office/officeart/2005/8/layout/cycle7"/>
    <dgm:cxn modelId="{4ED0A611-899F-43E8-9F45-08ABAE106AC3}" type="presParOf" srcId="{3BE2BA04-69A1-4C2F-BEF1-A01774D63858}" destId="{A4545E8C-AEDD-4EE9-9251-9E843F61D063}" srcOrd="0" destOrd="0" presId="urn:microsoft.com/office/officeart/2005/8/layout/cycle7"/>
    <dgm:cxn modelId="{35AB03EC-4C9B-4347-85D6-58AF55D5FC31}" type="presParOf" srcId="{3BE2BA04-69A1-4C2F-BEF1-A01774D63858}" destId="{D0A77FD1-CC34-405C-A971-2016BB28886F}" srcOrd="1" destOrd="0" presId="urn:microsoft.com/office/officeart/2005/8/layout/cycle7"/>
    <dgm:cxn modelId="{7D39277A-2392-46CE-A1A3-74DD83E14B8B}" type="presParOf" srcId="{D0A77FD1-CC34-405C-A971-2016BB28886F}" destId="{07BC271D-8530-45DA-9788-11B023C37EB0}" srcOrd="0" destOrd="0" presId="urn:microsoft.com/office/officeart/2005/8/layout/cycle7"/>
    <dgm:cxn modelId="{5D74C203-C19C-4641-835C-D7D2389EF469}" type="presParOf" srcId="{3BE2BA04-69A1-4C2F-BEF1-A01774D63858}" destId="{A778BEE5-5CFC-498D-96A0-FCFC45085447}" srcOrd="2" destOrd="0" presId="urn:microsoft.com/office/officeart/2005/8/layout/cycle7"/>
    <dgm:cxn modelId="{BCCE5DBC-4894-4D74-A2CF-6F8B1048259E}" type="presParOf" srcId="{3BE2BA04-69A1-4C2F-BEF1-A01774D63858}" destId="{9E99A71C-9E5E-4DAB-98FD-AA86ABDABD50}" srcOrd="3" destOrd="0" presId="urn:microsoft.com/office/officeart/2005/8/layout/cycle7"/>
    <dgm:cxn modelId="{5E83239D-5A17-4F6B-B35D-94E14D3CD7C5}" type="presParOf" srcId="{9E99A71C-9E5E-4DAB-98FD-AA86ABDABD50}" destId="{FB1031D7-682B-4020-BEFF-BD2467027A61}" srcOrd="0" destOrd="0" presId="urn:microsoft.com/office/officeart/2005/8/layout/cycle7"/>
    <dgm:cxn modelId="{062DB8CE-FA30-48F4-8C02-3381CE44A0B4}" type="presParOf" srcId="{3BE2BA04-69A1-4C2F-BEF1-A01774D63858}" destId="{4C4CF492-3B40-4D51-933A-0750147F2EDD}" srcOrd="4" destOrd="0" presId="urn:microsoft.com/office/officeart/2005/8/layout/cycle7"/>
    <dgm:cxn modelId="{0AFD9361-60DF-4236-A565-75CED4FE3A75}" type="presParOf" srcId="{3BE2BA04-69A1-4C2F-BEF1-A01774D63858}" destId="{3BE48D20-433C-42E2-A94C-A6FF96EEB375}" srcOrd="5" destOrd="0" presId="urn:microsoft.com/office/officeart/2005/8/layout/cycle7"/>
    <dgm:cxn modelId="{160B06DB-8600-4A84-B5A3-9F97E4E57A29}" type="presParOf" srcId="{3BE48D20-433C-42E2-A94C-A6FF96EEB375}" destId="{DE08A103-3EED-410D-B07F-FFEA8010DF7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E2A8BC3-2C03-4C1B-8DD2-0FD7E1E1F4D1}" type="doc">
      <dgm:prSet loTypeId="urn:microsoft.com/office/officeart/2005/8/layout/cycle7" loCatId="cycle" qsTypeId="urn:microsoft.com/office/officeart/2005/8/quickstyle/3d2" qsCatId="3D" csTypeId="urn:microsoft.com/office/officeart/2005/8/colors/colorful1" csCatId="colorful" phldr="1"/>
      <dgm:spPr/>
      <dgm:t>
        <a:bodyPr/>
        <a:lstStyle/>
        <a:p>
          <a:endParaRPr lang="en-US"/>
        </a:p>
      </dgm:t>
    </dgm:pt>
    <dgm:pt modelId="{989C6902-69B4-4976-84B0-A6B817A41BF1}">
      <dgm:prSet phldrT="[Text]"/>
      <dgm:spPr>
        <a:ln w="76200">
          <a:solidFill>
            <a:srgbClr val="000000"/>
          </a:solidFill>
        </a:ln>
      </dgm:spPr>
      <dgm:t>
        <a:bodyPr/>
        <a:lstStyle/>
        <a:p>
          <a:r>
            <a:rPr lang="en-US" dirty="0" smtClean="0"/>
            <a:t>CONFIDENT</a:t>
          </a:r>
          <a:endParaRPr lang="en-US" dirty="0"/>
        </a:p>
      </dgm:t>
    </dgm:pt>
    <dgm:pt modelId="{EA4AD94E-6ABB-4D86-BABD-E02AEF542ECF}" type="parTrans" cxnId="{556CF488-0B50-43EF-8197-7D8294D5B7BB}">
      <dgm:prSet/>
      <dgm:spPr/>
      <dgm:t>
        <a:bodyPr/>
        <a:lstStyle/>
        <a:p>
          <a:endParaRPr lang="en-US"/>
        </a:p>
      </dgm:t>
    </dgm:pt>
    <dgm:pt modelId="{AC98E275-EC50-4674-B228-2CF8BEC16067}" type="sibTrans" cxnId="{556CF488-0B50-43EF-8197-7D8294D5B7BB}">
      <dgm:prSet/>
      <dgm:spPr/>
      <dgm:t>
        <a:bodyPr/>
        <a:lstStyle/>
        <a:p>
          <a:endParaRPr lang="en-US"/>
        </a:p>
      </dgm:t>
    </dgm:pt>
    <dgm:pt modelId="{799FE9CE-AAB0-47B5-BBCF-8CB3C98AA8E3}">
      <dgm:prSet phldrT="[Text]"/>
      <dgm:spPr>
        <a:ln w="76200">
          <a:solidFill>
            <a:srgbClr val="000000"/>
          </a:solidFill>
        </a:ln>
      </dgm:spPr>
      <dgm:t>
        <a:bodyPr/>
        <a:lstStyle/>
        <a:p>
          <a:r>
            <a:rPr lang="en-US" dirty="0" smtClean="0"/>
            <a:t>DIVERSE</a:t>
          </a:r>
          <a:endParaRPr lang="en-US" dirty="0"/>
        </a:p>
      </dgm:t>
    </dgm:pt>
    <dgm:pt modelId="{C92555C9-0543-44CE-96CE-452D2639F12C}" type="parTrans" cxnId="{E9336BC5-C3EE-437C-A7A9-01A056BBD533}">
      <dgm:prSet/>
      <dgm:spPr/>
      <dgm:t>
        <a:bodyPr/>
        <a:lstStyle/>
        <a:p>
          <a:endParaRPr lang="en-US"/>
        </a:p>
      </dgm:t>
    </dgm:pt>
    <dgm:pt modelId="{A7B618E1-9160-46E7-B057-02B7CA783132}" type="sibTrans" cxnId="{E9336BC5-C3EE-437C-A7A9-01A056BBD533}">
      <dgm:prSet/>
      <dgm:spPr/>
      <dgm:t>
        <a:bodyPr/>
        <a:lstStyle/>
        <a:p>
          <a:endParaRPr lang="en-US"/>
        </a:p>
      </dgm:t>
    </dgm:pt>
    <dgm:pt modelId="{BF9A00C8-A481-471C-86D6-D3868BA778CE}">
      <dgm:prSet phldrT="[Text]"/>
      <dgm:spPr>
        <a:ln w="76200">
          <a:solidFill>
            <a:srgbClr val="000000"/>
          </a:solidFill>
        </a:ln>
      </dgm:spPr>
      <dgm:t>
        <a:bodyPr/>
        <a:lstStyle/>
        <a:p>
          <a:r>
            <a:rPr lang="en-US" dirty="0" smtClean="0"/>
            <a:t>COLLECTIVELY MINDED</a:t>
          </a:r>
        </a:p>
      </dgm:t>
    </dgm:pt>
    <dgm:pt modelId="{5AD81E95-0D5D-4493-8C09-EDF9A7132CB8}" type="parTrans" cxnId="{B6505F01-357C-47E8-ADE7-E828A0CD7509}">
      <dgm:prSet/>
      <dgm:spPr/>
      <dgm:t>
        <a:bodyPr/>
        <a:lstStyle/>
        <a:p>
          <a:endParaRPr lang="en-US"/>
        </a:p>
      </dgm:t>
    </dgm:pt>
    <dgm:pt modelId="{2A5BB617-3C88-4E37-AD53-AF515CF36ADF}" type="sibTrans" cxnId="{B6505F01-357C-47E8-ADE7-E828A0CD7509}">
      <dgm:prSet/>
      <dgm:spPr/>
      <dgm:t>
        <a:bodyPr/>
        <a:lstStyle/>
        <a:p>
          <a:endParaRPr lang="en-US"/>
        </a:p>
      </dgm:t>
    </dgm:pt>
    <dgm:pt modelId="{3BE2BA04-69A1-4C2F-BEF1-A01774D63858}" type="pres">
      <dgm:prSet presAssocID="{6E2A8BC3-2C03-4C1B-8DD2-0FD7E1E1F4D1}" presName="Name0" presStyleCnt="0">
        <dgm:presLayoutVars>
          <dgm:dir/>
          <dgm:resizeHandles val="exact"/>
        </dgm:presLayoutVars>
      </dgm:prSet>
      <dgm:spPr/>
      <dgm:t>
        <a:bodyPr/>
        <a:lstStyle/>
        <a:p>
          <a:endParaRPr lang="en-US"/>
        </a:p>
      </dgm:t>
    </dgm:pt>
    <dgm:pt modelId="{A4545E8C-AEDD-4EE9-9251-9E843F61D063}" type="pres">
      <dgm:prSet presAssocID="{989C6902-69B4-4976-84B0-A6B817A41BF1}" presName="node" presStyleLbl="node1" presStyleIdx="0" presStyleCnt="3">
        <dgm:presLayoutVars>
          <dgm:bulletEnabled val="1"/>
        </dgm:presLayoutVars>
      </dgm:prSet>
      <dgm:spPr/>
      <dgm:t>
        <a:bodyPr/>
        <a:lstStyle/>
        <a:p>
          <a:endParaRPr lang="en-US"/>
        </a:p>
      </dgm:t>
    </dgm:pt>
    <dgm:pt modelId="{D0A77FD1-CC34-405C-A971-2016BB28886F}" type="pres">
      <dgm:prSet presAssocID="{AC98E275-EC50-4674-B228-2CF8BEC16067}" presName="sibTrans" presStyleLbl="sibTrans2D1" presStyleIdx="0" presStyleCnt="3" custLinFactNeighborX="33283" custLinFactNeighborY="85224"/>
      <dgm:spPr/>
      <dgm:t>
        <a:bodyPr/>
        <a:lstStyle/>
        <a:p>
          <a:endParaRPr lang="en-US"/>
        </a:p>
      </dgm:t>
    </dgm:pt>
    <dgm:pt modelId="{07BC271D-8530-45DA-9788-11B023C37EB0}" type="pres">
      <dgm:prSet presAssocID="{AC98E275-EC50-4674-B228-2CF8BEC16067}" presName="connectorText" presStyleLbl="sibTrans2D1" presStyleIdx="0" presStyleCnt="3"/>
      <dgm:spPr/>
      <dgm:t>
        <a:bodyPr/>
        <a:lstStyle/>
        <a:p>
          <a:endParaRPr lang="en-US"/>
        </a:p>
      </dgm:t>
    </dgm:pt>
    <dgm:pt modelId="{A778BEE5-5CFC-498D-96A0-FCFC45085447}" type="pres">
      <dgm:prSet presAssocID="{799FE9CE-AAB0-47B5-BBCF-8CB3C98AA8E3}" presName="node" presStyleLbl="node1" presStyleIdx="1" presStyleCnt="3">
        <dgm:presLayoutVars>
          <dgm:bulletEnabled val="1"/>
        </dgm:presLayoutVars>
      </dgm:prSet>
      <dgm:spPr/>
      <dgm:t>
        <a:bodyPr/>
        <a:lstStyle/>
        <a:p>
          <a:endParaRPr lang="en-US"/>
        </a:p>
      </dgm:t>
    </dgm:pt>
    <dgm:pt modelId="{9E99A71C-9E5E-4DAB-98FD-AA86ABDABD50}" type="pres">
      <dgm:prSet presAssocID="{A7B618E1-9160-46E7-B057-02B7CA783132}" presName="sibTrans" presStyleLbl="sibTrans2D1" presStyleIdx="1" presStyleCnt="3"/>
      <dgm:spPr/>
      <dgm:t>
        <a:bodyPr/>
        <a:lstStyle/>
        <a:p>
          <a:endParaRPr lang="en-US"/>
        </a:p>
      </dgm:t>
    </dgm:pt>
    <dgm:pt modelId="{FB1031D7-682B-4020-BEFF-BD2467027A61}" type="pres">
      <dgm:prSet presAssocID="{A7B618E1-9160-46E7-B057-02B7CA783132}" presName="connectorText" presStyleLbl="sibTrans2D1" presStyleIdx="1" presStyleCnt="3"/>
      <dgm:spPr/>
      <dgm:t>
        <a:bodyPr/>
        <a:lstStyle/>
        <a:p>
          <a:endParaRPr lang="en-US"/>
        </a:p>
      </dgm:t>
    </dgm:pt>
    <dgm:pt modelId="{4C4CF492-3B40-4D51-933A-0750147F2EDD}" type="pres">
      <dgm:prSet presAssocID="{BF9A00C8-A481-471C-86D6-D3868BA778CE}" presName="node" presStyleLbl="node1" presStyleIdx="2" presStyleCnt="3">
        <dgm:presLayoutVars>
          <dgm:bulletEnabled val="1"/>
        </dgm:presLayoutVars>
      </dgm:prSet>
      <dgm:spPr/>
      <dgm:t>
        <a:bodyPr/>
        <a:lstStyle/>
        <a:p>
          <a:endParaRPr lang="en-US"/>
        </a:p>
      </dgm:t>
    </dgm:pt>
    <dgm:pt modelId="{3BE48D20-433C-42E2-A94C-A6FF96EEB375}" type="pres">
      <dgm:prSet presAssocID="{2A5BB617-3C88-4E37-AD53-AF515CF36ADF}" presName="sibTrans" presStyleLbl="sibTrans2D1" presStyleIdx="2" presStyleCnt="3" custLinFactNeighborX="-51192" custLinFactNeighborY="87386"/>
      <dgm:spPr/>
      <dgm:t>
        <a:bodyPr/>
        <a:lstStyle/>
        <a:p>
          <a:endParaRPr lang="en-US"/>
        </a:p>
      </dgm:t>
    </dgm:pt>
    <dgm:pt modelId="{DE08A103-3EED-410D-B07F-FFEA8010DF70}" type="pres">
      <dgm:prSet presAssocID="{2A5BB617-3C88-4E37-AD53-AF515CF36ADF}" presName="connectorText" presStyleLbl="sibTrans2D1" presStyleIdx="2" presStyleCnt="3"/>
      <dgm:spPr/>
      <dgm:t>
        <a:bodyPr/>
        <a:lstStyle/>
        <a:p>
          <a:endParaRPr lang="en-US"/>
        </a:p>
      </dgm:t>
    </dgm:pt>
  </dgm:ptLst>
  <dgm:cxnLst>
    <dgm:cxn modelId="{E9336BC5-C3EE-437C-A7A9-01A056BBD533}" srcId="{6E2A8BC3-2C03-4C1B-8DD2-0FD7E1E1F4D1}" destId="{799FE9CE-AAB0-47B5-BBCF-8CB3C98AA8E3}" srcOrd="1" destOrd="0" parTransId="{C92555C9-0543-44CE-96CE-452D2639F12C}" sibTransId="{A7B618E1-9160-46E7-B057-02B7CA783132}"/>
    <dgm:cxn modelId="{CC8B527A-BD9E-4CFB-A8E0-850686113EB8}" type="presOf" srcId="{BF9A00C8-A481-471C-86D6-D3868BA778CE}" destId="{4C4CF492-3B40-4D51-933A-0750147F2EDD}" srcOrd="0" destOrd="0" presId="urn:microsoft.com/office/officeart/2005/8/layout/cycle7"/>
    <dgm:cxn modelId="{556CF488-0B50-43EF-8197-7D8294D5B7BB}" srcId="{6E2A8BC3-2C03-4C1B-8DD2-0FD7E1E1F4D1}" destId="{989C6902-69B4-4976-84B0-A6B817A41BF1}" srcOrd="0" destOrd="0" parTransId="{EA4AD94E-6ABB-4D86-BABD-E02AEF542ECF}" sibTransId="{AC98E275-EC50-4674-B228-2CF8BEC16067}"/>
    <dgm:cxn modelId="{B6505F01-357C-47E8-ADE7-E828A0CD7509}" srcId="{6E2A8BC3-2C03-4C1B-8DD2-0FD7E1E1F4D1}" destId="{BF9A00C8-A481-471C-86D6-D3868BA778CE}" srcOrd="2" destOrd="0" parTransId="{5AD81E95-0D5D-4493-8C09-EDF9A7132CB8}" sibTransId="{2A5BB617-3C88-4E37-AD53-AF515CF36ADF}"/>
    <dgm:cxn modelId="{8B4A0BD2-5A84-4DE9-AFFF-50CEE65355E2}" type="presOf" srcId="{AC98E275-EC50-4674-B228-2CF8BEC16067}" destId="{07BC271D-8530-45DA-9788-11B023C37EB0}" srcOrd="1" destOrd="0" presId="urn:microsoft.com/office/officeart/2005/8/layout/cycle7"/>
    <dgm:cxn modelId="{6FE36F5E-B18C-4BE1-8BA7-710B3ED2ED3E}" type="presOf" srcId="{AC98E275-EC50-4674-B228-2CF8BEC16067}" destId="{D0A77FD1-CC34-405C-A971-2016BB28886F}" srcOrd="0" destOrd="0" presId="urn:microsoft.com/office/officeart/2005/8/layout/cycle7"/>
    <dgm:cxn modelId="{CD5B4669-9ACD-4D5D-A273-BC5DD33FD0AF}" type="presOf" srcId="{989C6902-69B4-4976-84B0-A6B817A41BF1}" destId="{A4545E8C-AEDD-4EE9-9251-9E843F61D063}" srcOrd="0" destOrd="0" presId="urn:microsoft.com/office/officeart/2005/8/layout/cycle7"/>
    <dgm:cxn modelId="{38D3EE14-1281-4F20-ACD5-A058BB050E7E}" type="presOf" srcId="{799FE9CE-AAB0-47B5-BBCF-8CB3C98AA8E3}" destId="{A778BEE5-5CFC-498D-96A0-FCFC45085447}" srcOrd="0" destOrd="0" presId="urn:microsoft.com/office/officeart/2005/8/layout/cycle7"/>
    <dgm:cxn modelId="{D55E1596-1C35-477A-AA2C-91954BA85086}" type="presOf" srcId="{A7B618E1-9160-46E7-B057-02B7CA783132}" destId="{FB1031D7-682B-4020-BEFF-BD2467027A61}" srcOrd="1" destOrd="0" presId="urn:microsoft.com/office/officeart/2005/8/layout/cycle7"/>
    <dgm:cxn modelId="{C9BAA89A-9FBC-436A-8B3C-A21D21D6D88A}" type="presOf" srcId="{2A5BB617-3C88-4E37-AD53-AF515CF36ADF}" destId="{DE08A103-3EED-410D-B07F-FFEA8010DF70}" srcOrd="1" destOrd="0" presId="urn:microsoft.com/office/officeart/2005/8/layout/cycle7"/>
    <dgm:cxn modelId="{9DC9214B-11B1-4649-ACE0-5C2E3CB39765}" type="presOf" srcId="{A7B618E1-9160-46E7-B057-02B7CA783132}" destId="{9E99A71C-9E5E-4DAB-98FD-AA86ABDABD50}" srcOrd="0" destOrd="0" presId="urn:microsoft.com/office/officeart/2005/8/layout/cycle7"/>
    <dgm:cxn modelId="{016C8630-DD4B-45A8-B177-715D4761E73C}" type="presOf" srcId="{6E2A8BC3-2C03-4C1B-8DD2-0FD7E1E1F4D1}" destId="{3BE2BA04-69A1-4C2F-BEF1-A01774D63858}" srcOrd="0" destOrd="0" presId="urn:microsoft.com/office/officeart/2005/8/layout/cycle7"/>
    <dgm:cxn modelId="{49379156-CDD0-4491-A5C5-B658934E6332}" type="presOf" srcId="{2A5BB617-3C88-4E37-AD53-AF515CF36ADF}" destId="{3BE48D20-433C-42E2-A94C-A6FF96EEB375}" srcOrd="0" destOrd="0" presId="urn:microsoft.com/office/officeart/2005/8/layout/cycle7"/>
    <dgm:cxn modelId="{89A293C1-AC60-47E0-AC37-B55679567FD7}" type="presParOf" srcId="{3BE2BA04-69A1-4C2F-BEF1-A01774D63858}" destId="{A4545E8C-AEDD-4EE9-9251-9E843F61D063}" srcOrd="0" destOrd="0" presId="urn:microsoft.com/office/officeart/2005/8/layout/cycle7"/>
    <dgm:cxn modelId="{4B95B8D5-12D8-4941-8904-3B1466EE34D8}" type="presParOf" srcId="{3BE2BA04-69A1-4C2F-BEF1-A01774D63858}" destId="{D0A77FD1-CC34-405C-A971-2016BB28886F}" srcOrd="1" destOrd="0" presId="urn:microsoft.com/office/officeart/2005/8/layout/cycle7"/>
    <dgm:cxn modelId="{669C6103-E6A7-41F3-94DB-B9B800361B09}" type="presParOf" srcId="{D0A77FD1-CC34-405C-A971-2016BB28886F}" destId="{07BC271D-8530-45DA-9788-11B023C37EB0}" srcOrd="0" destOrd="0" presId="urn:microsoft.com/office/officeart/2005/8/layout/cycle7"/>
    <dgm:cxn modelId="{766421DF-46B9-48FA-9C10-99113FE79130}" type="presParOf" srcId="{3BE2BA04-69A1-4C2F-BEF1-A01774D63858}" destId="{A778BEE5-5CFC-498D-96A0-FCFC45085447}" srcOrd="2" destOrd="0" presId="urn:microsoft.com/office/officeart/2005/8/layout/cycle7"/>
    <dgm:cxn modelId="{6C7A7979-B0BA-41F2-A11F-4D541B9CB86C}" type="presParOf" srcId="{3BE2BA04-69A1-4C2F-BEF1-A01774D63858}" destId="{9E99A71C-9E5E-4DAB-98FD-AA86ABDABD50}" srcOrd="3" destOrd="0" presId="urn:microsoft.com/office/officeart/2005/8/layout/cycle7"/>
    <dgm:cxn modelId="{6FC12EF3-5431-4FA5-910E-0274A05D377F}" type="presParOf" srcId="{9E99A71C-9E5E-4DAB-98FD-AA86ABDABD50}" destId="{FB1031D7-682B-4020-BEFF-BD2467027A61}" srcOrd="0" destOrd="0" presId="urn:microsoft.com/office/officeart/2005/8/layout/cycle7"/>
    <dgm:cxn modelId="{0F67A548-6EA3-4F18-A5D0-16715AF879AA}" type="presParOf" srcId="{3BE2BA04-69A1-4C2F-BEF1-A01774D63858}" destId="{4C4CF492-3B40-4D51-933A-0750147F2EDD}" srcOrd="4" destOrd="0" presId="urn:microsoft.com/office/officeart/2005/8/layout/cycle7"/>
    <dgm:cxn modelId="{0CAE6C3A-0686-4A4B-B79D-D820AE165F47}" type="presParOf" srcId="{3BE2BA04-69A1-4C2F-BEF1-A01774D63858}" destId="{3BE48D20-433C-42E2-A94C-A6FF96EEB375}" srcOrd="5" destOrd="0" presId="urn:microsoft.com/office/officeart/2005/8/layout/cycle7"/>
    <dgm:cxn modelId="{CA8BD7D3-0B9A-405D-AA77-B90F3667804E}" type="presParOf" srcId="{3BE48D20-433C-42E2-A94C-A6FF96EEB375}" destId="{DE08A103-3EED-410D-B07F-FFEA8010DF7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4F9245-5BCE-49BE-A77F-B1995909C037}" type="doc">
      <dgm:prSet loTypeId="urn:microsoft.com/office/officeart/2008/layout/AlternatingHexagons" loCatId="list" qsTypeId="urn:microsoft.com/office/officeart/2005/8/quickstyle/3d6" qsCatId="3D" csTypeId="urn:microsoft.com/office/officeart/2005/8/colors/colorful1" csCatId="colorful" phldr="1"/>
      <dgm:spPr/>
      <dgm:t>
        <a:bodyPr/>
        <a:lstStyle/>
        <a:p>
          <a:endParaRPr lang="en-US"/>
        </a:p>
      </dgm:t>
    </dgm:pt>
    <dgm:pt modelId="{5247E63C-BCBD-4AFD-8EE2-0E1B78AE1C49}">
      <dgm:prSet phldrT="[Text]" custT="1"/>
      <dgm:spPr/>
      <dgm:t>
        <a:bodyPr/>
        <a:lstStyle/>
        <a:p>
          <a:r>
            <a:rPr lang="en-US" sz="2000" b="1" dirty="0" smtClean="0"/>
            <a:t>PERSONALITY</a:t>
          </a:r>
          <a:endParaRPr lang="en-US" sz="2000" b="1" dirty="0"/>
        </a:p>
      </dgm:t>
    </dgm:pt>
    <dgm:pt modelId="{9A62E961-3DB1-455F-83D0-28D13581550E}" type="parTrans" cxnId="{2FA7E6C0-3FD5-4DBD-980A-9E9F82104E51}">
      <dgm:prSet/>
      <dgm:spPr/>
      <dgm:t>
        <a:bodyPr/>
        <a:lstStyle/>
        <a:p>
          <a:endParaRPr lang="en-US"/>
        </a:p>
      </dgm:t>
    </dgm:pt>
    <dgm:pt modelId="{95B7A655-E88D-4321-89AA-CAD0516FC0C8}" type="sibTrans" cxnId="{2FA7E6C0-3FD5-4DBD-980A-9E9F82104E51}">
      <dgm:prSet custT="1"/>
      <dgm:spPr>
        <a:solidFill>
          <a:srgbClr val="0070C0"/>
        </a:solidFill>
      </dgm:spPr>
      <dgm:t>
        <a:bodyPr/>
        <a:lstStyle/>
        <a:p>
          <a:r>
            <a:rPr lang="en-US" sz="2000" dirty="0" smtClean="0"/>
            <a:t>MOTIVATION</a:t>
          </a:r>
        </a:p>
        <a:p>
          <a:r>
            <a:rPr lang="en-US" sz="2000" dirty="0" smtClean="0"/>
            <a:t>VALUES</a:t>
          </a:r>
          <a:endParaRPr lang="en-US" sz="2000" dirty="0"/>
        </a:p>
      </dgm:t>
    </dgm:pt>
    <dgm:pt modelId="{9977FE23-5138-4EB3-8F4D-654C126839A2}">
      <dgm:prSet phldrT="[Text]" custT="1"/>
      <dgm:spPr/>
      <dgm:t>
        <a:bodyPr/>
        <a:lstStyle/>
        <a:p>
          <a:r>
            <a:rPr lang="en-US" sz="1600" b="1" baseline="0" dirty="0" smtClean="0"/>
            <a:t>DEMOGRAPHICS</a:t>
          </a:r>
        </a:p>
      </dgm:t>
    </dgm:pt>
    <dgm:pt modelId="{487126F5-1883-4674-AB0D-23499C486A9F}" type="parTrans" cxnId="{647D5F74-7984-4F01-878D-1B9D0D765356}">
      <dgm:prSet/>
      <dgm:spPr/>
      <dgm:t>
        <a:bodyPr/>
        <a:lstStyle/>
        <a:p>
          <a:endParaRPr lang="en-US"/>
        </a:p>
      </dgm:t>
    </dgm:pt>
    <dgm:pt modelId="{399A1E7A-1DAF-4486-A6F4-9482C8AF96B7}" type="sibTrans" cxnId="{647D5F74-7984-4F01-878D-1B9D0D765356}">
      <dgm:prSet/>
      <dgm:spPr/>
      <dgm:t>
        <a:bodyPr/>
        <a:lstStyle/>
        <a:p>
          <a:r>
            <a:rPr lang="en-US" smtClean="0"/>
            <a:t>LEARNING STYLES</a:t>
          </a:r>
          <a:endParaRPr lang="en-US" dirty="0"/>
        </a:p>
      </dgm:t>
    </dgm:pt>
    <dgm:pt modelId="{6AE63CC4-67C4-4B9C-8D98-1737BD770DF4}">
      <dgm:prSet phldrT="[Text]" custT="1"/>
      <dgm:spPr/>
      <dgm:t>
        <a:bodyPr/>
        <a:lstStyle/>
        <a:p>
          <a:r>
            <a:rPr lang="en-US" sz="2400" smtClean="0"/>
            <a:t>FEEDBACK</a:t>
          </a:r>
          <a:endParaRPr lang="en-US" sz="2400" dirty="0"/>
        </a:p>
      </dgm:t>
    </dgm:pt>
    <dgm:pt modelId="{0640DE91-B9CD-4447-99A1-5B102C5B2A60}" type="parTrans" cxnId="{6324FD45-41C7-4607-8B05-B829DFCE2369}">
      <dgm:prSet/>
      <dgm:spPr/>
      <dgm:t>
        <a:bodyPr/>
        <a:lstStyle/>
        <a:p>
          <a:endParaRPr lang="en-US"/>
        </a:p>
      </dgm:t>
    </dgm:pt>
    <dgm:pt modelId="{74B62945-6173-4AC6-9E51-21BC95F72C59}" type="sibTrans" cxnId="{6324FD45-41C7-4607-8B05-B829DFCE2369}">
      <dgm:prSet/>
      <dgm:spPr/>
      <dgm:t>
        <a:bodyPr/>
        <a:lstStyle/>
        <a:p>
          <a:r>
            <a:rPr lang="en-US" smtClean="0"/>
            <a:t>OPINIONS &amp; ATTITUDES</a:t>
          </a:r>
          <a:endParaRPr lang="en-US" dirty="0"/>
        </a:p>
      </dgm:t>
    </dgm:pt>
    <dgm:pt modelId="{0AAF0EB2-1446-4947-B666-76BE66816EA1}">
      <dgm:prSet/>
      <dgm:spPr/>
      <dgm:t>
        <a:bodyPr/>
        <a:lstStyle/>
        <a:p>
          <a:r>
            <a:rPr lang="en-US" smtClean="0"/>
            <a:t>CAREER GOALS</a:t>
          </a:r>
          <a:endParaRPr lang="en-US" dirty="0"/>
        </a:p>
      </dgm:t>
    </dgm:pt>
    <dgm:pt modelId="{791645BC-B772-4598-9C67-DCC8CB81A9E4}" type="parTrans" cxnId="{941C6B47-ACBB-4D26-B8BA-E7AD2210ABF2}">
      <dgm:prSet/>
      <dgm:spPr/>
      <dgm:t>
        <a:bodyPr/>
        <a:lstStyle/>
        <a:p>
          <a:endParaRPr lang="en-US"/>
        </a:p>
      </dgm:t>
    </dgm:pt>
    <dgm:pt modelId="{E6159355-A4BF-4A26-923D-363E652D413F}" type="sibTrans" cxnId="{941C6B47-ACBB-4D26-B8BA-E7AD2210ABF2}">
      <dgm:prSet/>
      <dgm:spPr/>
      <dgm:t>
        <a:bodyPr/>
        <a:lstStyle/>
        <a:p>
          <a:endParaRPr lang="en-US" dirty="0"/>
        </a:p>
      </dgm:t>
    </dgm:pt>
    <dgm:pt modelId="{5CD1CFEC-4685-422F-BA19-7ED9642B1A1F}" type="pres">
      <dgm:prSet presAssocID="{2A4F9245-5BCE-49BE-A77F-B1995909C037}" presName="Name0" presStyleCnt="0">
        <dgm:presLayoutVars>
          <dgm:chMax/>
          <dgm:chPref/>
          <dgm:dir/>
          <dgm:animLvl val="lvl"/>
        </dgm:presLayoutVars>
      </dgm:prSet>
      <dgm:spPr/>
      <dgm:t>
        <a:bodyPr/>
        <a:lstStyle/>
        <a:p>
          <a:endParaRPr lang="en-US"/>
        </a:p>
      </dgm:t>
    </dgm:pt>
    <dgm:pt modelId="{6EA50B70-9A58-41BF-AF02-8AC9BFD9B5F7}" type="pres">
      <dgm:prSet presAssocID="{5247E63C-BCBD-4AFD-8EE2-0E1B78AE1C49}" presName="composite" presStyleCnt="0"/>
      <dgm:spPr/>
      <dgm:t>
        <a:bodyPr/>
        <a:lstStyle/>
        <a:p>
          <a:endParaRPr lang="en-US"/>
        </a:p>
      </dgm:t>
    </dgm:pt>
    <dgm:pt modelId="{DD3DD915-BB9B-4614-81E8-4FE8393E428D}" type="pres">
      <dgm:prSet presAssocID="{5247E63C-BCBD-4AFD-8EE2-0E1B78AE1C49}" presName="Parent1" presStyleLbl="node1" presStyleIdx="0" presStyleCnt="8" custScaleX="197536" custLinFactNeighborX="62731" custLinFactNeighborY="9001">
        <dgm:presLayoutVars>
          <dgm:chMax val="1"/>
          <dgm:chPref val="1"/>
          <dgm:bulletEnabled val="1"/>
        </dgm:presLayoutVars>
      </dgm:prSet>
      <dgm:spPr/>
      <dgm:t>
        <a:bodyPr/>
        <a:lstStyle/>
        <a:p>
          <a:endParaRPr lang="en-US"/>
        </a:p>
      </dgm:t>
    </dgm:pt>
    <dgm:pt modelId="{C1001720-947F-419E-A02A-A47C1B8050B3}" type="pres">
      <dgm:prSet presAssocID="{5247E63C-BCBD-4AFD-8EE2-0E1B78AE1C49}" presName="Childtext1" presStyleLbl="revTx" presStyleIdx="0" presStyleCnt="4">
        <dgm:presLayoutVars>
          <dgm:chMax val="0"/>
          <dgm:chPref val="0"/>
          <dgm:bulletEnabled val="1"/>
        </dgm:presLayoutVars>
      </dgm:prSet>
      <dgm:spPr/>
      <dgm:t>
        <a:bodyPr/>
        <a:lstStyle/>
        <a:p>
          <a:endParaRPr lang="en-US"/>
        </a:p>
      </dgm:t>
    </dgm:pt>
    <dgm:pt modelId="{AFB77DF4-F204-4883-8279-F834A41206D9}" type="pres">
      <dgm:prSet presAssocID="{5247E63C-BCBD-4AFD-8EE2-0E1B78AE1C49}" presName="BalanceSpacing" presStyleCnt="0"/>
      <dgm:spPr/>
      <dgm:t>
        <a:bodyPr/>
        <a:lstStyle/>
        <a:p>
          <a:endParaRPr lang="en-US"/>
        </a:p>
      </dgm:t>
    </dgm:pt>
    <dgm:pt modelId="{44B466D1-68B3-43A3-8E8F-98F839ED0C29}" type="pres">
      <dgm:prSet presAssocID="{5247E63C-BCBD-4AFD-8EE2-0E1B78AE1C49}" presName="BalanceSpacing1" presStyleCnt="0"/>
      <dgm:spPr/>
      <dgm:t>
        <a:bodyPr/>
        <a:lstStyle/>
        <a:p>
          <a:endParaRPr lang="en-US"/>
        </a:p>
      </dgm:t>
    </dgm:pt>
    <dgm:pt modelId="{C87D0867-88A7-4C9F-8368-99B081355144}" type="pres">
      <dgm:prSet presAssocID="{95B7A655-E88D-4321-89AA-CAD0516FC0C8}" presName="Accent1Text" presStyleLbl="node1" presStyleIdx="1" presStyleCnt="8" custScaleX="192084" custLinFactNeighborX="-25493" custLinFactNeighborY="8756"/>
      <dgm:spPr/>
      <dgm:t>
        <a:bodyPr/>
        <a:lstStyle/>
        <a:p>
          <a:endParaRPr lang="en-US"/>
        </a:p>
      </dgm:t>
    </dgm:pt>
    <dgm:pt modelId="{0E491F7B-A7B1-44E0-99CF-E90B91B7238C}" type="pres">
      <dgm:prSet presAssocID="{95B7A655-E88D-4321-89AA-CAD0516FC0C8}" presName="spaceBetweenRectangles" presStyleCnt="0"/>
      <dgm:spPr/>
      <dgm:t>
        <a:bodyPr/>
        <a:lstStyle/>
        <a:p>
          <a:endParaRPr lang="en-US"/>
        </a:p>
      </dgm:t>
    </dgm:pt>
    <dgm:pt modelId="{6040193A-9112-4E4B-A615-108C00C3C9BE}" type="pres">
      <dgm:prSet presAssocID="{9977FE23-5138-4EB3-8F4D-654C126839A2}" presName="composite" presStyleCnt="0"/>
      <dgm:spPr/>
      <dgm:t>
        <a:bodyPr/>
        <a:lstStyle/>
        <a:p>
          <a:endParaRPr lang="en-US"/>
        </a:p>
      </dgm:t>
    </dgm:pt>
    <dgm:pt modelId="{0BEAB8E1-F68F-470E-92F7-FAB465FBD499}" type="pres">
      <dgm:prSet presAssocID="{9977FE23-5138-4EB3-8F4D-654C126839A2}" presName="Parent1" presStyleLbl="node1" presStyleIdx="2" presStyleCnt="8" custScaleX="187610" custScaleY="108872" custLinFactNeighborX="6198" custLinFactNeighborY="12594">
        <dgm:presLayoutVars>
          <dgm:chMax val="1"/>
          <dgm:chPref val="1"/>
          <dgm:bulletEnabled val="1"/>
        </dgm:presLayoutVars>
      </dgm:prSet>
      <dgm:spPr/>
      <dgm:t>
        <a:bodyPr/>
        <a:lstStyle/>
        <a:p>
          <a:endParaRPr lang="en-US"/>
        </a:p>
      </dgm:t>
    </dgm:pt>
    <dgm:pt modelId="{3388DCF5-2C21-4F46-A015-A0C8D4BD5B0E}" type="pres">
      <dgm:prSet presAssocID="{9977FE23-5138-4EB3-8F4D-654C126839A2}" presName="Childtext1" presStyleLbl="revTx" presStyleIdx="1" presStyleCnt="4">
        <dgm:presLayoutVars>
          <dgm:chMax val="0"/>
          <dgm:chPref val="0"/>
          <dgm:bulletEnabled val="1"/>
        </dgm:presLayoutVars>
      </dgm:prSet>
      <dgm:spPr/>
      <dgm:t>
        <a:bodyPr/>
        <a:lstStyle/>
        <a:p>
          <a:endParaRPr lang="en-US"/>
        </a:p>
      </dgm:t>
    </dgm:pt>
    <dgm:pt modelId="{862939E7-AAB1-4EB0-8218-AE3273AEFB00}" type="pres">
      <dgm:prSet presAssocID="{9977FE23-5138-4EB3-8F4D-654C126839A2}" presName="BalanceSpacing" presStyleCnt="0"/>
      <dgm:spPr/>
      <dgm:t>
        <a:bodyPr/>
        <a:lstStyle/>
        <a:p>
          <a:endParaRPr lang="en-US"/>
        </a:p>
      </dgm:t>
    </dgm:pt>
    <dgm:pt modelId="{A29154F4-4932-47AC-AB19-B4F9857D6F5F}" type="pres">
      <dgm:prSet presAssocID="{9977FE23-5138-4EB3-8F4D-654C126839A2}" presName="BalanceSpacing1" presStyleCnt="0"/>
      <dgm:spPr/>
      <dgm:t>
        <a:bodyPr/>
        <a:lstStyle/>
        <a:p>
          <a:endParaRPr lang="en-US"/>
        </a:p>
      </dgm:t>
    </dgm:pt>
    <dgm:pt modelId="{BB656160-0454-465F-80D7-E6DDA0F534FE}" type="pres">
      <dgm:prSet presAssocID="{399A1E7A-1DAF-4486-A6F4-9482C8AF96B7}" presName="Accent1Text" presStyleLbl="node1" presStyleIdx="3" presStyleCnt="8" custScaleX="199548" custLinFactX="1598" custLinFactNeighborX="100000" custLinFactNeighborY="10609"/>
      <dgm:spPr/>
      <dgm:t>
        <a:bodyPr/>
        <a:lstStyle/>
        <a:p>
          <a:endParaRPr lang="en-US"/>
        </a:p>
      </dgm:t>
    </dgm:pt>
    <dgm:pt modelId="{026641D9-C0C9-4311-B27B-F3F067ABFC7C}" type="pres">
      <dgm:prSet presAssocID="{399A1E7A-1DAF-4486-A6F4-9482C8AF96B7}" presName="spaceBetweenRectangles" presStyleCnt="0"/>
      <dgm:spPr/>
      <dgm:t>
        <a:bodyPr/>
        <a:lstStyle/>
        <a:p>
          <a:endParaRPr lang="en-US"/>
        </a:p>
      </dgm:t>
    </dgm:pt>
    <dgm:pt modelId="{B94F8038-7F54-47C5-A9D0-FD376059E0EE}" type="pres">
      <dgm:prSet presAssocID="{6AE63CC4-67C4-4B9C-8D98-1737BD770DF4}" presName="composite" presStyleCnt="0"/>
      <dgm:spPr/>
      <dgm:t>
        <a:bodyPr/>
        <a:lstStyle/>
        <a:p>
          <a:endParaRPr lang="en-US"/>
        </a:p>
      </dgm:t>
    </dgm:pt>
    <dgm:pt modelId="{7EE9CE3B-3CFD-40EE-B8E6-DBA1FDE684AA}" type="pres">
      <dgm:prSet presAssocID="{6AE63CC4-67C4-4B9C-8D98-1737BD770DF4}" presName="Parent1" presStyleLbl="node1" presStyleIdx="4" presStyleCnt="8" custScaleX="203764" custLinFactNeighborX="50168" custLinFactNeighborY="16763">
        <dgm:presLayoutVars>
          <dgm:chMax val="1"/>
          <dgm:chPref val="1"/>
          <dgm:bulletEnabled val="1"/>
        </dgm:presLayoutVars>
      </dgm:prSet>
      <dgm:spPr/>
      <dgm:t>
        <a:bodyPr/>
        <a:lstStyle/>
        <a:p>
          <a:endParaRPr lang="en-US"/>
        </a:p>
      </dgm:t>
    </dgm:pt>
    <dgm:pt modelId="{C3CC8D9B-CBA7-4B0B-8DD1-369D6774E9DC}" type="pres">
      <dgm:prSet presAssocID="{6AE63CC4-67C4-4B9C-8D98-1737BD770DF4}" presName="Childtext1" presStyleLbl="revTx" presStyleIdx="2" presStyleCnt="4">
        <dgm:presLayoutVars>
          <dgm:chMax val="0"/>
          <dgm:chPref val="0"/>
          <dgm:bulletEnabled val="1"/>
        </dgm:presLayoutVars>
      </dgm:prSet>
      <dgm:spPr/>
      <dgm:t>
        <a:bodyPr/>
        <a:lstStyle/>
        <a:p>
          <a:endParaRPr lang="en-US"/>
        </a:p>
      </dgm:t>
    </dgm:pt>
    <dgm:pt modelId="{866C32C9-7E22-4906-A9A1-D8D474270C10}" type="pres">
      <dgm:prSet presAssocID="{6AE63CC4-67C4-4B9C-8D98-1737BD770DF4}" presName="BalanceSpacing" presStyleCnt="0"/>
      <dgm:spPr/>
      <dgm:t>
        <a:bodyPr/>
        <a:lstStyle/>
        <a:p>
          <a:endParaRPr lang="en-US"/>
        </a:p>
      </dgm:t>
    </dgm:pt>
    <dgm:pt modelId="{98A36E8B-FAA3-476A-8761-16E09A07B22F}" type="pres">
      <dgm:prSet presAssocID="{6AE63CC4-67C4-4B9C-8D98-1737BD770DF4}" presName="BalanceSpacing1" presStyleCnt="0"/>
      <dgm:spPr/>
      <dgm:t>
        <a:bodyPr/>
        <a:lstStyle/>
        <a:p>
          <a:endParaRPr lang="en-US"/>
        </a:p>
      </dgm:t>
    </dgm:pt>
    <dgm:pt modelId="{788C6E26-BCE4-4903-9FEC-1029C0AC911E}" type="pres">
      <dgm:prSet presAssocID="{74B62945-6173-4AC6-9E51-21BC95F72C59}" presName="Accent1Text" presStyleLbl="node1" presStyleIdx="5" presStyleCnt="8" custScaleX="202280" custLinFactNeighborX="-41424" custLinFactNeighborY="16763"/>
      <dgm:spPr/>
      <dgm:t>
        <a:bodyPr/>
        <a:lstStyle/>
        <a:p>
          <a:endParaRPr lang="en-US"/>
        </a:p>
      </dgm:t>
    </dgm:pt>
    <dgm:pt modelId="{414B9EAD-C070-4247-BA03-DECD4F549A5D}" type="pres">
      <dgm:prSet presAssocID="{74B62945-6173-4AC6-9E51-21BC95F72C59}" presName="spaceBetweenRectangles" presStyleCnt="0"/>
      <dgm:spPr/>
      <dgm:t>
        <a:bodyPr/>
        <a:lstStyle/>
        <a:p>
          <a:endParaRPr lang="en-US"/>
        </a:p>
      </dgm:t>
    </dgm:pt>
    <dgm:pt modelId="{026BA2A5-B2C2-4642-8938-894C2137E53C}" type="pres">
      <dgm:prSet presAssocID="{0AAF0EB2-1446-4947-B666-76BE66816EA1}" presName="composite" presStyleCnt="0"/>
      <dgm:spPr/>
      <dgm:t>
        <a:bodyPr/>
        <a:lstStyle/>
        <a:p>
          <a:endParaRPr lang="en-US"/>
        </a:p>
      </dgm:t>
    </dgm:pt>
    <dgm:pt modelId="{26E2574F-63E0-4538-B762-1BF751AAE024}" type="pres">
      <dgm:prSet presAssocID="{0AAF0EB2-1446-4947-B666-76BE66816EA1}" presName="Parent1" presStyleLbl="node1" presStyleIdx="6" presStyleCnt="8" custScaleX="170889" custLinFactX="-79193" custLinFactY="-61602" custLinFactNeighborX="-100000" custLinFactNeighborY="-100000">
        <dgm:presLayoutVars>
          <dgm:chMax val="1"/>
          <dgm:chPref val="1"/>
          <dgm:bulletEnabled val="1"/>
        </dgm:presLayoutVars>
      </dgm:prSet>
      <dgm:spPr/>
      <dgm:t>
        <a:bodyPr/>
        <a:lstStyle/>
        <a:p>
          <a:endParaRPr lang="en-US"/>
        </a:p>
      </dgm:t>
    </dgm:pt>
    <dgm:pt modelId="{9F56F752-0507-4D2D-AC4C-43C9B7CDECA3}" type="pres">
      <dgm:prSet presAssocID="{0AAF0EB2-1446-4947-B666-76BE66816EA1}" presName="Childtext1" presStyleLbl="revTx" presStyleIdx="3" presStyleCnt="4">
        <dgm:presLayoutVars>
          <dgm:chMax val="0"/>
          <dgm:chPref val="0"/>
          <dgm:bulletEnabled val="1"/>
        </dgm:presLayoutVars>
      </dgm:prSet>
      <dgm:spPr/>
      <dgm:t>
        <a:bodyPr/>
        <a:lstStyle/>
        <a:p>
          <a:endParaRPr lang="en-US"/>
        </a:p>
      </dgm:t>
    </dgm:pt>
    <dgm:pt modelId="{AEABABAE-966E-4B4F-91EE-EBF40A3E69F1}" type="pres">
      <dgm:prSet presAssocID="{0AAF0EB2-1446-4947-B666-76BE66816EA1}" presName="BalanceSpacing" presStyleCnt="0"/>
      <dgm:spPr/>
      <dgm:t>
        <a:bodyPr/>
        <a:lstStyle/>
        <a:p>
          <a:endParaRPr lang="en-US"/>
        </a:p>
      </dgm:t>
    </dgm:pt>
    <dgm:pt modelId="{A143B4E8-E930-4951-A1E3-462A03304D17}" type="pres">
      <dgm:prSet presAssocID="{0AAF0EB2-1446-4947-B666-76BE66816EA1}" presName="BalanceSpacing1" presStyleCnt="0"/>
      <dgm:spPr/>
      <dgm:t>
        <a:bodyPr/>
        <a:lstStyle/>
        <a:p>
          <a:endParaRPr lang="en-US"/>
        </a:p>
      </dgm:t>
    </dgm:pt>
    <dgm:pt modelId="{F4A77D02-E63B-4879-BAC6-10EB6FA9DFEE}" type="pres">
      <dgm:prSet presAssocID="{E6159355-A4BF-4A26-923D-363E652D413F}" presName="Accent1Text" presStyleLbl="node1" presStyleIdx="7" presStyleCnt="8" custFlipHor="1" custScaleY="26533" custLinFactX="-6786" custLinFactNeighborX="-100000" custLinFactNeighborY="-18140"/>
      <dgm:spPr/>
      <dgm:t>
        <a:bodyPr/>
        <a:lstStyle/>
        <a:p>
          <a:endParaRPr lang="en-US"/>
        </a:p>
      </dgm:t>
    </dgm:pt>
  </dgm:ptLst>
  <dgm:cxnLst>
    <dgm:cxn modelId="{70A1D4F8-273A-4EA6-B512-CADB9C1F3EFD}" type="presOf" srcId="{6AE63CC4-67C4-4B9C-8D98-1737BD770DF4}" destId="{7EE9CE3B-3CFD-40EE-B8E6-DBA1FDE684AA}" srcOrd="0" destOrd="0" presId="urn:microsoft.com/office/officeart/2008/layout/AlternatingHexagons"/>
    <dgm:cxn modelId="{78C36AE5-1D12-4299-8875-C5AF15A8FB55}" type="presOf" srcId="{5247E63C-BCBD-4AFD-8EE2-0E1B78AE1C49}" destId="{DD3DD915-BB9B-4614-81E8-4FE8393E428D}" srcOrd="0" destOrd="0" presId="urn:microsoft.com/office/officeart/2008/layout/AlternatingHexagons"/>
    <dgm:cxn modelId="{647D5F74-7984-4F01-878D-1B9D0D765356}" srcId="{2A4F9245-5BCE-49BE-A77F-B1995909C037}" destId="{9977FE23-5138-4EB3-8F4D-654C126839A2}" srcOrd="1" destOrd="0" parTransId="{487126F5-1883-4674-AB0D-23499C486A9F}" sibTransId="{399A1E7A-1DAF-4486-A6F4-9482C8AF96B7}"/>
    <dgm:cxn modelId="{E5995DE0-BDBD-424B-8BD2-647534F88DA8}" type="presOf" srcId="{E6159355-A4BF-4A26-923D-363E652D413F}" destId="{F4A77D02-E63B-4879-BAC6-10EB6FA9DFEE}" srcOrd="0" destOrd="0" presId="urn:microsoft.com/office/officeart/2008/layout/AlternatingHexagons"/>
    <dgm:cxn modelId="{2B05CB15-9316-4DE7-8EB0-3C9556405147}" type="presOf" srcId="{9977FE23-5138-4EB3-8F4D-654C126839A2}" destId="{0BEAB8E1-F68F-470E-92F7-FAB465FBD499}" srcOrd="0" destOrd="0" presId="urn:microsoft.com/office/officeart/2008/layout/AlternatingHexagons"/>
    <dgm:cxn modelId="{1E69413C-0155-4FBF-AC0E-961C0DBA2EA7}" type="presOf" srcId="{95B7A655-E88D-4321-89AA-CAD0516FC0C8}" destId="{C87D0867-88A7-4C9F-8368-99B081355144}" srcOrd="0" destOrd="0" presId="urn:microsoft.com/office/officeart/2008/layout/AlternatingHexagons"/>
    <dgm:cxn modelId="{2FA7E6C0-3FD5-4DBD-980A-9E9F82104E51}" srcId="{2A4F9245-5BCE-49BE-A77F-B1995909C037}" destId="{5247E63C-BCBD-4AFD-8EE2-0E1B78AE1C49}" srcOrd="0" destOrd="0" parTransId="{9A62E961-3DB1-455F-83D0-28D13581550E}" sibTransId="{95B7A655-E88D-4321-89AA-CAD0516FC0C8}"/>
    <dgm:cxn modelId="{956FCB6E-3487-4D92-9AC2-DB094E5D1CFA}" type="presOf" srcId="{0AAF0EB2-1446-4947-B666-76BE66816EA1}" destId="{26E2574F-63E0-4538-B762-1BF751AAE024}" srcOrd="0" destOrd="0" presId="urn:microsoft.com/office/officeart/2008/layout/AlternatingHexagons"/>
    <dgm:cxn modelId="{941C6B47-ACBB-4D26-B8BA-E7AD2210ABF2}" srcId="{2A4F9245-5BCE-49BE-A77F-B1995909C037}" destId="{0AAF0EB2-1446-4947-B666-76BE66816EA1}" srcOrd="3" destOrd="0" parTransId="{791645BC-B772-4598-9C67-DCC8CB81A9E4}" sibTransId="{E6159355-A4BF-4A26-923D-363E652D413F}"/>
    <dgm:cxn modelId="{6324FD45-41C7-4607-8B05-B829DFCE2369}" srcId="{2A4F9245-5BCE-49BE-A77F-B1995909C037}" destId="{6AE63CC4-67C4-4B9C-8D98-1737BD770DF4}" srcOrd="2" destOrd="0" parTransId="{0640DE91-B9CD-4447-99A1-5B102C5B2A60}" sibTransId="{74B62945-6173-4AC6-9E51-21BC95F72C59}"/>
    <dgm:cxn modelId="{40D4195F-414F-4E27-8D50-4206945489DA}" type="presOf" srcId="{74B62945-6173-4AC6-9E51-21BC95F72C59}" destId="{788C6E26-BCE4-4903-9FEC-1029C0AC911E}" srcOrd="0" destOrd="0" presId="urn:microsoft.com/office/officeart/2008/layout/AlternatingHexagons"/>
    <dgm:cxn modelId="{3E0259E9-2D55-41A5-9ADE-89C43CF08BBB}" type="presOf" srcId="{2A4F9245-5BCE-49BE-A77F-B1995909C037}" destId="{5CD1CFEC-4685-422F-BA19-7ED9642B1A1F}" srcOrd="0" destOrd="0" presId="urn:microsoft.com/office/officeart/2008/layout/AlternatingHexagons"/>
    <dgm:cxn modelId="{AC73EBB5-0B53-4FFF-AD41-0A6FF80C7542}" type="presOf" srcId="{399A1E7A-1DAF-4486-A6F4-9482C8AF96B7}" destId="{BB656160-0454-465F-80D7-E6DDA0F534FE}" srcOrd="0" destOrd="0" presId="urn:microsoft.com/office/officeart/2008/layout/AlternatingHexagons"/>
    <dgm:cxn modelId="{8D15DFA7-174E-4E84-BC70-30A412575D27}" type="presParOf" srcId="{5CD1CFEC-4685-422F-BA19-7ED9642B1A1F}" destId="{6EA50B70-9A58-41BF-AF02-8AC9BFD9B5F7}" srcOrd="0" destOrd="0" presId="urn:microsoft.com/office/officeart/2008/layout/AlternatingHexagons"/>
    <dgm:cxn modelId="{4B563E59-6F0E-491C-B960-8198D00D21F0}" type="presParOf" srcId="{6EA50B70-9A58-41BF-AF02-8AC9BFD9B5F7}" destId="{DD3DD915-BB9B-4614-81E8-4FE8393E428D}" srcOrd="0" destOrd="0" presId="urn:microsoft.com/office/officeart/2008/layout/AlternatingHexagons"/>
    <dgm:cxn modelId="{0EB514B4-C71A-489A-9CF5-FBE1B6410473}" type="presParOf" srcId="{6EA50B70-9A58-41BF-AF02-8AC9BFD9B5F7}" destId="{C1001720-947F-419E-A02A-A47C1B8050B3}" srcOrd="1" destOrd="0" presId="urn:microsoft.com/office/officeart/2008/layout/AlternatingHexagons"/>
    <dgm:cxn modelId="{C6DA7497-B7E2-4062-8427-500D2DF9C61C}" type="presParOf" srcId="{6EA50B70-9A58-41BF-AF02-8AC9BFD9B5F7}" destId="{AFB77DF4-F204-4883-8279-F834A41206D9}" srcOrd="2" destOrd="0" presId="urn:microsoft.com/office/officeart/2008/layout/AlternatingHexagons"/>
    <dgm:cxn modelId="{84F0FD70-DA58-4E2A-93A1-54956416040E}" type="presParOf" srcId="{6EA50B70-9A58-41BF-AF02-8AC9BFD9B5F7}" destId="{44B466D1-68B3-43A3-8E8F-98F839ED0C29}" srcOrd="3" destOrd="0" presId="urn:microsoft.com/office/officeart/2008/layout/AlternatingHexagons"/>
    <dgm:cxn modelId="{A4B95D85-63F7-433B-9C93-3142D41ED6F7}" type="presParOf" srcId="{6EA50B70-9A58-41BF-AF02-8AC9BFD9B5F7}" destId="{C87D0867-88A7-4C9F-8368-99B081355144}" srcOrd="4" destOrd="0" presId="urn:microsoft.com/office/officeart/2008/layout/AlternatingHexagons"/>
    <dgm:cxn modelId="{E98EA7E7-B55E-4D62-B262-AD062AEBF8C3}" type="presParOf" srcId="{5CD1CFEC-4685-422F-BA19-7ED9642B1A1F}" destId="{0E491F7B-A7B1-44E0-99CF-E90B91B7238C}" srcOrd="1" destOrd="0" presId="urn:microsoft.com/office/officeart/2008/layout/AlternatingHexagons"/>
    <dgm:cxn modelId="{166A48B1-A8C3-446E-AD04-7D5038DE49F3}" type="presParOf" srcId="{5CD1CFEC-4685-422F-BA19-7ED9642B1A1F}" destId="{6040193A-9112-4E4B-A615-108C00C3C9BE}" srcOrd="2" destOrd="0" presId="urn:microsoft.com/office/officeart/2008/layout/AlternatingHexagons"/>
    <dgm:cxn modelId="{6DDD9B89-3B1B-4AB3-A630-BBC86DC625D1}" type="presParOf" srcId="{6040193A-9112-4E4B-A615-108C00C3C9BE}" destId="{0BEAB8E1-F68F-470E-92F7-FAB465FBD499}" srcOrd="0" destOrd="0" presId="urn:microsoft.com/office/officeart/2008/layout/AlternatingHexagons"/>
    <dgm:cxn modelId="{EB8FB356-6974-4B7B-8C8F-78371CF75277}" type="presParOf" srcId="{6040193A-9112-4E4B-A615-108C00C3C9BE}" destId="{3388DCF5-2C21-4F46-A015-A0C8D4BD5B0E}" srcOrd="1" destOrd="0" presId="urn:microsoft.com/office/officeart/2008/layout/AlternatingHexagons"/>
    <dgm:cxn modelId="{DBF25846-27F5-4ECB-8784-A2C49E9A7A30}" type="presParOf" srcId="{6040193A-9112-4E4B-A615-108C00C3C9BE}" destId="{862939E7-AAB1-4EB0-8218-AE3273AEFB00}" srcOrd="2" destOrd="0" presId="urn:microsoft.com/office/officeart/2008/layout/AlternatingHexagons"/>
    <dgm:cxn modelId="{79911190-7016-41B8-98DD-5FFEEF250E37}" type="presParOf" srcId="{6040193A-9112-4E4B-A615-108C00C3C9BE}" destId="{A29154F4-4932-47AC-AB19-B4F9857D6F5F}" srcOrd="3" destOrd="0" presId="urn:microsoft.com/office/officeart/2008/layout/AlternatingHexagons"/>
    <dgm:cxn modelId="{C5A1611D-421F-4E85-B3F7-4983CA15D050}" type="presParOf" srcId="{6040193A-9112-4E4B-A615-108C00C3C9BE}" destId="{BB656160-0454-465F-80D7-E6DDA0F534FE}" srcOrd="4" destOrd="0" presId="urn:microsoft.com/office/officeart/2008/layout/AlternatingHexagons"/>
    <dgm:cxn modelId="{6D3ED3AD-EFC6-4A4C-A3B6-5C3EE9CE1B94}" type="presParOf" srcId="{5CD1CFEC-4685-422F-BA19-7ED9642B1A1F}" destId="{026641D9-C0C9-4311-B27B-F3F067ABFC7C}" srcOrd="3" destOrd="0" presId="urn:microsoft.com/office/officeart/2008/layout/AlternatingHexagons"/>
    <dgm:cxn modelId="{270A0792-122C-4EC4-8275-BFCDE19D7D34}" type="presParOf" srcId="{5CD1CFEC-4685-422F-BA19-7ED9642B1A1F}" destId="{B94F8038-7F54-47C5-A9D0-FD376059E0EE}" srcOrd="4" destOrd="0" presId="urn:microsoft.com/office/officeart/2008/layout/AlternatingHexagons"/>
    <dgm:cxn modelId="{B427AE38-1FE4-411E-8EB8-D698E2DDD8E3}" type="presParOf" srcId="{B94F8038-7F54-47C5-A9D0-FD376059E0EE}" destId="{7EE9CE3B-3CFD-40EE-B8E6-DBA1FDE684AA}" srcOrd="0" destOrd="0" presId="urn:microsoft.com/office/officeart/2008/layout/AlternatingHexagons"/>
    <dgm:cxn modelId="{3ED83735-7AF2-47F6-98C4-97F076135B78}" type="presParOf" srcId="{B94F8038-7F54-47C5-A9D0-FD376059E0EE}" destId="{C3CC8D9B-CBA7-4B0B-8DD1-369D6774E9DC}" srcOrd="1" destOrd="0" presId="urn:microsoft.com/office/officeart/2008/layout/AlternatingHexagons"/>
    <dgm:cxn modelId="{FA7AB0BE-E3F7-4962-94E8-FA2324E5AAE3}" type="presParOf" srcId="{B94F8038-7F54-47C5-A9D0-FD376059E0EE}" destId="{866C32C9-7E22-4906-A9A1-D8D474270C10}" srcOrd="2" destOrd="0" presId="urn:microsoft.com/office/officeart/2008/layout/AlternatingHexagons"/>
    <dgm:cxn modelId="{C0C85351-0527-43DC-A01B-8BE24211FFF9}" type="presParOf" srcId="{B94F8038-7F54-47C5-A9D0-FD376059E0EE}" destId="{98A36E8B-FAA3-476A-8761-16E09A07B22F}" srcOrd="3" destOrd="0" presId="urn:microsoft.com/office/officeart/2008/layout/AlternatingHexagons"/>
    <dgm:cxn modelId="{F886FAD0-345A-48CC-8455-AD0FB732D016}" type="presParOf" srcId="{B94F8038-7F54-47C5-A9D0-FD376059E0EE}" destId="{788C6E26-BCE4-4903-9FEC-1029C0AC911E}" srcOrd="4" destOrd="0" presId="urn:microsoft.com/office/officeart/2008/layout/AlternatingHexagons"/>
    <dgm:cxn modelId="{78CF9BDE-323A-4983-81D3-F2CDABF1797E}" type="presParOf" srcId="{5CD1CFEC-4685-422F-BA19-7ED9642B1A1F}" destId="{414B9EAD-C070-4247-BA03-DECD4F549A5D}" srcOrd="5" destOrd="0" presId="urn:microsoft.com/office/officeart/2008/layout/AlternatingHexagons"/>
    <dgm:cxn modelId="{780F38F5-F3B1-42F6-99C6-2B4257D7A9DC}" type="presParOf" srcId="{5CD1CFEC-4685-422F-BA19-7ED9642B1A1F}" destId="{026BA2A5-B2C2-4642-8938-894C2137E53C}" srcOrd="6" destOrd="0" presId="urn:microsoft.com/office/officeart/2008/layout/AlternatingHexagons"/>
    <dgm:cxn modelId="{433880E6-2765-4B7B-BE00-B45483967539}" type="presParOf" srcId="{026BA2A5-B2C2-4642-8938-894C2137E53C}" destId="{26E2574F-63E0-4538-B762-1BF751AAE024}" srcOrd="0" destOrd="0" presId="urn:microsoft.com/office/officeart/2008/layout/AlternatingHexagons"/>
    <dgm:cxn modelId="{B728F4EC-0D3B-4655-B741-B5FCF011A883}" type="presParOf" srcId="{026BA2A5-B2C2-4642-8938-894C2137E53C}" destId="{9F56F752-0507-4D2D-AC4C-43C9B7CDECA3}" srcOrd="1" destOrd="0" presId="urn:microsoft.com/office/officeart/2008/layout/AlternatingHexagons"/>
    <dgm:cxn modelId="{408C69F7-3875-41EE-8ABA-5111FE6D42DC}" type="presParOf" srcId="{026BA2A5-B2C2-4642-8938-894C2137E53C}" destId="{AEABABAE-966E-4B4F-91EE-EBF40A3E69F1}" srcOrd="2" destOrd="0" presId="urn:microsoft.com/office/officeart/2008/layout/AlternatingHexagons"/>
    <dgm:cxn modelId="{4375705C-404C-4B1A-A836-3EFC0BB9E96A}" type="presParOf" srcId="{026BA2A5-B2C2-4642-8938-894C2137E53C}" destId="{A143B4E8-E930-4951-A1E3-462A03304D17}" srcOrd="3" destOrd="0" presId="urn:microsoft.com/office/officeart/2008/layout/AlternatingHexagons"/>
    <dgm:cxn modelId="{B720B565-96F4-4DE1-B9FB-163ED65B6DC0}" type="presParOf" srcId="{026BA2A5-B2C2-4642-8938-894C2137E53C}" destId="{F4A77D02-E63B-4879-BAC6-10EB6FA9DFE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C0B986-DC4E-49F4-895F-19BAB0F03729}" type="doc">
      <dgm:prSet loTypeId="urn:microsoft.com/office/officeart/2005/8/layout/pList2" loCatId="list" qsTypeId="urn:microsoft.com/office/officeart/2005/8/quickstyle/3d3" qsCatId="3D" csTypeId="urn:microsoft.com/office/officeart/2005/8/colors/colorful1" csCatId="colorful" phldr="1"/>
      <dgm:spPr/>
      <dgm:t>
        <a:bodyPr/>
        <a:lstStyle/>
        <a:p>
          <a:endParaRPr lang="en-US"/>
        </a:p>
      </dgm:t>
    </dgm:pt>
    <dgm:pt modelId="{B880B17A-E061-4CC5-A312-A50CAE6F8109}">
      <dgm:prSet phldrT="[Text]" custT="1"/>
      <dgm:spPr/>
      <dgm:t>
        <a:bodyPr/>
        <a:lstStyle/>
        <a:p>
          <a:r>
            <a:rPr lang="en-US" sz="2400" b="1" u="sng" dirty="0" smtClean="0"/>
            <a:t>SILENT</a:t>
          </a:r>
          <a:endParaRPr lang="en-US" sz="2400" b="1" u="sng" dirty="0"/>
        </a:p>
      </dgm:t>
    </dgm:pt>
    <dgm:pt modelId="{160E8289-F1F7-4208-B484-DB9D7C6861B3}" type="parTrans" cxnId="{E86B1399-7A6F-4937-9D3F-D88B9C2ABA07}">
      <dgm:prSet/>
      <dgm:spPr/>
      <dgm:t>
        <a:bodyPr/>
        <a:lstStyle/>
        <a:p>
          <a:endParaRPr lang="en-US"/>
        </a:p>
      </dgm:t>
    </dgm:pt>
    <dgm:pt modelId="{3173D294-1B22-4331-BC1F-B249AB266A4F}" type="sibTrans" cxnId="{E86B1399-7A6F-4937-9D3F-D88B9C2ABA07}">
      <dgm:prSet/>
      <dgm:spPr/>
      <dgm:t>
        <a:bodyPr/>
        <a:lstStyle/>
        <a:p>
          <a:endParaRPr lang="en-US"/>
        </a:p>
      </dgm:t>
    </dgm:pt>
    <dgm:pt modelId="{2E320C4B-3743-44EE-AE82-E9181EE8FD2C}">
      <dgm:prSet phldrT="[Text]" custT="1"/>
      <dgm:spPr/>
      <dgm:t>
        <a:bodyPr/>
        <a:lstStyle/>
        <a:p>
          <a:r>
            <a:rPr lang="en-US" sz="1800" dirty="0" smtClean="0"/>
            <a:t>Informational</a:t>
          </a:r>
          <a:endParaRPr lang="en-US" sz="1800" dirty="0"/>
        </a:p>
      </dgm:t>
    </dgm:pt>
    <dgm:pt modelId="{34920BD6-D59C-49F8-AF0C-F263282980EF}" type="parTrans" cxnId="{97D9D120-7351-431F-9977-D734EEE6311E}">
      <dgm:prSet/>
      <dgm:spPr/>
      <dgm:t>
        <a:bodyPr/>
        <a:lstStyle/>
        <a:p>
          <a:endParaRPr lang="en-US"/>
        </a:p>
      </dgm:t>
    </dgm:pt>
    <dgm:pt modelId="{99C01C8D-DEB2-48F6-AD6D-C6B06B8E8965}" type="sibTrans" cxnId="{97D9D120-7351-431F-9977-D734EEE6311E}">
      <dgm:prSet/>
      <dgm:spPr/>
      <dgm:t>
        <a:bodyPr/>
        <a:lstStyle/>
        <a:p>
          <a:endParaRPr lang="en-US"/>
        </a:p>
      </dgm:t>
    </dgm:pt>
    <dgm:pt modelId="{27838F02-CCA4-4D64-9B8A-183210741C25}">
      <dgm:prSet phldrT="[Text]" custT="1"/>
      <dgm:spPr/>
      <dgm:t>
        <a:bodyPr/>
        <a:lstStyle/>
        <a:p>
          <a:r>
            <a:rPr lang="en-US" sz="2400" b="1" u="sng" dirty="0" smtClean="0"/>
            <a:t>BOOMER</a:t>
          </a:r>
          <a:endParaRPr lang="en-US" sz="2400" b="1" u="sng" dirty="0"/>
        </a:p>
      </dgm:t>
    </dgm:pt>
    <dgm:pt modelId="{86237A4C-5757-4AC1-9760-C7488A994906}" type="parTrans" cxnId="{5ED7A3C5-381C-4CFB-92CE-2B5ADDB0DF72}">
      <dgm:prSet/>
      <dgm:spPr/>
      <dgm:t>
        <a:bodyPr/>
        <a:lstStyle/>
        <a:p>
          <a:endParaRPr lang="en-US"/>
        </a:p>
      </dgm:t>
    </dgm:pt>
    <dgm:pt modelId="{96B1FDEA-0F0B-4855-96C4-7581B2E1EE48}" type="sibTrans" cxnId="{5ED7A3C5-381C-4CFB-92CE-2B5ADDB0DF72}">
      <dgm:prSet/>
      <dgm:spPr/>
      <dgm:t>
        <a:bodyPr/>
        <a:lstStyle/>
        <a:p>
          <a:endParaRPr lang="en-US"/>
        </a:p>
      </dgm:t>
    </dgm:pt>
    <dgm:pt modelId="{D7FF9A99-AB8D-47CE-B645-4CDF9B4A299B}">
      <dgm:prSet phldrT="[Text]" custT="1"/>
      <dgm:spPr/>
      <dgm:t>
        <a:bodyPr/>
        <a:lstStyle/>
        <a:p>
          <a:r>
            <a:rPr lang="en-US" sz="1800" dirty="0" smtClean="0"/>
            <a:t>Transformational Learning Style</a:t>
          </a:r>
          <a:endParaRPr lang="en-US" sz="1800" dirty="0"/>
        </a:p>
      </dgm:t>
    </dgm:pt>
    <dgm:pt modelId="{496DB74D-A135-4883-BBE1-454DE4C7C9F1}" type="parTrans" cxnId="{EBB69C0F-B35C-490D-A2AC-B1FCAE7B1844}">
      <dgm:prSet/>
      <dgm:spPr/>
      <dgm:t>
        <a:bodyPr/>
        <a:lstStyle/>
        <a:p>
          <a:endParaRPr lang="en-US"/>
        </a:p>
      </dgm:t>
    </dgm:pt>
    <dgm:pt modelId="{B5A7A39A-5AC3-415B-81ED-C26B383DEC22}" type="sibTrans" cxnId="{EBB69C0F-B35C-490D-A2AC-B1FCAE7B1844}">
      <dgm:prSet/>
      <dgm:spPr/>
      <dgm:t>
        <a:bodyPr/>
        <a:lstStyle/>
        <a:p>
          <a:endParaRPr lang="en-US"/>
        </a:p>
      </dgm:t>
    </dgm:pt>
    <dgm:pt modelId="{9034B04B-60EB-472B-A106-0255ECEC1E24}">
      <dgm:prSet phldrT="[Text]" custT="1"/>
      <dgm:spPr/>
      <dgm:t>
        <a:bodyPr/>
        <a:lstStyle/>
        <a:p>
          <a:r>
            <a:rPr lang="en-US" sz="2400" b="1" u="sng" dirty="0" err="1" smtClean="0"/>
            <a:t>GenXer</a:t>
          </a:r>
          <a:endParaRPr lang="en-US" sz="2400" b="1" u="sng" dirty="0"/>
        </a:p>
      </dgm:t>
    </dgm:pt>
    <dgm:pt modelId="{7B947AF5-4C40-4367-B719-366D555CEF77}" type="parTrans" cxnId="{F472B1CB-DFB0-4CA0-8F02-47335D8C1458}">
      <dgm:prSet/>
      <dgm:spPr/>
      <dgm:t>
        <a:bodyPr/>
        <a:lstStyle/>
        <a:p>
          <a:endParaRPr lang="en-US"/>
        </a:p>
      </dgm:t>
    </dgm:pt>
    <dgm:pt modelId="{940DA6AB-0188-443D-B188-79AFDEB1C6BE}" type="sibTrans" cxnId="{F472B1CB-DFB0-4CA0-8F02-47335D8C1458}">
      <dgm:prSet/>
      <dgm:spPr/>
      <dgm:t>
        <a:bodyPr/>
        <a:lstStyle/>
        <a:p>
          <a:endParaRPr lang="en-US"/>
        </a:p>
      </dgm:t>
    </dgm:pt>
    <dgm:pt modelId="{8136278D-E80B-4551-8216-C44C959C94F0}">
      <dgm:prSet phldrT="[Text]" custT="1"/>
      <dgm:spPr/>
      <dgm:t>
        <a:bodyPr/>
        <a:lstStyle/>
        <a:p>
          <a:r>
            <a:rPr lang="en-US" sz="1800" dirty="0" smtClean="0"/>
            <a:t>Self-Directed</a:t>
          </a:r>
          <a:endParaRPr lang="en-US" sz="1800" dirty="0"/>
        </a:p>
      </dgm:t>
    </dgm:pt>
    <dgm:pt modelId="{87564EEC-A27C-4E61-9F3C-617FA296D81C}" type="parTrans" cxnId="{E4F877BD-AF63-495D-91B5-ADA63B1433A0}">
      <dgm:prSet/>
      <dgm:spPr/>
      <dgm:t>
        <a:bodyPr/>
        <a:lstStyle/>
        <a:p>
          <a:endParaRPr lang="en-US"/>
        </a:p>
      </dgm:t>
    </dgm:pt>
    <dgm:pt modelId="{6F1C559A-88FD-4C1E-A1E3-219E189E7867}" type="sibTrans" cxnId="{E4F877BD-AF63-495D-91B5-ADA63B1433A0}">
      <dgm:prSet/>
      <dgm:spPr/>
      <dgm:t>
        <a:bodyPr/>
        <a:lstStyle/>
        <a:p>
          <a:endParaRPr lang="en-US"/>
        </a:p>
      </dgm:t>
    </dgm:pt>
    <dgm:pt modelId="{B073941F-5F90-4298-BD76-239E94B16C44}">
      <dgm:prSet phldrT="[Text]" custT="1"/>
      <dgm:spPr/>
      <dgm:t>
        <a:bodyPr/>
        <a:lstStyle/>
        <a:p>
          <a:r>
            <a:rPr lang="en-US" sz="1800" dirty="0" smtClean="0"/>
            <a:t>Consider alternatives</a:t>
          </a:r>
          <a:endParaRPr lang="en-US" sz="1800" dirty="0"/>
        </a:p>
      </dgm:t>
    </dgm:pt>
    <dgm:pt modelId="{3C6E9980-E58F-4384-A7F4-A512E266F1CC}" type="parTrans" cxnId="{F03A73BC-1FF6-46B8-BC51-C05D4376C54D}">
      <dgm:prSet/>
      <dgm:spPr/>
      <dgm:t>
        <a:bodyPr/>
        <a:lstStyle/>
        <a:p>
          <a:endParaRPr lang="en-US"/>
        </a:p>
      </dgm:t>
    </dgm:pt>
    <dgm:pt modelId="{645AB40C-86EC-4CCF-A0FC-3A1AF06A66CA}" type="sibTrans" cxnId="{F03A73BC-1FF6-46B8-BC51-C05D4376C54D}">
      <dgm:prSet/>
      <dgm:spPr/>
      <dgm:t>
        <a:bodyPr/>
        <a:lstStyle/>
        <a:p>
          <a:endParaRPr lang="en-US"/>
        </a:p>
      </dgm:t>
    </dgm:pt>
    <dgm:pt modelId="{77D4C486-ECC8-4771-BCB4-DC0D1BE40EF5}">
      <dgm:prSet phldrT="[Text]" custT="1"/>
      <dgm:spPr/>
      <dgm:t>
        <a:bodyPr/>
        <a:lstStyle/>
        <a:p>
          <a:r>
            <a:rPr lang="en-US" sz="1800" dirty="0" smtClean="0"/>
            <a:t>Questions &amp; explore</a:t>
          </a:r>
          <a:endParaRPr lang="en-US" sz="1800" dirty="0"/>
        </a:p>
      </dgm:t>
    </dgm:pt>
    <dgm:pt modelId="{A4B7F075-11AC-4D6F-B229-9E02B53E42B6}" type="parTrans" cxnId="{419CCE73-1F9E-4B7B-94FE-1451F62D9DD6}">
      <dgm:prSet/>
      <dgm:spPr/>
      <dgm:t>
        <a:bodyPr/>
        <a:lstStyle/>
        <a:p>
          <a:endParaRPr lang="en-US"/>
        </a:p>
      </dgm:t>
    </dgm:pt>
    <dgm:pt modelId="{3540E1DA-010A-4DC2-9C92-BFC7ED913B0A}" type="sibTrans" cxnId="{419CCE73-1F9E-4B7B-94FE-1451F62D9DD6}">
      <dgm:prSet/>
      <dgm:spPr/>
      <dgm:t>
        <a:bodyPr/>
        <a:lstStyle/>
        <a:p>
          <a:endParaRPr lang="en-US"/>
        </a:p>
      </dgm:t>
    </dgm:pt>
    <dgm:pt modelId="{7E3A1278-11E2-47CE-A235-88DB6F5DF316}">
      <dgm:prSet phldrT="[Text]" custT="1"/>
      <dgm:spPr/>
      <dgm:t>
        <a:bodyPr/>
        <a:lstStyle/>
        <a:p>
          <a:r>
            <a:rPr lang="en-US" sz="1800" dirty="0" smtClean="0"/>
            <a:t>Self Paced</a:t>
          </a:r>
          <a:endParaRPr lang="en-US" sz="1800" dirty="0"/>
        </a:p>
      </dgm:t>
    </dgm:pt>
    <dgm:pt modelId="{D83F58A0-770A-40F7-B36B-9C8F077ADC9D}" type="parTrans" cxnId="{9E6B99C0-C862-4DC4-A35B-DC0F00432696}">
      <dgm:prSet/>
      <dgm:spPr/>
      <dgm:t>
        <a:bodyPr/>
        <a:lstStyle/>
        <a:p>
          <a:endParaRPr lang="en-US"/>
        </a:p>
      </dgm:t>
    </dgm:pt>
    <dgm:pt modelId="{84473A9D-5271-44AB-9138-EBEAD3CD0874}" type="sibTrans" cxnId="{9E6B99C0-C862-4DC4-A35B-DC0F00432696}">
      <dgm:prSet/>
      <dgm:spPr/>
      <dgm:t>
        <a:bodyPr/>
        <a:lstStyle/>
        <a:p>
          <a:endParaRPr lang="en-US"/>
        </a:p>
      </dgm:t>
    </dgm:pt>
    <dgm:pt modelId="{40AA0CBB-9520-4E11-8F8B-01A94CAB2F9E}">
      <dgm:prSet phldrT="[Text]" custT="1"/>
      <dgm:spPr/>
      <dgm:t>
        <a:bodyPr/>
        <a:lstStyle/>
        <a:p>
          <a:r>
            <a:rPr lang="en-US" sz="1800" dirty="0" smtClean="0"/>
            <a:t>E-learning</a:t>
          </a:r>
          <a:endParaRPr lang="en-US" sz="1800" dirty="0"/>
        </a:p>
      </dgm:t>
    </dgm:pt>
    <dgm:pt modelId="{A31E4DB8-A039-4670-AF03-6B1F5887E9D8}" type="parTrans" cxnId="{04C7199D-6526-4F55-B741-025577B3E344}">
      <dgm:prSet/>
      <dgm:spPr/>
      <dgm:t>
        <a:bodyPr/>
        <a:lstStyle/>
        <a:p>
          <a:endParaRPr lang="en-US"/>
        </a:p>
      </dgm:t>
    </dgm:pt>
    <dgm:pt modelId="{A31DB581-1E97-4E52-90F7-DDC4A71C80E5}" type="sibTrans" cxnId="{04C7199D-6526-4F55-B741-025577B3E344}">
      <dgm:prSet/>
      <dgm:spPr/>
      <dgm:t>
        <a:bodyPr/>
        <a:lstStyle/>
        <a:p>
          <a:endParaRPr lang="en-US"/>
        </a:p>
      </dgm:t>
    </dgm:pt>
    <dgm:pt modelId="{E1E10CAB-2A05-4782-8C89-D8B68CEDEA38}">
      <dgm:prSet phldrT="[Text]" custT="1"/>
      <dgm:spPr/>
      <dgm:t>
        <a:bodyPr/>
        <a:lstStyle/>
        <a:p>
          <a:r>
            <a:rPr lang="en-US" sz="1800" dirty="0" smtClean="0"/>
            <a:t>Technology  + Media Integration</a:t>
          </a:r>
          <a:endParaRPr lang="en-US" sz="1800" dirty="0"/>
        </a:p>
      </dgm:t>
    </dgm:pt>
    <dgm:pt modelId="{3928F078-52E6-4F88-95FD-20716588A0D9}" type="parTrans" cxnId="{CD969283-D0B5-4988-BF42-51EF929169C4}">
      <dgm:prSet/>
      <dgm:spPr/>
      <dgm:t>
        <a:bodyPr/>
        <a:lstStyle/>
        <a:p>
          <a:endParaRPr lang="en-US"/>
        </a:p>
      </dgm:t>
    </dgm:pt>
    <dgm:pt modelId="{E2A93DE9-ECD2-46BD-BAFD-B52D58759B95}" type="sibTrans" cxnId="{CD969283-D0B5-4988-BF42-51EF929169C4}">
      <dgm:prSet/>
      <dgm:spPr/>
      <dgm:t>
        <a:bodyPr/>
        <a:lstStyle/>
        <a:p>
          <a:endParaRPr lang="en-US"/>
        </a:p>
      </dgm:t>
    </dgm:pt>
    <dgm:pt modelId="{F821B83E-5FBC-478D-97BE-274ED075871C}">
      <dgm:prSet phldrT="[Text]" custT="1"/>
      <dgm:spPr/>
      <dgm:t>
        <a:bodyPr/>
        <a:lstStyle/>
        <a:p>
          <a:r>
            <a:rPr lang="en-US" sz="1800" dirty="0" smtClean="0"/>
            <a:t>Classroom learning  + learning through participation </a:t>
          </a:r>
          <a:endParaRPr lang="en-US" sz="1800" dirty="0"/>
        </a:p>
      </dgm:t>
    </dgm:pt>
    <dgm:pt modelId="{1BF3F04C-0796-4C17-982B-61C42AAFC78A}" type="parTrans" cxnId="{B62689F8-1736-4941-9F08-23F7BC1B2926}">
      <dgm:prSet/>
      <dgm:spPr/>
      <dgm:t>
        <a:bodyPr/>
        <a:lstStyle/>
        <a:p>
          <a:endParaRPr lang="en-US"/>
        </a:p>
      </dgm:t>
    </dgm:pt>
    <dgm:pt modelId="{8B870653-A1B0-49E2-BB63-A4CB072FFB59}" type="sibTrans" cxnId="{B62689F8-1736-4941-9F08-23F7BC1B2926}">
      <dgm:prSet/>
      <dgm:spPr/>
      <dgm:t>
        <a:bodyPr/>
        <a:lstStyle/>
        <a:p>
          <a:endParaRPr lang="en-US"/>
        </a:p>
      </dgm:t>
    </dgm:pt>
    <dgm:pt modelId="{1AE36C26-24DA-4201-97AB-D4F26C33D0AF}">
      <dgm:prSet phldrT="[Text]" custT="1"/>
      <dgm:spPr/>
      <dgm:t>
        <a:bodyPr/>
        <a:lstStyle/>
        <a:p>
          <a:endParaRPr lang="en-US" sz="1800" dirty="0"/>
        </a:p>
      </dgm:t>
    </dgm:pt>
    <dgm:pt modelId="{C819290E-C0E8-48BF-8F4C-75BB4D2F366A}" type="parTrans" cxnId="{0B86CA50-34AE-4251-83EF-C5FA8748CAF8}">
      <dgm:prSet/>
      <dgm:spPr/>
      <dgm:t>
        <a:bodyPr/>
        <a:lstStyle/>
        <a:p>
          <a:endParaRPr lang="en-US"/>
        </a:p>
      </dgm:t>
    </dgm:pt>
    <dgm:pt modelId="{2E93BEB5-6171-4293-B61A-AF6869ABAB25}" type="sibTrans" cxnId="{0B86CA50-34AE-4251-83EF-C5FA8748CAF8}">
      <dgm:prSet/>
      <dgm:spPr/>
      <dgm:t>
        <a:bodyPr/>
        <a:lstStyle/>
        <a:p>
          <a:endParaRPr lang="en-US"/>
        </a:p>
      </dgm:t>
    </dgm:pt>
    <dgm:pt modelId="{87DE93D7-F57F-46F3-8D3A-3074832A20B9}">
      <dgm:prSet phldrT="[Text]" custT="1"/>
      <dgm:spPr/>
      <dgm:t>
        <a:bodyPr/>
        <a:lstStyle/>
        <a:p>
          <a:r>
            <a:rPr lang="en-US" sz="1800" dirty="0" smtClean="0"/>
            <a:t>Traditional Classroom</a:t>
          </a:r>
          <a:endParaRPr lang="en-US" sz="1800" dirty="0"/>
        </a:p>
      </dgm:t>
    </dgm:pt>
    <dgm:pt modelId="{22EFED38-BBAF-4356-811E-C52B2C6026CA}" type="parTrans" cxnId="{2B57CBFD-54FD-436F-808B-1167D4EF6D3A}">
      <dgm:prSet/>
      <dgm:spPr/>
      <dgm:t>
        <a:bodyPr/>
        <a:lstStyle/>
        <a:p>
          <a:endParaRPr lang="en-US"/>
        </a:p>
      </dgm:t>
    </dgm:pt>
    <dgm:pt modelId="{DBB56C33-C0AB-4A44-99D8-4C7FFC13314C}" type="sibTrans" cxnId="{2B57CBFD-54FD-436F-808B-1167D4EF6D3A}">
      <dgm:prSet/>
      <dgm:spPr/>
      <dgm:t>
        <a:bodyPr/>
        <a:lstStyle/>
        <a:p>
          <a:endParaRPr lang="en-US"/>
        </a:p>
      </dgm:t>
    </dgm:pt>
    <dgm:pt modelId="{8657B4CB-02CB-498E-8BD4-189525E42AF7}">
      <dgm:prSet phldrT="[Text]" custT="1"/>
      <dgm:spPr/>
      <dgm:t>
        <a:bodyPr/>
        <a:lstStyle/>
        <a:p>
          <a:r>
            <a:rPr lang="en-US" sz="1800" dirty="0" smtClean="0"/>
            <a:t>Excellent Mentors and Teachers</a:t>
          </a:r>
          <a:endParaRPr lang="en-US" sz="1800" dirty="0"/>
        </a:p>
      </dgm:t>
    </dgm:pt>
    <dgm:pt modelId="{20BF3EC1-8D39-4C44-84CB-FF2FA4B8767E}" type="parTrans" cxnId="{CFB700AD-982E-4260-B1D4-F0470E6A1F31}">
      <dgm:prSet/>
      <dgm:spPr/>
      <dgm:t>
        <a:bodyPr/>
        <a:lstStyle/>
        <a:p>
          <a:endParaRPr lang="en-US"/>
        </a:p>
      </dgm:t>
    </dgm:pt>
    <dgm:pt modelId="{1D88B96A-EC8E-4027-9262-B5C8895F38A1}" type="sibTrans" cxnId="{CFB700AD-982E-4260-B1D4-F0470E6A1F31}">
      <dgm:prSet/>
      <dgm:spPr/>
      <dgm:t>
        <a:bodyPr/>
        <a:lstStyle/>
        <a:p>
          <a:endParaRPr lang="en-US"/>
        </a:p>
      </dgm:t>
    </dgm:pt>
    <dgm:pt modelId="{AE57F257-9ECF-4549-9C1F-359B82D87FD6}">
      <dgm:prSet phldrT="[Text]" custT="1"/>
      <dgm:spPr/>
      <dgm:t>
        <a:bodyPr/>
        <a:lstStyle/>
        <a:p>
          <a:r>
            <a:rPr lang="en-US" sz="1800" dirty="0" smtClean="0"/>
            <a:t>Outcomes Based</a:t>
          </a:r>
          <a:endParaRPr lang="en-US" sz="1800" dirty="0"/>
        </a:p>
      </dgm:t>
    </dgm:pt>
    <dgm:pt modelId="{E9BFB2E8-4CB2-41D7-9239-35EC3E5B76A8}" type="parTrans" cxnId="{D0221737-C985-474C-BB18-DA31B1B2A0FA}">
      <dgm:prSet/>
      <dgm:spPr/>
      <dgm:t>
        <a:bodyPr/>
        <a:lstStyle/>
        <a:p>
          <a:endParaRPr lang="en-US"/>
        </a:p>
      </dgm:t>
    </dgm:pt>
    <dgm:pt modelId="{B2225E84-F23D-4EC2-BCFF-843C972DD748}" type="sibTrans" cxnId="{D0221737-C985-474C-BB18-DA31B1B2A0FA}">
      <dgm:prSet/>
      <dgm:spPr/>
      <dgm:t>
        <a:bodyPr/>
        <a:lstStyle/>
        <a:p>
          <a:endParaRPr lang="en-US"/>
        </a:p>
      </dgm:t>
    </dgm:pt>
    <dgm:pt modelId="{66C23694-E8CC-4D09-9A81-5B9D03C443FC}">
      <dgm:prSet phldrT="[Text]" custT="1"/>
      <dgm:spPr/>
      <dgm:t>
        <a:bodyPr/>
        <a:lstStyle/>
        <a:p>
          <a:r>
            <a:rPr lang="en-US" sz="1800" dirty="0" smtClean="0"/>
            <a:t>Needs Proof</a:t>
          </a:r>
          <a:endParaRPr lang="en-US" sz="1800" dirty="0"/>
        </a:p>
      </dgm:t>
    </dgm:pt>
    <dgm:pt modelId="{3BC5D404-8BE3-4AFD-B3B7-A9594DEECCD4}" type="parTrans" cxnId="{C574DB34-9383-4861-9032-5346BA52B319}">
      <dgm:prSet/>
      <dgm:spPr/>
      <dgm:t>
        <a:bodyPr/>
        <a:lstStyle/>
        <a:p>
          <a:endParaRPr lang="en-US"/>
        </a:p>
      </dgm:t>
    </dgm:pt>
    <dgm:pt modelId="{07FD401D-C7C3-469F-9685-74DADDDF4083}" type="sibTrans" cxnId="{C574DB34-9383-4861-9032-5346BA52B319}">
      <dgm:prSet/>
      <dgm:spPr/>
      <dgm:t>
        <a:bodyPr/>
        <a:lstStyle/>
        <a:p>
          <a:endParaRPr lang="en-US"/>
        </a:p>
      </dgm:t>
    </dgm:pt>
    <dgm:pt modelId="{F840F44B-B59B-4144-828A-C6C7683C9744}">
      <dgm:prSet phldrT="[Text]"/>
      <dgm:spPr/>
      <dgm:t>
        <a:bodyPr/>
        <a:lstStyle/>
        <a:p>
          <a:endParaRPr lang="en-US" sz="1000" dirty="0"/>
        </a:p>
      </dgm:t>
    </dgm:pt>
    <dgm:pt modelId="{2647526D-3418-4525-8353-E2A0359F35DF}" type="sibTrans" cxnId="{0349E7E6-AB08-4E80-A153-8E3135A45F10}">
      <dgm:prSet/>
      <dgm:spPr/>
      <dgm:t>
        <a:bodyPr/>
        <a:lstStyle/>
        <a:p>
          <a:endParaRPr lang="en-US"/>
        </a:p>
      </dgm:t>
    </dgm:pt>
    <dgm:pt modelId="{EDE0BE4C-7081-4425-AADE-50655CB51C95}" type="parTrans" cxnId="{0349E7E6-AB08-4E80-A153-8E3135A45F10}">
      <dgm:prSet/>
      <dgm:spPr/>
      <dgm:t>
        <a:bodyPr/>
        <a:lstStyle/>
        <a:p>
          <a:endParaRPr lang="en-US"/>
        </a:p>
      </dgm:t>
    </dgm:pt>
    <dgm:pt modelId="{DA29CF16-1C1C-4375-A42A-22C3E56DAB71}">
      <dgm:prSet phldrT="[Text]" custT="1"/>
      <dgm:spPr/>
      <dgm:t>
        <a:bodyPr/>
        <a:lstStyle/>
        <a:p>
          <a:pPr algn="ctr"/>
          <a:r>
            <a:rPr lang="en-US" sz="2400" b="1" u="sng" dirty="0" smtClean="0"/>
            <a:t>Millennial</a:t>
          </a:r>
          <a:endParaRPr lang="en-US" sz="2400" b="1" u="sng" dirty="0" smtClean="0"/>
        </a:p>
        <a:p>
          <a:pPr algn="l"/>
          <a:r>
            <a:rPr lang="en-US" sz="2000" b="0" u="none" baseline="0" dirty="0" smtClean="0">
              <a:latin typeface="Times New Roman"/>
              <a:cs typeface="Times New Roman"/>
            </a:rPr>
            <a:t>●</a:t>
          </a:r>
          <a:r>
            <a:rPr lang="en-US" sz="2000" b="0" u="none" baseline="0" dirty="0" smtClean="0">
              <a:latin typeface="+mn-lt"/>
              <a:cs typeface="Times New Roman"/>
            </a:rPr>
            <a:t>Incidental &amp;</a:t>
          </a:r>
          <a:r>
            <a:rPr lang="en-US" sz="2000" b="0" u="none" baseline="0" dirty="0" smtClean="0">
              <a:latin typeface="Times New Roman"/>
              <a:cs typeface="Times New Roman"/>
            </a:rPr>
            <a:t> </a:t>
          </a:r>
          <a:r>
            <a:rPr lang="en-US" sz="2000" b="0" u="none" baseline="0" dirty="0" smtClean="0"/>
            <a:t>Informal</a:t>
          </a:r>
        </a:p>
        <a:p>
          <a:pPr algn="l"/>
          <a:r>
            <a:rPr lang="en-US" sz="2000" b="0" u="none" baseline="0" dirty="0" smtClean="0">
              <a:latin typeface="Times New Roman"/>
              <a:cs typeface="Times New Roman"/>
            </a:rPr>
            <a:t>●</a:t>
          </a:r>
          <a:r>
            <a:rPr lang="en-US" sz="2000" b="0" u="none" baseline="0" dirty="0" smtClean="0"/>
            <a:t>Short Attention Span</a:t>
          </a:r>
        </a:p>
        <a:p>
          <a:pPr algn="l"/>
          <a:r>
            <a:rPr lang="en-US" sz="2000" b="0" u="none" baseline="0" dirty="0" smtClean="0">
              <a:latin typeface="Times New Roman"/>
              <a:cs typeface="Times New Roman"/>
            </a:rPr>
            <a:t>●</a:t>
          </a:r>
          <a:r>
            <a:rPr lang="en-US" sz="2000" b="0" u="none" baseline="0" dirty="0" smtClean="0"/>
            <a:t>Must Integrate technology and Media (webinar; Blog; Tweet etc.)</a:t>
          </a:r>
          <a:r>
            <a:rPr lang="en-US" sz="2700" b="1" u="sng" baseline="0" dirty="0" smtClean="0"/>
            <a:t> </a:t>
          </a:r>
          <a:endParaRPr lang="en-US" sz="2700" b="1" u="sng" dirty="0"/>
        </a:p>
      </dgm:t>
    </dgm:pt>
    <dgm:pt modelId="{EC42CC7C-EE7B-4D2C-AFDE-CE35CDCCABC0}" type="sibTrans" cxnId="{7C3770FA-4271-40C2-A716-1CF71D0F9EE5}">
      <dgm:prSet/>
      <dgm:spPr/>
      <dgm:t>
        <a:bodyPr/>
        <a:lstStyle/>
        <a:p>
          <a:endParaRPr lang="en-US"/>
        </a:p>
      </dgm:t>
    </dgm:pt>
    <dgm:pt modelId="{E1ABC29B-7BF3-4E0A-A826-A150DF0F07E1}" type="parTrans" cxnId="{7C3770FA-4271-40C2-A716-1CF71D0F9EE5}">
      <dgm:prSet/>
      <dgm:spPr/>
      <dgm:t>
        <a:bodyPr/>
        <a:lstStyle/>
        <a:p>
          <a:endParaRPr lang="en-US"/>
        </a:p>
      </dgm:t>
    </dgm:pt>
    <dgm:pt modelId="{F8733411-6F82-4A08-A303-C4B3E4749279}">
      <dgm:prSet phldrT="[Text]" custT="1"/>
      <dgm:spPr/>
      <dgm:t>
        <a:bodyPr/>
        <a:lstStyle/>
        <a:p>
          <a:endParaRPr lang="en-US" sz="1800" dirty="0"/>
        </a:p>
      </dgm:t>
    </dgm:pt>
    <dgm:pt modelId="{CE8CBE36-F642-4DD8-A4A4-FFD2A53F4B4E}" type="parTrans" cxnId="{D5E1B4F3-1F44-4D1C-BA26-27845DF496B5}">
      <dgm:prSet/>
      <dgm:spPr/>
      <dgm:t>
        <a:bodyPr/>
        <a:lstStyle/>
        <a:p>
          <a:endParaRPr lang="en-US"/>
        </a:p>
      </dgm:t>
    </dgm:pt>
    <dgm:pt modelId="{896D84AE-9294-44F7-B5CD-EAAE8F21EE5C}" type="sibTrans" cxnId="{D5E1B4F3-1F44-4D1C-BA26-27845DF496B5}">
      <dgm:prSet/>
      <dgm:spPr/>
      <dgm:t>
        <a:bodyPr/>
        <a:lstStyle/>
        <a:p>
          <a:endParaRPr lang="en-US"/>
        </a:p>
      </dgm:t>
    </dgm:pt>
    <dgm:pt modelId="{5D340617-03F6-4667-9641-7694DCB7BDC9}" type="pres">
      <dgm:prSet presAssocID="{33C0B986-DC4E-49F4-895F-19BAB0F03729}" presName="Name0" presStyleCnt="0">
        <dgm:presLayoutVars>
          <dgm:dir/>
          <dgm:resizeHandles val="exact"/>
        </dgm:presLayoutVars>
      </dgm:prSet>
      <dgm:spPr/>
      <dgm:t>
        <a:bodyPr/>
        <a:lstStyle/>
        <a:p>
          <a:endParaRPr lang="en-US"/>
        </a:p>
      </dgm:t>
    </dgm:pt>
    <dgm:pt modelId="{4D39E0F5-2C2B-4E1E-A235-767B7D0AF74A}" type="pres">
      <dgm:prSet presAssocID="{33C0B986-DC4E-49F4-895F-19BAB0F03729}" presName="bkgdShp" presStyleLbl="alignAccFollowNode1" presStyleIdx="0" presStyleCnt="1" custLinFactNeighborX="-3390" custLinFactNeighborY="1036"/>
      <dgm:spPr/>
      <dgm:t>
        <a:bodyPr/>
        <a:lstStyle/>
        <a:p>
          <a:endParaRPr lang="en-US"/>
        </a:p>
      </dgm:t>
    </dgm:pt>
    <dgm:pt modelId="{63A14FB1-F234-484F-A233-274BD567431C}" type="pres">
      <dgm:prSet presAssocID="{33C0B986-DC4E-49F4-895F-19BAB0F03729}" presName="linComp" presStyleCnt="0"/>
      <dgm:spPr/>
      <dgm:t>
        <a:bodyPr/>
        <a:lstStyle/>
        <a:p>
          <a:endParaRPr lang="en-US"/>
        </a:p>
      </dgm:t>
    </dgm:pt>
    <dgm:pt modelId="{D0DACA24-E627-4019-84EF-4D201788A685}" type="pres">
      <dgm:prSet presAssocID="{B880B17A-E061-4CC5-A312-A50CAE6F8109}" presName="compNode" presStyleCnt="0"/>
      <dgm:spPr/>
      <dgm:t>
        <a:bodyPr/>
        <a:lstStyle/>
        <a:p>
          <a:endParaRPr lang="en-US"/>
        </a:p>
      </dgm:t>
    </dgm:pt>
    <dgm:pt modelId="{F32D9565-D127-4F65-AC43-3790F615B5B6}" type="pres">
      <dgm:prSet presAssocID="{B880B17A-E061-4CC5-A312-A50CAE6F8109}" presName="node" presStyleLbl="node1" presStyleIdx="0" presStyleCnt="4" custScaleX="137147" custScaleY="116895">
        <dgm:presLayoutVars>
          <dgm:bulletEnabled val="1"/>
        </dgm:presLayoutVars>
      </dgm:prSet>
      <dgm:spPr/>
      <dgm:t>
        <a:bodyPr/>
        <a:lstStyle/>
        <a:p>
          <a:endParaRPr lang="en-US"/>
        </a:p>
      </dgm:t>
    </dgm:pt>
    <dgm:pt modelId="{D7BD0857-916D-44D0-802A-FBE32F8A6245}" type="pres">
      <dgm:prSet presAssocID="{B880B17A-E061-4CC5-A312-A50CAE6F8109}" presName="invisiNode" presStyleLbl="node1" presStyleIdx="0" presStyleCnt="4"/>
      <dgm:spPr/>
      <dgm:t>
        <a:bodyPr/>
        <a:lstStyle/>
        <a:p>
          <a:endParaRPr lang="en-US"/>
        </a:p>
      </dgm:t>
    </dgm:pt>
    <dgm:pt modelId="{CF852425-FC2A-466B-970D-37293F22DB41}" type="pres">
      <dgm:prSet presAssocID="{B880B17A-E061-4CC5-A312-A50CAE6F8109}" presName="imagNode" presStyleLbl="fgImgPlace1" presStyleIdx="0" presStyleCnt="4"/>
      <dgm:spPr/>
      <dgm:t>
        <a:bodyPr/>
        <a:lstStyle/>
        <a:p>
          <a:endParaRPr lang="en-US"/>
        </a:p>
      </dgm:t>
    </dgm:pt>
    <dgm:pt modelId="{2B5FC841-268D-4A9C-BEE4-157F9C4EB72F}" type="pres">
      <dgm:prSet presAssocID="{3173D294-1B22-4331-BC1F-B249AB266A4F}" presName="sibTrans" presStyleLbl="sibTrans2D1" presStyleIdx="0" presStyleCnt="0"/>
      <dgm:spPr/>
      <dgm:t>
        <a:bodyPr/>
        <a:lstStyle/>
        <a:p>
          <a:endParaRPr lang="en-US"/>
        </a:p>
      </dgm:t>
    </dgm:pt>
    <dgm:pt modelId="{6B8CA55B-41A6-4E11-91BA-4761BF6493CD}" type="pres">
      <dgm:prSet presAssocID="{27838F02-CCA4-4D64-9B8A-183210741C25}" presName="compNode" presStyleCnt="0"/>
      <dgm:spPr/>
      <dgm:t>
        <a:bodyPr/>
        <a:lstStyle/>
        <a:p>
          <a:endParaRPr lang="en-US"/>
        </a:p>
      </dgm:t>
    </dgm:pt>
    <dgm:pt modelId="{AF07038A-B674-4878-A80D-B92C9E012425}" type="pres">
      <dgm:prSet presAssocID="{27838F02-CCA4-4D64-9B8A-183210741C25}" presName="node" presStyleLbl="node1" presStyleIdx="1" presStyleCnt="4" custScaleX="144366" custScaleY="117852">
        <dgm:presLayoutVars>
          <dgm:bulletEnabled val="1"/>
        </dgm:presLayoutVars>
      </dgm:prSet>
      <dgm:spPr/>
      <dgm:t>
        <a:bodyPr/>
        <a:lstStyle/>
        <a:p>
          <a:endParaRPr lang="en-US"/>
        </a:p>
      </dgm:t>
    </dgm:pt>
    <dgm:pt modelId="{463EED25-8B82-420B-9E7E-2B85FA83C21F}" type="pres">
      <dgm:prSet presAssocID="{27838F02-CCA4-4D64-9B8A-183210741C25}" presName="invisiNode" presStyleLbl="node1" presStyleIdx="1" presStyleCnt="4"/>
      <dgm:spPr/>
      <dgm:t>
        <a:bodyPr/>
        <a:lstStyle/>
        <a:p>
          <a:endParaRPr lang="en-US"/>
        </a:p>
      </dgm:t>
    </dgm:pt>
    <dgm:pt modelId="{EBAFAFD9-42F4-4548-AA40-E0B8240BCF22}" type="pres">
      <dgm:prSet presAssocID="{27838F02-CCA4-4D64-9B8A-183210741C25}" presName="imagNode" presStyleLbl="fgImgPlace1" presStyleIdx="1" presStyleCnt="4" custScaleX="120766" custScaleY="112492" custLinFactNeighborX="2699" custLinFactNeighborY="-9402"/>
      <dgm:spPr>
        <a:blipFill rotWithShape="1">
          <a:blip xmlns:r="http://schemas.openxmlformats.org/officeDocument/2006/relationships" r:embed="rId1"/>
          <a:stretch>
            <a:fillRect/>
          </a:stretch>
        </a:blipFill>
        <a:ln w="149225">
          <a:solidFill>
            <a:srgbClr val="00B050"/>
          </a:solidFill>
        </a:ln>
      </dgm:spPr>
      <dgm:t>
        <a:bodyPr/>
        <a:lstStyle/>
        <a:p>
          <a:endParaRPr lang="en-US"/>
        </a:p>
      </dgm:t>
    </dgm:pt>
    <dgm:pt modelId="{29509936-98D0-49D9-BB0C-A7ECE4E11406}" type="pres">
      <dgm:prSet presAssocID="{96B1FDEA-0F0B-4855-96C4-7581B2E1EE48}" presName="sibTrans" presStyleLbl="sibTrans2D1" presStyleIdx="0" presStyleCnt="0"/>
      <dgm:spPr/>
      <dgm:t>
        <a:bodyPr/>
        <a:lstStyle/>
        <a:p>
          <a:endParaRPr lang="en-US"/>
        </a:p>
      </dgm:t>
    </dgm:pt>
    <dgm:pt modelId="{7FDA3B9D-000C-49E6-BE96-42561FE9E961}" type="pres">
      <dgm:prSet presAssocID="{9034B04B-60EB-472B-A106-0255ECEC1E24}" presName="compNode" presStyleCnt="0"/>
      <dgm:spPr/>
      <dgm:t>
        <a:bodyPr/>
        <a:lstStyle/>
        <a:p>
          <a:endParaRPr lang="en-US"/>
        </a:p>
      </dgm:t>
    </dgm:pt>
    <dgm:pt modelId="{74AD4C50-5C06-4523-963C-3FB9E6C4C3DB}" type="pres">
      <dgm:prSet presAssocID="{9034B04B-60EB-472B-A106-0255ECEC1E24}" presName="node" presStyleLbl="node1" presStyleIdx="2" presStyleCnt="4" custScaleX="124127" custScaleY="117240">
        <dgm:presLayoutVars>
          <dgm:bulletEnabled val="1"/>
        </dgm:presLayoutVars>
      </dgm:prSet>
      <dgm:spPr/>
      <dgm:t>
        <a:bodyPr/>
        <a:lstStyle/>
        <a:p>
          <a:endParaRPr lang="en-US"/>
        </a:p>
      </dgm:t>
    </dgm:pt>
    <dgm:pt modelId="{69EAD29C-5EEC-472A-ADA0-53A060005AF3}" type="pres">
      <dgm:prSet presAssocID="{9034B04B-60EB-472B-A106-0255ECEC1E24}" presName="invisiNode" presStyleLbl="node1" presStyleIdx="2" presStyleCnt="4"/>
      <dgm:spPr/>
      <dgm:t>
        <a:bodyPr/>
        <a:lstStyle/>
        <a:p>
          <a:endParaRPr lang="en-US"/>
        </a:p>
      </dgm:t>
    </dgm:pt>
    <dgm:pt modelId="{4B5D4826-7C98-4269-8A3C-35A90571977F}" type="pres">
      <dgm:prSet presAssocID="{9034B04B-60EB-472B-A106-0255ECEC1E24}" presName="imagNode" presStyleLbl="fgImgPlace1" presStyleIdx="2" presStyleCnt="4" custLinFactNeighborX="-8578" custLinFactNeighborY="5831"/>
      <dgm:spPr/>
      <dgm:t>
        <a:bodyPr/>
        <a:lstStyle/>
        <a:p>
          <a:endParaRPr lang="en-US"/>
        </a:p>
      </dgm:t>
    </dgm:pt>
    <dgm:pt modelId="{B6A8FA28-3F85-48D8-BDBA-BCC8EB89A33C}" type="pres">
      <dgm:prSet presAssocID="{940DA6AB-0188-443D-B188-79AFDEB1C6BE}" presName="sibTrans" presStyleLbl="sibTrans2D1" presStyleIdx="0" presStyleCnt="0"/>
      <dgm:spPr/>
      <dgm:t>
        <a:bodyPr/>
        <a:lstStyle/>
        <a:p>
          <a:endParaRPr lang="en-US"/>
        </a:p>
      </dgm:t>
    </dgm:pt>
    <dgm:pt modelId="{92818D27-A5B0-452C-B223-6199236052EA}" type="pres">
      <dgm:prSet presAssocID="{DA29CF16-1C1C-4375-A42A-22C3E56DAB71}" presName="compNode" presStyleCnt="0"/>
      <dgm:spPr/>
      <dgm:t>
        <a:bodyPr/>
        <a:lstStyle/>
        <a:p>
          <a:endParaRPr lang="en-US"/>
        </a:p>
      </dgm:t>
    </dgm:pt>
    <dgm:pt modelId="{8CAB5010-1F00-4906-A083-30E896A67936}" type="pres">
      <dgm:prSet presAssocID="{DA29CF16-1C1C-4375-A42A-22C3E56DAB71}" presName="node" presStyleLbl="node1" presStyleIdx="3" presStyleCnt="4" custScaleX="139566" custScaleY="120786" custLinFactNeighborX="2509" custLinFactNeighborY="-759">
        <dgm:presLayoutVars>
          <dgm:bulletEnabled val="1"/>
        </dgm:presLayoutVars>
      </dgm:prSet>
      <dgm:spPr/>
      <dgm:t>
        <a:bodyPr/>
        <a:lstStyle/>
        <a:p>
          <a:endParaRPr lang="en-US"/>
        </a:p>
      </dgm:t>
    </dgm:pt>
    <dgm:pt modelId="{88E43209-B7CF-4DD0-AAF4-19973DC1B9EB}" type="pres">
      <dgm:prSet presAssocID="{DA29CF16-1C1C-4375-A42A-22C3E56DAB71}" presName="invisiNode" presStyleLbl="node1" presStyleIdx="3" presStyleCnt="4"/>
      <dgm:spPr/>
      <dgm:t>
        <a:bodyPr/>
        <a:lstStyle/>
        <a:p>
          <a:endParaRPr lang="en-US"/>
        </a:p>
      </dgm:t>
    </dgm:pt>
    <dgm:pt modelId="{E38D4F87-7D2A-4732-802A-2CF2A1895A1F}" type="pres">
      <dgm:prSet presAssocID="{DA29CF16-1C1C-4375-A42A-22C3E56DAB71}" presName="imagNode" presStyleLbl="fgImgPlace1" presStyleIdx="3" presStyleCnt="4" custLinFactNeighborX="5443" custLinFactNeighborY="-2057"/>
      <dgm:spPr/>
      <dgm:t>
        <a:bodyPr/>
        <a:lstStyle/>
        <a:p>
          <a:endParaRPr lang="en-US"/>
        </a:p>
      </dgm:t>
    </dgm:pt>
  </dgm:ptLst>
  <dgm:cxnLst>
    <dgm:cxn modelId="{2B57CBFD-54FD-436F-808B-1167D4EF6D3A}" srcId="{B880B17A-E061-4CC5-A312-A50CAE6F8109}" destId="{87DE93D7-F57F-46F3-8D3A-3074832A20B9}" srcOrd="1" destOrd="0" parTransId="{22EFED38-BBAF-4356-811E-C52B2C6026CA}" sibTransId="{DBB56C33-C0AB-4A44-99D8-4C7FFC13314C}"/>
    <dgm:cxn modelId="{7C3770FA-4271-40C2-A716-1CF71D0F9EE5}" srcId="{33C0B986-DC4E-49F4-895F-19BAB0F03729}" destId="{DA29CF16-1C1C-4375-A42A-22C3E56DAB71}" srcOrd="3" destOrd="0" parTransId="{E1ABC29B-7BF3-4E0A-A826-A150DF0F07E1}" sibTransId="{EC42CC7C-EE7B-4D2C-AFDE-CE35CDCCABC0}"/>
    <dgm:cxn modelId="{F472B1CB-DFB0-4CA0-8F02-47335D8C1458}" srcId="{33C0B986-DC4E-49F4-895F-19BAB0F03729}" destId="{9034B04B-60EB-472B-A106-0255ECEC1E24}" srcOrd="2" destOrd="0" parTransId="{7B947AF5-4C40-4367-B719-366D555CEF77}" sibTransId="{940DA6AB-0188-443D-B188-79AFDEB1C6BE}"/>
    <dgm:cxn modelId="{0D9B1F23-24CE-4B68-B6DC-C0143F93E02D}" type="presOf" srcId="{40AA0CBB-9520-4E11-8F8B-01A94CAB2F9E}" destId="{74AD4C50-5C06-4523-963C-3FB9E6C4C3DB}" srcOrd="0" destOrd="3" presId="urn:microsoft.com/office/officeart/2005/8/layout/pList2"/>
    <dgm:cxn modelId="{CE6555D8-BF9E-4FBF-99F5-AC0EA3C8AFBC}" type="presOf" srcId="{3173D294-1B22-4331-BC1F-B249AB266A4F}" destId="{2B5FC841-268D-4A9C-BEE4-157F9C4EB72F}" srcOrd="0" destOrd="0" presId="urn:microsoft.com/office/officeart/2005/8/layout/pList2"/>
    <dgm:cxn modelId="{E86B1399-7A6F-4937-9D3F-D88B9C2ABA07}" srcId="{33C0B986-DC4E-49F4-895F-19BAB0F03729}" destId="{B880B17A-E061-4CC5-A312-A50CAE6F8109}" srcOrd="0" destOrd="0" parTransId="{160E8289-F1F7-4208-B484-DB9D7C6861B3}" sibTransId="{3173D294-1B22-4331-BC1F-B249AB266A4F}"/>
    <dgm:cxn modelId="{3EA08632-7037-4E81-AF2C-93E65245EC08}" type="presOf" srcId="{B880B17A-E061-4CC5-A312-A50CAE6F8109}" destId="{F32D9565-D127-4F65-AC43-3790F615B5B6}" srcOrd="0" destOrd="0" presId="urn:microsoft.com/office/officeart/2005/8/layout/pList2"/>
    <dgm:cxn modelId="{89524B4C-7700-40C9-8EE4-A0B2ADAD5FFD}" type="presOf" srcId="{D7FF9A99-AB8D-47CE-B645-4CDF9B4A299B}" destId="{AF07038A-B674-4878-A80D-B92C9E012425}" srcOrd="0" destOrd="1" presId="urn:microsoft.com/office/officeart/2005/8/layout/pList2"/>
    <dgm:cxn modelId="{B62689F8-1736-4941-9F08-23F7BC1B2926}" srcId="{27838F02-CCA4-4D64-9B8A-183210741C25}" destId="{F821B83E-5FBC-478D-97BE-274ED075871C}" srcOrd="1" destOrd="0" parTransId="{1BF3F04C-0796-4C17-982B-61C42AAFC78A}" sibTransId="{8B870653-A1B0-49E2-BB63-A4CB072FFB59}"/>
    <dgm:cxn modelId="{EBB69C0F-B35C-490D-A2AC-B1FCAE7B1844}" srcId="{27838F02-CCA4-4D64-9B8A-183210741C25}" destId="{D7FF9A99-AB8D-47CE-B645-4CDF9B4A299B}" srcOrd="0" destOrd="0" parTransId="{496DB74D-A135-4883-BBE1-454DE4C7C9F1}" sibTransId="{B5A7A39A-5AC3-415B-81ED-C26B383DEC22}"/>
    <dgm:cxn modelId="{FC73F8AC-B33B-44D7-96E2-CB15CBF39155}" type="presOf" srcId="{1AE36C26-24DA-4201-97AB-D4F26C33D0AF}" destId="{F32D9565-D127-4F65-AC43-3790F615B5B6}" srcOrd="0" destOrd="5" presId="urn:microsoft.com/office/officeart/2005/8/layout/pList2"/>
    <dgm:cxn modelId="{419CCE73-1F9E-4B7B-94FE-1451F62D9DD6}" srcId="{27838F02-CCA4-4D64-9B8A-183210741C25}" destId="{77D4C486-ECC8-4771-BCB4-DC0D1BE40EF5}" srcOrd="2" destOrd="0" parTransId="{A4B7F075-11AC-4D6F-B229-9E02B53E42B6}" sibTransId="{3540E1DA-010A-4DC2-9C92-BFC7ED913B0A}"/>
    <dgm:cxn modelId="{57180434-F7C4-4961-B42D-8CD48220768D}" type="presOf" srcId="{8136278D-E80B-4551-8216-C44C959C94F0}" destId="{74AD4C50-5C06-4523-963C-3FB9E6C4C3DB}" srcOrd="0" destOrd="1" presId="urn:microsoft.com/office/officeart/2005/8/layout/pList2"/>
    <dgm:cxn modelId="{19708A43-6E68-4E31-BB44-80A7B00AE50D}" type="presOf" srcId="{B073941F-5F90-4298-BD76-239E94B16C44}" destId="{AF07038A-B674-4878-A80D-B92C9E012425}" srcOrd="0" destOrd="4" presId="urn:microsoft.com/office/officeart/2005/8/layout/pList2"/>
    <dgm:cxn modelId="{9048CA6D-5F75-4765-86EC-CA693C314818}" type="presOf" srcId="{7E3A1278-11E2-47CE-A235-88DB6F5DF316}" destId="{74AD4C50-5C06-4523-963C-3FB9E6C4C3DB}" srcOrd="0" destOrd="2" presId="urn:microsoft.com/office/officeart/2005/8/layout/pList2"/>
    <dgm:cxn modelId="{0349E7E6-AB08-4E80-A153-8E3135A45F10}" srcId="{9034B04B-60EB-472B-A106-0255ECEC1E24}" destId="{F840F44B-B59B-4144-828A-C6C7683C9744}" srcOrd="6" destOrd="0" parTransId="{EDE0BE4C-7081-4425-AADE-50655CB51C95}" sibTransId="{2647526D-3418-4525-8353-E2A0359F35DF}"/>
    <dgm:cxn modelId="{3D68BE23-D287-4ED6-B93D-F571650B69B1}" type="presOf" srcId="{F840F44B-B59B-4144-828A-C6C7683C9744}" destId="{74AD4C50-5C06-4523-963C-3FB9E6C4C3DB}" srcOrd="0" destOrd="7" presId="urn:microsoft.com/office/officeart/2005/8/layout/pList2"/>
    <dgm:cxn modelId="{FB0E2A72-C6E6-48F6-970B-AD11075206E8}" type="presOf" srcId="{F821B83E-5FBC-478D-97BE-274ED075871C}" destId="{AF07038A-B674-4878-A80D-B92C9E012425}" srcOrd="0" destOrd="2" presId="urn:microsoft.com/office/officeart/2005/8/layout/pList2"/>
    <dgm:cxn modelId="{AC24702B-50CE-45A0-B2DA-394B20BB11B9}" type="presOf" srcId="{8657B4CB-02CB-498E-8BD4-189525E42AF7}" destId="{F32D9565-D127-4F65-AC43-3790F615B5B6}" srcOrd="0" destOrd="4" presId="urn:microsoft.com/office/officeart/2005/8/layout/pList2"/>
    <dgm:cxn modelId="{D0221737-C985-474C-BB18-DA31B1B2A0FA}" srcId="{9034B04B-60EB-472B-A106-0255ECEC1E24}" destId="{AE57F257-9ECF-4549-9C1F-359B82D87FD6}" srcOrd="4" destOrd="0" parTransId="{E9BFB2E8-4CB2-41D7-9239-35EC3E5B76A8}" sibTransId="{B2225E84-F23D-4EC2-BCFF-843C972DD748}"/>
    <dgm:cxn modelId="{9B724BDA-DF10-4642-A9F9-6B188716D6DE}" type="presOf" srcId="{AE57F257-9ECF-4549-9C1F-359B82D87FD6}" destId="{74AD4C50-5C06-4523-963C-3FB9E6C4C3DB}" srcOrd="0" destOrd="5" presId="urn:microsoft.com/office/officeart/2005/8/layout/pList2"/>
    <dgm:cxn modelId="{04C7199D-6526-4F55-B741-025577B3E344}" srcId="{9034B04B-60EB-472B-A106-0255ECEC1E24}" destId="{40AA0CBB-9520-4E11-8F8B-01A94CAB2F9E}" srcOrd="2" destOrd="0" parTransId="{A31E4DB8-A039-4670-AF03-6B1F5887E9D8}" sibTransId="{A31DB581-1E97-4E52-90F7-DDC4A71C80E5}"/>
    <dgm:cxn modelId="{1FD197DB-E1D5-4B27-8657-428F5B6D0855}" type="presOf" srcId="{DA29CF16-1C1C-4375-A42A-22C3E56DAB71}" destId="{8CAB5010-1F00-4906-A083-30E896A67936}" srcOrd="0" destOrd="0" presId="urn:microsoft.com/office/officeart/2005/8/layout/pList2"/>
    <dgm:cxn modelId="{3074AB97-0CDB-4656-8087-2804916E5F5D}" type="presOf" srcId="{27838F02-CCA4-4D64-9B8A-183210741C25}" destId="{AF07038A-B674-4878-A80D-B92C9E012425}" srcOrd="0" destOrd="0" presId="urn:microsoft.com/office/officeart/2005/8/layout/pList2"/>
    <dgm:cxn modelId="{E2915560-71A5-40E8-BD21-4467C70CB4FA}" type="presOf" srcId="{E1E10CAB-2A05-4782-8C89-D8B68CEDEA38}" destId="{74AD4C50-5C06-4523-963C-3FB9E6C4C3DB}" srcOrd="0" destOrd="4" presId="urn:microsoft.com/office/officeart/2005/8/layout/pList2"/>
    <dgm:cxn modelId="{CFB700AD-982E-4260-B1D4-F0470E6A1F31}" srcId="{B880B17A-E061-4CC5-A312-A50CAE6F8109}" destId="{8657B4CB-02CB-498E-8BD4-189525E42AF7}" srcOrd="3" destOrd="0" parTransId="{20BF3EC1-8D39-4C44-84CB-FF2FA4B8767E}" sibTransId="{1D88B96A-EC8E-4027-9262-B5C8895F38A1}"/>
    <dgm:cxn modelId="{0B86CA50-34AE-4251-83EF-C5FA8748CAF8}" srcId="{B880B17A-E061-4CC5-A312-A50CAE6F8109}" destId="{1AE36C26-24DA-4201-97AB-D4F26C33D0AF}" srcOrd="4" destOrd="0" parTransId="{C819290E-C0E8-48BF-8F4C-75BB4D2F366A}" sibTransId="{2E93BEB5-6171-4293-B61A-AF6869ABAB25}"/>
    <dgm:cxn modelId="{9D8B445F-2E59-4B3F-B9AE-940D7FBCA56E}" type="presOf" srcId="{9034B04B-60EB-472B-A106-0255ECEC1E24}" destId="{74AD4C50-5C06-4523-963C-3FB9E6C4C3DB}" srcOrd="0" destOrd="0" presId="urn:microsoft.com/office/officeart/2005/8/layout/pList2"/>
    <dgm:cxn modelId="{CD969283-D0B5-4988-BF42-51EF929169C4}" srcId="{9034B04B-60EB-472B-A106-0255ECEC1E24}" destId="{E1E10CAB-2A05-4782-8C89-D8B68CEDEA38}" srcOrd="3" destOrd="0" parTransId="{3928F078-52E6-4F88-95FD-20716588A0D9}" sibTransId="{E2A93DE9-ECD2-46BD-BAFD-B52D58759B95}"/>
    <dgm:cxn modelId="{9237300F-A91F-4F1D-BC2A-1CC1ABD4D02C}" type="presOf" srcId="{2E320C4B-3743-44EE-AE82-E9181EE8FD2C}" destId="{F32D9565-D127-4F65-AC43-3790F615B5B6}" srcOrd="0" destOrd="1" presId="urn:microsoft.com/office/officeart/2005/8/layout/pList2"/>
    <dgm:cxn modelId="{E4F877BD-AF63-495D-91B5-ADA63B1433A0}" srcId="{9034B04B-60EB-472B-A106-0255ECEC1E24}" destId="{8136278D-E80B-4551-8216-C44C959C94F0}" srcOrd="0" destOrd="0" parTransId="{87564EEC-A27C-4E61-9F3C-617FA296D81C}" sibTransId="{6F1C559A-88FD-4C1E-A1E3-219E189E7867}"/>
    <dgm:cxn modelId="{F03A73BC-1FF6-46B8-BC51-C05D4376C54D}" srcId="{27838F02-CCA4-4D64-9B8A-183210741C25}" destId="{B073941F-5F90-4298-BD76-239E94B16C44}" srcOrd="3" destOrd="0" parTransId="{3C6E9980-E58F-4384-A7F4-A512E266F1CC}" sibTransId="{645AB40C-86EC-4CCF-A0FC-3A1AF06A66CA}"/>
    <dgm:cxn modelId="{1C3C1271-9666-43CC-8A67-99F8B011F503}" type="presOf" srcId="{33C0B986-DC4E-49F4-895F-19BAB0F03729}" destId="{5D340617-03F6-4667-9641-7694DCB7BDC9}" srcOrd="0" destOrd="0" presId="urn:microsoft.com/office/officeart/2005/8/layout/pList2"/>
    <dgm:cxn modelId="{39628464-0EE0-4529-AC59-E7460C1456A1}" type="presOf" srcId="{87DE93D7-F57F-46F3-8D3A-3074832A20B9}" destId="{F32D9565-D127-4F65-AC43-3790F615B5B6}" srcOrd="0" destOrd="2" presId="urn:microsoft.com/office/officeart/2005/8/layout/pList2"/>
    <dgm:cxn modelId="{9E6B99C0-C862-4DC4-A35B-DC0F00432696}" srcId="{9034B04B-60EB-472B-A106-0255ECEC1E24}" destId="{7E3A1278-11E2-47CE-A235-88DB6F5DF316}" srcOrd="1" destOrd="0" parTransId="{D83F58A0-770A-40F7-B36B-9C8F077ADC9D}" sibTransId="{84473A9D-5271-44AB-9138-EBEAD3CD0874}"/>
    <dgm:cxn modelId="{C574DB34-9383-4861-9032-5346BA52B319}" srcId="{9034B04B-60EB-472B-A106-0255ECEC1E24}" destId="{66C23694-E8CC-4D09-9A81-5B9D03C443FC}" srcOrd="5" destOrd="0" parTransId="{3BC5D404-8BE3-4AFD-B3B7-A9594DEECCD4}" sibTransId="{07FD401D-C7C3-469F-9685-74DADDDF4083}"/>
    <dgm:cxn modelId="{BADC88DB-2F81-4B10-BA50-54462122F1F4}" type="presOf" srcId="{940DA6AB-0188-443D-B188-79AFDEB1C6BE}" destId="{B6A8FA28-3F85-48D8-BDBA-BCC8EB89A33C}" srcOrd="0" destOrd="0" presId="urn:microsoft.com/office/officeart/2005/8/layout/pList2"/>
    <dgm:cxn modelId="{DB8351F9-CA8F-43DB-AFA1-9F5126E3714A}" type="presOf" srcId="{77D4C486-ECC8-4771-BCB4-DC0D1BE40EF5}" destId="{AF07038A-B674-4878-A80D-B92C9E012425}" srcOrd="0" destOrd="3" presId="urn:microsoft.com/office/officeart/2005/8/layout/pList2"/>
    <dgm:cxn modelId="{D5E1B4F3-1F44-4D1C-BA26-27845DF496B5}" srcId="{B880B17A-E061-4CC5-A312-A50CAE6F8109}" destId="{F8733411-6F82-4A08-A303-C4B3E4749279}" srcOrd="2" destOrd="0" parTransId="{CE8CBE36-F642-4DD8-A4A4-FFD2A53F4B4E}" sibTransId="{896D84AE-9294-44F7-B5CD-EAAE8F21EE5C}"/>
    <dgm:cxn modelId="{97D9D120-7351-431F-9977-D734EEE6311E}" srcId="{B880B17A-E061-4CC5-A312-A50CAE6F8109}" destId="{2E320C4B-3743-44EE-AE82-E9181EE8FD2C}" srcOrd="0" destOrd="0" parTransId="{34920BD6-D59C-49F8-AF0C-F263282980EF}" sibTransId="{99C01C8D-DEB2-48F6-AD6D-C6B06B8E8965}"/>
    <dgm:cxn modelId="{15ED659E-5D6B-435F-939E-83AB9B728865}" type="presOf" srcId="{66C23694-E8CC-4D09-9A81-5B9D03C443FC}" destId="{74AD4C50-5C06-4523-963C-3FB9E6C4C3DB}" srcOrd="0" destOrd="6" presId="urn:microsoft.com/office/officeart/2005/8/layout/pList2"/>
    <dgm:cxn modelId="{597AEF85-4A77-4B58-9696-A8C57E1F9B75}" type="presOf" srcId="{F8733411-6F82-4A08-A303-C4B3E4749279}" destId="{F32D9565-D127-4F65-AC43-3790F615B5B6}" srcOrd="0" destOrd="3" presId="urn:microsoft.com/office/officeart/2005/8/layout/pList2"/>
    <dgm:cxn modelId="{5ED7A3C5-381C-4CFB-92CE-2B5ADDB0DF72}" srcId="{33C0B986-DC4E-49F4-895F-19BAB0F03729}" destId="{27838F02-CCA4-4D64-9B8A-183210741C25}" srcOrd="1" destOrd="0" parTransId="{86237A4C-5757-4AC1-9760-C7488A994906}" sibTransId="{96B1FDEA-0F0B-4855-96C4-7581B2E1EE48}"/>
    <dgm:cxn modelId="{6FF614CE-CD18-4368-B656-F9ADD99C7679}" type="presOf" srcId="{96B1FDEA-0F0B-4855-96C4-7581B2E1EE48}" destId="{29509936-98D0-49D9-BB0C-A7ECE4E11406}" srcOrd="0" destOrd="0" presId="urn:microsoft.com/office/officeart/2005/8/layout/pList2"/>
    <dgm:cxn modelId="{F824091E-6A96-4895-8077-D05664C0B962}" type="presParOf" srcId="{5D340617-03F6-4667-9641-7694DCB7BDC9}" destId="{4D39E0F5-2C2B-4E1E-A235-767B7D0AF74A}" srcOrd="0" destOrd="0" presId="urn:microsoft.com/office/officeart/2005/8/layout/pList2"/>
    <dgm:cxn modelId="{A1416829-517E-429A-8A8D-7E46CD214642}" type="presParOf" srcId="{5D340617-03F6-4667-9641-7694DCB7BDC9}" destId="{63A14FB1-F234-484F-A233-274BD567431C}" srcOrd="1" destOrd="0" presId="urn:microsoft.com/office/officeart/2005/8/layout/pList2"/>
    <dgm:cxn modelId="{973DBE93-2969-4CC8-8AD0-62890E8B6859}" type="presParOf" srcId="{63A14FB1-F234-484F-A233-274BD567431C}" destId="{D0DACA24-E627-4019-84EF-4D201788A685}" srcOrd="0" destOrd="0" presId="urn:microsoft.com/office/officeart/2005/8/layout/pList2"/>
    <dgm:cxn modelId="{F673DB11-D4F3-4E0F-A3EC-403CD3D1EBED}" type="presParOf" srcId="{D0DACA24-E627-4019-84EF-4D201788A685}" destId="{F32D9565-D127-4F65-AC43-3790F615B5B6}" srcOrd="0" destOrd="0" presId="urn:microsoft.com/office/officeart/2005/8/layout/pList2"/>
    <dgm:cxn modelId="{48738614-73A0-4799-BE83-8740D9F0E159}" type="presParOf" srcId="{D0DACA24-E627-4019-84EF-4D201788A685}" destId="{D7BD0857-916D-44D0-802A-FBE32F8A6245}" srcOrd="1" destOrd="0" presId="urn:microsoft.com/office/officeart/2005/8/layout/pList2"/>
    <dgm:cxn modelId="{7F80C306-9E88-47D3-BAAA-3239A071CD8D}" type="presParOf" srcId="{D0DACA24-E627-4019-84EF-4D201788A685}" destId="{CF852425-FC2A-466B-970D-37293F22DB41}" srcOrd="2" destOrd="0" presId="urn:microsoft.com/office/officeart/2005/8/layout/pList2"/>
    <dgm:cxn modelId="{645F2C56-D11A-42F4-8B07-813E440A65CE}" type="presParOf" srcId="{63A14FB1-F234-484F-A233-274BD567431C}" destId="{2B5FC841-268D-4A9C-BEE4-157F9C4EB72F}" srcOrd="1" destOrd="0" presId="urn:microsoft.com/office/officeart/2005/8/layout/pList2"/>
    <dgm:cxn modelId="{5A0C97F4-CA76-440A-B612-76F8AB154778}" type="presParOf" srcId="{63A14FB1-F234-484F-A233-274BD567431C}" destId="{6B8CA55B-41A6-4E11-91BA-4761BF6493CD}" srcOrd="2" destOrd="0" presId="urn:microsoft.com/office/officeart/2005/8/layout/pList2"/>
    <dgm:cxn modelId="{8653B411-A2DD-4211-84E9-A45287847F97}" type="presParOf" srcId="{6B8CA55B-41A6-4E11-91BA-4761BF6493CD}" destId="{AF07038A-B674-4878-A80D-B92C9E012425}" srcOrd="0" destOrd="0" presId="urn:microsoft.com/office/officeart/2005/8/layout/pList2"/>
    <dgm:cxn modelId="{DFEBFFAD-00A3-4F76-9D72-B90F2841FB25}" type="presParOf" srcId="{6B8CA55B-41A6-4E11-91BA-4761BF6493CD}" destId="{463EED25-8B82-420B-9E7E-2B85FA83C21F}" srcOrd="1" destOrd="0" presId="urn:microsoft.com/office/officeart/2005/8/layout/pList2"/>
    <dgm:cxn modelId="{021EC0BD-A8C8-4563-B900-0B507BF38098}" type="presParOf" srcId="{6B8CA55B-41A6-4E11-91BA-4761BF6493CD}" destId="{EBAFAFD9-42F4-4548-AA40-E0B8240BCF22}" srcOrd="2" destOrd="0" presId="urn:microsoft.com/office/officeart/2005/8/layout/pList2"/>
    <dgm:cxn modelId="{E740CDD1-BEFB-4E56-A24A-3C1913B14093}" type="presParOf" srcId="{63A14FB1-F234-484F-A233-274BD567431C}" destId="{29509936-98D0-49D9-BB0C-A7ECE4E11406}" srcOrd="3" destOrd="0" presId="urn:microsoft.com/office/officeart/2005/8/layout/pList2"/>
    <dgm:cxn modelId="{97F53B70-EF9B-4B7F-B39E-D01EF525C8E6}" type="presParOf" srcId="{63A14FB1-F234-484F-A233-274BD567431C}" destId="{7FDA3B9D-000C-49E6-BE96-42561FE9E961}" srcOrd="4" destOrd="0" presId="urn:microsoft.com/office/officeart/2005/8/layout/pList2"/>
    <dgm:cxn modelId="{96268446-33D8-4196-8242-44C6F7272D27}" type="presParOf" srcId="{7FDA3B9D-000C-49E6-BE96-42561FE9E961}" destId="{74AD4C50-5C06-4523-963C-3FB9E6C4C3DB}" srcOrd="0" destOrd="0" presId="urn:microsoft.com/office/officeart/2005/8/layout/pList2"/>
    <dgm:cxn modelId="{C6CE7ED4-7E47-437B-BF58-7BCFBD9A7C45}" type="presParOf" srcId="{7FDA3B9D-000C-49E6-BE96-42561FE9E961}" destId="{69EAD29C-5EEC-472A-ADA0-53A060005AF3}" srcOrd="1" destOrd="0" presId="urn:microsoft.com/office/officeart/2005/8/layout/pList2"/>
    <dgm:cxn modelId="{2EB99412-7B2C-419D-9304-DF21A30500E8}" type="presParOf" srcId="{7FDA3B9D-000C-49E6-BE96-42561FE9E961}" destId="{4B5D4826-7C98-4269-8A3C-35A90571977F}" srcOrd="2" destOrd="0" presId="urn:microsoft.com/office/officeart/2005/8/layout/pList2"/>
    <dgm:cxn modelId="{9EF69267-D028-426C-9E74-42DBD47BE910}" type="presParOf" srcId="{63A14FB1-F234-484F-A233-274BD567431C}" destId="{B6A8FA28-3F85-48D8-BDBA-BCC8EB89A33C}" srcOrd="5" destOrd="0" presId="urn:microsoft.com/office/officeart/2005/8/layout/pList2"/>
    <dgm:cxn modelId="{21E7F971-FC6A-410D-BF61-FC96F634A8C0}" type="presParOf" srcId="{63A14FB1-F234-484F-A233-274BD567431C}" destId="{92818D27-A5B0-452C-B223-6199236052EA}" srcOrd="6" destOrd="0" presId="urn:microsoft.com/office/officeart/2005/8/layout/pList2"/>
    <dgm:cxn modelId="{19AAC26D-A3D6-4BF6-86EB-7D04B092E9AE}" type="presParOf" srcId="{92818D27-A5B0-452C-B223-6199236052EA}" destId="{8CAB5010-1F00-4906-A083-30E896A67936}" srcOrd="0" destOrd="0" presId="urn:microsoft.com/office/officeart/2005/8/layout/pList2"/>
    <dgm:cxn modelId="{EC5D4ABB-A77E-4C70-B1B7-E4A62F3458DC}" type="presParOf" srcId="{92818D27-A5B0-452C-B223-6199236052EA}" destId="{88E43209-B7CF-4DD0-AAF4-19973DC1B9EB}" srcOrd="1" destOrd="0" presId="urn:microsoft.com/office/officeart/2005/8/layout/pList2"/>
    <dgm:cxn modelId="{F4DB6061-FAC5-4773-9CA1-E75F8E657813}" type="presParOf" srcId="{92818D27-A5B0-452C-B223-6199236052EA}" destId="{E38D4F87-7D2A-4732-802A-2CF2A1895A1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C809D9-EC87-441B-8B2A-41AD6F35FBF1}" type="doc">
      <dgm:prSet loTypeId="urn:microsoft.com/office/officeart/2005/8/layout/pyramid1" loCatId="pyramid" qsTypeId="urn:microsoft.com/office/officeart/2005/8/quickstyle/simple4" qsCatId="simple" csTypeId="urn:microsoft.com/office/officeart/2005/8/colors/colorful3" csCatId="colorful" phldr="1"/>
      <dgm:spPr/>
    </dgm:pt>
    <dgm:pt modelId="{6B369920-A4E9-4820-8D85-81A277E89365}">
      <dgm:prSet phldrT="[Text]" custT="1"/>
      <dgm:spPr/>
      <dgm:t>
        <a:bodyPr/>
        <a:lstStyle/>
        <a:p>
          <a:r>
            <a:rPr lang="en-US" sz="2400" dirty="0" smtClean="0"/>
            <a:t>Expert</a:t>
          </a:r>
          <a:endParaRPr lang="en-US" sz="2400" dirty="0"/>
        </a:p>
      </dgm:t>
    </dgm:pt>
    <dgm:pt modelId="{8125F038-0F2A-44D6-ACB2-A512F67DC8B7}" type="parTrans" cxnId="{4B9AB6B5-C94F-4113-93A1-475F784933D2}">
      <dgm:prSet/>
      <dgm:spPr/>
      <dgm:t>
        <a:bodyPr/>
        <a:lstStyle/>
        <a:p>
          <a:endParaRPr lang="en-US"/>
        </a:p>
      </dgm:t>
    </dgm:pt>
    <dgm:pt modelId="{9027E4A2-A27E-4254-820D-76F688AC38B0}" type="sibTrans" cxnId="{4B9AB6B5-C94F-4113-93A1-475F784933D2}">
      <dgm:prSet/>
      <dgm:spPr/>
      <dgm:t>
        <a:bodyPr/>
        <a:lstStyle/>
        <a:p>
          <a:endParaRPr lang="en-US"/>
        </a:p>
      </dgm:t>
    </dgm:pt>
    <dgm:pt modelId="{A62EADB1-E33B-4E3E-8A7D-9258BFA87A21}">
      <dgm:prSet phldrT="[Text]"/>
      <dgm:spPr/>
      <dgm:t>
        <a:bodyPr/>
        <a:lstStyle/>
        <a:p>
          <a:r>
            <a:rPr lang="en-US" dirty="0" smtClean="0"/>
            <a:t>Proficient </a:t>
          </a:r>
          <a:endParaRPr lang="en-US" dirty="0"/>
        </a:p>
      </dgm:t>
    </dgm:pt>
    <dgm:pt modelId="{5F18EA63-A74F-4D66-B885-A6830673EA57}" type="parTrans" cxnId="{5B87D7C3-258A-4601-9E52-DB7B27C2E117}">
      <dgm:prSet/>
      <dgm:spPr/>
      <dgm:t>
        <a:bodyPr/>
        <a:lstStyle/>
        <a:p>
          <a:endParaRPr lang="en-US"/>
        </a:p>
      </dgm:t>
    </dgm:pt>
    <dgm:pt modelId="{7E64EE65-4BF1-40BA-A87E-BAB89E3E0DBD}" type="sibTrans" cxnId="{5B87D7C3-258A-4601-9E52-DB7B27C2E117}">
      <dgm:prSet/>
      <dgm:spPr/>
      <dgm:t>
        <a:bodyPr/>
        <a:lstStyle/>
        <a:p>
          <a:endParaRPr lang="en-US"/>
        </a:p>
      </dgm:t>
    </dgm:pt>
    <dgm:pt modelId="{82F344D7-ECC9-42AF-992E-ED3F6C36F2EA}">
      <dgm:prSet phldrT="[Text]"/>
      <dgm:spPr/>
      <dgm:t>
        <a:bodyPr/>
        <a:lstStyle/>
        <a:p>
          <a:r>
            <a:rPr lang="en-US" dirty="0" smtClean="0"/>
            <a:t>Competent</a:t>
          </a:r>
          <a:endParaRPr lang="en-US" dirty="0"/>
        </a:p>
      </dgm:t>
    </dgm:pt>
    <dgm:pt modelId="{6C9A3F5D-21B1-4845-9E37-8BB1E585D45B}" type="parTrans" cxnId="{0021363F-8948-4375-859D-5DF39CE5E13C}">
      <dgm:prSet/>
      <dgm:spPr/>
      <dgm:t>
        <a:bodyPr/>
        <a:lstStyle/>
        <a:p>
          <a:endParaRPr lang="en-US"/>
        </a:p>
      </dgm:t>
    </dgm:pt>
    <dgm:pt modelId="{E3660851-603D-4C6B-B7AF-CEC64BE1B478}" type="sibTrans" cxnId="{0021363F-8948-4375-859D-5DF39CE5E13C}">
      <dgm:prSet/>
      <dgm:spPr/>
      <dgm:t>
        <a:bodyPr/>
        <a:lstStyle/>
        <a:p>
          <a:endParaRPr lang="en-US"/>
        </a:p>
      </dgm:t>
    </dgm:pt>
    <dgm:pt modelId="{8389DF86-0E49-4A3B-A64D-8B3AD91F38D2}">
      <dgm:prSet/>
      <dgm:spPr/>
      <dgm:t>
        <a:bodyPr/>
        <a:lstStyle/>
        <a:p>
          <a:r>
            <a:rPr lang="en-US" dirty="0" smtClean="0"/>
            <a:t>Advanced Beginner</a:t>
          </a:r>
          <a:endParaRPr lang="en-US" dirty="0"/>
        </a:p>
      </dgm:t>
    </dgm:pt>
    <dgm:pt modelId="{8C2A8CA9-B201-4E51-9E0D-9D4E81FD9449}" type="parTrans" cxnId="{6EB39AE3-6758-42E5-8B04-19FC9965851A}">
      <dgm:prSet/>
      <dgm:spPr/>
      <dgm:t>
        <a:bodyPr/>
        <a:lstStyle/>
        <a:p>
          <a:endParaRPr lang="en-US"/>
        </a:p>
      </dgm:t>
    </dgm:pt>
    <dgm:pt modelId="{C18C8CD6-ABB6-42DA-80C8-45B0603BE28A}" type="sibTrans" cxnId="{6EB39AE3-6758-42E5-8B04-19FC9965851A}">
      <dgm:prSet/>
      <dgm:spPr/>
      <dgm:t>
        <a:bodyPr/>
        <a:lstStyle/>
        <a:p>
          <a:endParaRPr lang="en-US"/>
        </a:p>
      </dgm:t>
    </dgm:pt>
    <dgm:pt modelId="{4F23BCCA-A1A4-4564-B3AF-8C2A155064D1}">
      <dgm:prSet/>
      <dgm:spPr/>
      <dgm:t>
        <a:bodyPr/>
        <a:lstStyle/>
        <a:p>
          <a:r>
            <a:rPr lang="en-US" dirty="0" smtClean="0"/>
            <a:t>Novice</a:t>
          </a:r>
          <a:endParaRPr lang="en-US" dirty="0"/>
        </a:p>
      </dgm:t>
    </dgm:pt>
    <dgm:pt modelId="{574F5CD6-372A-40A8-8ACF-FC5A2F3A5059}" type="parTrans" cxnId="{07A82552-4D0F-4011-BA1E-5278D5694442}">
      <dgm:prSet/>
      <dgm:spPr/>
      <dgm:t>
        <a:bodyPr/>
        <a:lstStyle/>
        <a:p>
          <a:endParaRPr lang="en-US"/>
        </a:p>
      </dgm:t>
    </dgm:pt>
    <dgm:pt modelId="{1B1E856E-BEC0-46CC-A92E-B601AB1604AC}" type="sibTrans" cxnId="{07A82552-4D0F-4011-BA1E-5278D5694442}">
      <dgm:prSet/>
      <dgm:spPr/>
      <dgm:t>
        <a:bodyPr/>
        <a:lstStyle/>
        <a:p>
          <a:endParaRPr lang="en-US"/>
        </a:p>
      </dgm:t>
    </dgm:pt>
    <dgm:pt modelId="{36D70D1E-D9A2-471D-8818-069E65B7CEE4}" type="pres">
      <dgm:prSet presAssocID="{94C809D9-EC87-441B-8B2A-41AD6F35FBF1}" presName="Name0" presStyleCnt="0">
        <dgm:presLayoutVars>
          <dgm:dir/>
          <dgm:animLvl val="lvl"/>
          <dgm:resizeHandles val="exact"/>
        </dgm:presLayoutVars>
      </dgm:prSet>
      <dgm:spPr/>
    </dgm:pt>
    <dgm:pt modelId="{6037C0A2-CD42-4DD0-BB66-3090446F4FAC}" type="pres">
      <dgm:prSet presAssocID="{6B369920-A4E9-4820-8D85-81A277E89365}" presName="Name8" presStyleCnt="0"/>
      <dgm:spPr/>
    </dgm:pt>
    <dgm:pt modelId="{C90D621F-6593-4F8C-BBEA-E599003125AD}" type="pres">
      <dgm:prSet presAssocID="{6B369920-A4E9-4820-8D85-81A277E89365}" presName="level" presStyleLbl="node1" presStyleIdx="0" presStyleCnt="5">
        <dgm:presLayoutVars>
          <dgm:chMax val="1"/>
          <dgm:bulletEnabled val="1"/>
        </dgm:presLayoutVars>
      </dgm:prSet>
      <dgm:spPr/>
      <dgm:t>
        <a:bodyPr/>
        <a:lstStyle/>
        <a:p>
          <a:endParaRPr lang="en-US"/>
        </a:p>
      </dgm:t>
    </dgm:pt>
    <dgm:pt modelId="{3CB0BB32-CED7-4DD0-9BD6-6AFA90FEEC35}" type="pres">
      <dgm:prSet presAssocID="{6B369920-A4E9-4820-8D85-81A277E89365}" presName="levelTx" presStyleLbl="revTx" presStyleIdx="0" presStyleCnt="0">
        <dgm:presLayoutVars>
          <dgm:chMax val="1"/>
          <dgm:bulletEnabled val="1"/>
        </dgm:presLayoutVars>
      </dgm:prSet>
      <dgm:spPr/>
      <dgm:t>
        <a:bodyPr/>
        <a:lstStyle/>
        <a:p>
          <a:endParaRPr lang="en-US"/>
        </a:p>
      </dgm:t>
    </dgm:pt>
    <dgm:pt modelId="{431881DF-1FE9-461A-B866-87DD2A650C13}" type="pres">
      <dgm:prSet presAssocID="{A62EADB1-E33B-4E3E-8A7D-9258BFA87A21}" presName="Name8" presStyleCnt="0"/>
      <dgm:spPr/>
    </dgm:pt>
    <dgm:pt modelId="{57780FD1-5001-4E12-A8CF-CB5720C90B4B}" type="pres">
      <dgm:prSet presAssocID="{A62EADB1-E33B-4E3E-8A7D-9258BFA87A21}" presName="level" presStyleLbl="node1" presStyleIdx="1" presStyleCnt="5">
        <dgm:presLayoutVars>
          <dgm:chMax val="1"/>
          <dgm:bulletEnabled val="1"/>
        </dgm:presLayoutVars>
      </dgm:prSet>
      <dgm:spPr/>
      <dgm:t>
        <a:bodyPr/>
        <a:lstStyle/>
        <a:p>
          <a:endParaRPr lang="en-US"/>
        </a:p>
      </dgm:t>
    </dgm:pt>
    <dgm:pt modelId="{C9746040-8332-4F20-B0D5-29428953B725}" type="pres">
      <dgm:prSet presAssocID="{A62EADB1-E33B-4E3E-8A7D-9258BFA87A21}" presName="levelTx" presStyleLbl="revTx" presStyleIdx="0" presStyleCnt="0">
        <dgm:presLayoutVars>
          <dgm:chMax val="1"/>
          <dgm:bulletEnabled val="1"/>
        </dgm:presLayoutVars>
      </dgm:prSet>
      <dgm:spPr/>
      <dgm:t>
        <a:bodyPr/>
        <a:lstStyle/>
        <a:p>
          <a:endParaRPr lang="en-US"/>
        </a:p>
      </dgm:t>
    </dgm:pt>
    <dgm:pt modelId="{2171F7D3-95E2-4CDD-A74C-80D9C06F702C}" type="pres">
      <dgm:prSet presAssocID="{82F344D7-ECC9-42AF-992E-ED3F6C36F2EA}" presName="Name8" presStyleCnt="0"/>
      <dgm:spPr/>
    </dgm:pt>
    <dgm:pt modelId="{0CBEF24B-C033-453E-A649-2BB61F97A5FE}" type="pres">
      <dgm:prSet presAssocID="{82F344D7-ECC9-42AF-992E-ED3F6C36F2EA}" presName="level" presStyleLbl="node1" presStyleIdx="2" presStyleCnt="5">
        <dgm:presLayoutVars>
          <dgm:chMax val="1"/>
          <dgm:bulletEnabled val="1"/>
        </dgm:presLayoutVars>
      </dgm:prSet>
      <dgm:spPr/>
      <dgm:t>
        <a:bodyPr/>
        <a:lstStyle/>
        <a:p>
          <a:endParaRPr lang="en-US"/>
        </a:p>
      </dgm:t>
    </dgm:pt>
    <dgm:pt modelId="{03D9B6E4-667A-4CDE-A983-A954C59916BE}" type="pres">
      <dgm:prSet presAssocID="{82F344D7-ECC9-42AF-992E-ED3F6C36F2EA}" presName="levelTx" presStyleLbl="revTx" presStyleIdx="0" presStyleCnt="0">
        <dgm:presLayoutVars>
          <dgm:chMax val="1"/>
          <dgm:bulletEnabled val="1"/>
        </dgm:presLayoutVars>
      </dgm:prSet>
      <dgm:spPr/>
      <dgm:t>
        <a:bodyPr/>
        <a:lstStyle/>
        <a:p>
          <a:endParaRPr lang="en-US"/>
        </a:p>
      </dgm:t>
    </dgm:pt>
    <dgm:pt modelId="{B8F919AA-0C60-44E7-9DA8-AFC6793CF8B2}" type="pres">
      <dgm:prSet presAssocID="{8389DF86-0E49-4A3B-A64D-8B3AD91F38D2}" presName="Name8" presStyleCnt="0"/>
      <dgm:spPr/>
    </dgm:pt>
    <dgm:pt modelId="{508F3E40-AA1C-4558-B71B-9281740E7097}" type="pres">
      <dgm:prSet presAssocID="{8389DF86-0E49-4A3B-A64D-8B3AD91F38D2}" presName="level" presStyleLbl="node1" presStyleIdx="3" presStyleCnt="5">
        <dgm:presLayoutVars>
          <dgm:chMax val="1"/>
          <dgm:bulletEnabled val="1"/>
        </dgm:presLayoutVars>
      </dgm:prSet>
      <dgm:spPr/>
      <dgm:t>
        <a:bodyPr/>
        <a:lstStyle/>
        <a:p>
          <a:endParaRPr lang="en-US"/>
        </a:p>
      </dgm:t>
    </dgm:pt>
    <dgm:pt modelId="{674BEE5C-EABC-41E9-93D6-6E199F26B1F4}" type="pres">
      <dgm:prSet presAssocID="{8389DF86-0E49-4A3B-A64D-8B3AD91F38D2}" presName="levelTx" presStyleLbl="revTx" presStyleIdx="0" presStyleCnt="0">
        <dgm:presLayoutVars>
          <dgm:chMax val="1"/>
          <dgm:bulletEnabled val="1"/>
        </dgm:presLayoutVars>
      </dgm:prSet>
      <dgm:spPr/>
      <dgm:t>
        <a:bodyPr/>
        <a:lstStyle/>
        <a:p>
          <a:endParaRPr lang="en-US"/>
        </a:p>
      </dgm:t>
    </dgm:pt>
    <dgm:pt modelId="{2AA90E9D-CF05-4941-BC56-945F2B973BE4}" type="pres">
      <dgm:prSet presAssocID="{4F23BCCA-A1A4-4564-B3AF-8C2A155064D1}" presName="Name8" presStyleCnt="0"/>
      <dgm:spPr/>
    </dgm:pt>
    <dgm:pt modelId="{D625475C-CB8D-41BD-89D2-055507A4B5E2}" type="pres">
      <dgm:prSet presAssocID="{4F23BCCA-A1A4-4564-B3AF-8C2A155064D1}" presName="level" presStyleLbl="node1" presStyleIdx="4" presStyleCnt="5" custLinFactNeighborX="-3226" custLinFactNeighborY="61538">
        <dgm:presLayoutVars>
          <dgm:chMax val="1"/>
          <dgm:bulletEnabled val="1"/>
        </dgm:presLayoutVars>
      </dgm:prSet>
      <dgm:spPr/>
      <dgm:t>
        <a:bodyPr/>
        <a:lstStyle/>
        <a:p>
          <a:endParaRPr lang="en-US"/>
        </a:p>
      </dgm:t>
    </dgm:pt>
    <dgm:pt modelId="{E8D8CFB5-B897-4C64-9885-7E940B6552DB}" type="pres">
      <dgm:prSet presAssocID="{4F23BCCA-A1A4-4564-B3AF-8C2A155064D1}" presName="levelTx" presStyleLbl="revTx" presStyleIdx="0" presStyleCnt="0">
        <dgm:presLayoutVars>
          <dgm:chMax val="1"/>
          <dgm:bulletEnabled val="1"/>
        </dgm:presLayoutVars>
      </dgm:prSet>
      <dgm:spPr/>
      <dgm:t>
        <a:bodyPr/>
        <a:lstStyle/>
        <a:p>
          <a:endParaRPr lang="en-US"/>
        </a:p>
      </dgm:t>
    </dgm:pt>
  </dgm:ptLst>
  <dgm:cxnLst>
    <dgm:cxn modelId="{7A1AFDD9-1E83-41E5-802B-BF1DE00AC527}" type="presOf" srcId="{6B369920-A4E9-4820-8D85-81A277E89365}" destId="{C90D621F-6593-4F8C-BBEA-E599003125AD}" srcOrd="0" destOrd="0" presId="urn:microsoft.com/office/officeart/2005/8/layout/pyramid1"/>
    <dgm:cxn modelId="{0021363F-8948-4375-859D-5DF39CE5E13C}" srcId="{94C809D9-EC87-441B-8B2A-41AD6F35FBF1}" destId="{82F344D7-ECC9-42AF-992E-ED3F6C36F2EA}" srcOrd="2" destOrd="0" parTransId="{6C9A3F5D-21B1-4845-9E37-8BB1E585D45B}" sibTransId="{E3660851-603D-4C6B-B7AF-CEC64BE1B478}"/>
    <dgm:cxn modelId="{F83590AC-85D9-48D3-AEE1-F69B6ABFD06E}" type="presOf" srcId="{82F344D7-ECC9-42AF-992E-ED3F6C36F2EA}" destId="{03D9B6E4-667A-4CDE-A983-A954C59916BE}" srcOrd="1" destOrd="0" presId="urn:microsoft.com/office/officeart/2005/8/layout/pyramid1"/>
    <dgm:cxn modelId="{4B9AB6B5-C94F-4113-93A1-475F784933D2}" srcId="{94C809D9-EC87-441B-8B2A-41AD6F35FBF1}" destId="{6B369920-A4E9-4820-8D85-81A277E89365}" srcOrd="0" destOrd="0" parTransId="{8125F038-0F2A-44D6-ACB2-A512F67DC8B7}" sibTransId="{9027E4A2-A27E-4254-820D-76F688AC38B0}"/>
    <dgm:cxn modelId="{C5C56FC6-F65C-4259-8677-D940708F9D8D}" type="presOf" srcId="{6B369920-A4E9-4820-8D85-81A277E89365}" destId="{3CB0BB32-CED7-4DD0-9BD6-6AFA90FEEC35}" srcOrd="1" destOrd="0" presId="urn:microsoft.com/office/officeart/2005/8/layout/pyramid1"/>
    <dgm:cxn modelId="{5B87D7C3-258A-4601-9E52-DB7B27C2E117}" srcId="{94C809D9-EC87-441B-8B2A-41AD6F35FBF1}" destId="{A62EADB1-E33B-4E3E-8A7D-9258BFA87A21}" srcOrd="1" destOrd="0" parTransId="{5F18EA63-A74F-4D66-B885-A6830673EA57}" sibTransId="{7E64EE65-4BF1-40BA-A87E-BAB89E3E0DBD}"/>
    <dgm:cxn modelId="{7B706FA7-65A6-4926-96F4-B0FBFD802F71}" type="presOf" srcId="{8389DF86-0E49-4A3B-A64D-8B3AD91F38D2}" destId="{674BEE5C-EABC-41E9-93D6-6E199F26B1F4}" srcOrd="1" destOrd="0" presId="urn:microsoft.com/office/officeart/2005/8/layout/pyramid1"/>
    <dgm:cxn modelId="{6EB39AE3-6758-42E5-8B04-19FC9965851A}" srcId="{94C809D9-EC87-441B-8B2A-41AD6F35FBF1}" destId="{8389DF86-0E49-4A3B-A64D-8B3AD91F38D2}" srcOrd="3" destOrd="0" parTransId="{8C2A8CA9-B201-4E51-9E0D-9D4E81FD9449}" sibTransId="{C18C8CD6-ABB6-42DA-80C8-45B0603BE28A}"/>
    <dgm:cxn modelId="{75D2D774-6820-4446-9709-0258B1C792E5}" type="presOf" srcId="{8389DF86-0E49-4A3B-A64D-8B3AD91F38D2}" destId="{508F3E40-AA1C-4558-B71B-9281740E7097}" srcOrd="0" destOrd="0" presId="urn:microsoft.com/office/officeart/2005/8/layout/pyramid1"/>
    <dgm:cxn modelId="{4E857583-DEDB-490D-B6A3-6540A536C36C}" type="presOf" srcId="{94C809D9-EC87-441B-8B2A-41AD6F35FBF1}" destId="{36D70D1E-D9A2-471D-8818-069E65B7CEE4}" srcOrd="0" destOrd="0" presId="urn:microsoft.com/office/officeart/2005/8/layout/pyramid1"/>
    <dgm:cxn modelId="{07A82552-4D0F-4011-BA1E-5278D5694442}" srcId="{94C809D9-EC87-441B-8B2A-41AD6F35FBF1}" destId="{4F23BCCA-A1A4-4564-B3AF-8C2A155064D1}" srcOrd="4" destOrd="0" parTransId="{574F5CD6-372A-40A8-8ACF-FC5A2F3A5059}" sibTransId="{1B1E856E-BEC0-46CC-A92E-B601AB1604AC}"/>
    <dgm:cxn modelId="{7D5EFE7A-7CE2-4DCD-9A9A-BFBC0DFF00DA}" type="presOf" srcId="{A62EADB1-E33B-4E3E-8A7D-9258BFA87A21}" destId="{57780FD1-5001-4E12-A8CF-CB5720C90B4B}" srcOrd="0" destOrd="0" presId="urn:microsoft.com/office/officeart/2005/8/layout/pyramid1"/>
    <dgm:cxn modelId="{C0D693DF-852C-4C17-BCED-AF1E609CB4D7}" type="presOf" srcId="{4F23BCCA-A1A4-4564-B3AF-8C2A155064D1}" destId="{E8D8CFB5-B897-4C64-9885-7E940B6552DB}" srcOrd="1" destOrd="0" presId="urn:microsoft.com/office/officeart/2005/8/layout/pyramid1"/>
    <dgm:cxn modelId="{F97CA933-1A14-45F4-93EF-AFD888659055}" type="presOf" srcId="{A62EADB1-E33B-4E3E-8A7D-9258BFA87A21}" destId="{C9746040-8332-4F20-B0D5-29428953B725}" srcOrd="1" destOrd="0" presId="urn:microsoft.com/office/officeart/2005/8/layout/pyramid1"/>
    <dgm:cxn modelId="{4566C45C-2576-4BF9-8D17-7F6570570430}" type="presOf" srcId="{82F344D7-ECC9-42AF-992E-ED3F6C36F2EA}" destId="{0CBEF24B-C033-453E-A649-2BB61F97A5FE}" srcOrd="0" destOrd="0" presId="urn:microsoft.com/office/officeart/2005/8/layout/pyramid1"/>
    <dgm:cxn modelId="{C01742BD-D13A-4A43-A9EF-B04E06128011}" type="presOf" srcId="{4F23BCCA-A1A4-4564-B3AF-8C2A155064D1}" destId="{D625475C-CB8D-41BD-89D2-055507A4B5E2}" srcOrd="0" destOrd="0" presId="urn:microsoft.com/office/officeart/2005/8/layout/pyramid1"/>
    <dgm:cxn modelId="{C1BFFB9B-A336-4815-AA0F-4D14F6FB3397}" type="presParOf" srcId="{36D70D1E-D9A2-471D-8818-069E65B7CEE4}" destId="{6037C0A2-CD42-4DD0-BB66-3090446F4FAC}" srcOrd="0" destOrd="0" presId="urn:microsoft.com/office/officeart/2005/8/layout/pyramid1"/>
    <dgm:cxn modelId="{4AC28D8F-22C7-4779-AC47-5CE6409AD1A2}" type="presParOf" srcId="{6037C0A2-CD42-4DD0-BB66-3090446F4FAC}" destId="{C90D621F-6593-4F8C-BBEA-E599003125AD}" srcOrd="0" destOrd="0" presId="urn:microsoft.com/office/officeart/2005/8/layout/pyramid1"/>
    <dgm:cxn modelId="{8FC1FF02-DD3A-4D89-AB11-66B2475C53FE}" type="presParOf" srcId="{6037C0A2-CD42-4DD0-BB66-3090446F4FAC}" destId="{3CB0BB32-CED7-4DD0-9BD6-6AFA90FEEC35}" srcOrd="1" destOrd="0" presId="urn:microsoft.com/office/officeart/2005/8/layout/pyramid1"/>
    <dgm:cxn modelId="{8672C457-C2E2-4387-AFE8-4BE9B30CF28D}" type="presParOf" srcId="{36D70D1E-D9A2-471D-8818-069E65B7CEE4}" destId="{431881DF-1FE9-461A-B866-87DD2A650C13}" srcOrd="1" destOrd="0" presId="urn:microsoft.com/office/officeart/2005/8/layout/pyramid1"/>
    <dgm:cxn modelId="{5A0F7BBA-7C3D-4839-B5AF-AB6104FC9874}" type="presParOf" srcId="{431881DF-1FE9-461A-B866-87DD2A650C13}" destId="{57780FD1-5001-4E12-A8CF-CB5720C90B4B}" srcOrd="0" destOrd="0" presId="urn:microsoft.com/office/officeart/2005/8/layout/pyramid1"/>
    <dgm:cxn modelId="{ED8D7F8B-7CF5-417D-A12B-DCF70CD2CF7E}" type="presParOf" srcId="{431881DF-1FE9-461A-B866-87DD2A650C13}" destId="{C9746040-8332-4F20-B0D5-29428953B725}" srcOrd="1" destOrd="0" presId="urn:microsoft.com/office/officeart/2005/8/layout/pyramid1"/>
    <dgm:cxn modelId="{B3CDBAB7-9785-411C-8A4D-D8E86D9CA0ED}" type="presParOf" srcId="{36D70D1E-D9A2-471D-8818-069E65B7CEE4}" destId="{2171F7D3-95E2-4CDD-A74C-80D9C06F702C}" srcOrd="2" destOrd="0" presId="urn:microsoft.com/office/officeart/2005/8/layout/pyramid1"/>
    <dgm:cxn modelId="{E29D346B-95F0-4C79-B708-08E92D38D27E}" type="presParOf" srcId="{2171F7D3-95E2-4CDD-A74C-80D9C06F702C}" destId="{0CBEF24B-C033-453E-A649-2BB61F97A5FE}" srcOrd="0" destOrd="0" presId="urn:microsoft.com/office/officeart/2005/8/layout/pyramid1"/>
    <dgm:cxn modelId="{C26410B8-FD9C-4F91-94C6-31C83B01844B}" type="presParOf" srcId="{2171F7D3-95E2-4CDD-A74C-80D9C06F702C}" destId="{03D9B6E4-667A-4CDE-A983-A954C59916BE}" srcOrd="1" destOrd="0" presId="urn:microsoft.com/office/officeart/2005/8/layout/pyramid1"/>
    <dgm:cxn modelId="{280B0A40-2C97-4FE5-BA1F-C620A23696F0}" type="presParOf" srcId="{36D70D1E-D9A2-471D-8818-069E65B7CEE4}" destId="{B8F919AA-0C60-44E7-9DA8-AFC6793CF8B2}" srcOrd="3" destOrd="0" presId="urn:microsoft.com/office/officeart/2005/8/layout/pyramid1"/>
    <dgm:cxn modelId="{86D089C1-8D45-4AAF-AD2E-A925EBFE8D25}" type="presParOf" srcId="{B8F919AA-0C60-44E7-9DA8-AFC6793CF8B2}" destId="{508F3E40-AA1C-4558-B71B-9281740E7097}" srcOrd="0" destOrd="0" presId="urn:microsoft.com/office/officeart/2005/8/layout/pyramid1"/>
    <dgm:cxn modelId="{2E064656-CCE9-4FF4-A621-8E58168ABD1F}" type="presParOf" srcId="{B8F919AA-0C60-44E7-9DA8-AFC6793CF8B2}" destId="{674BEE5C-EABC-41E9-93D6-6E199F26B1F4}" srcOrd="1" destOrd="0" presId="urn:microsoft.com/office/officeart/2005/8/layout/pyramid1"/>
    <dgm:cxn modelId="{D3911D79-2427-46C7-97EF-80762EB01BBC}" type="presParOf" srcId="{36D70D1E-D9A2-471D-8818-069E65B7CEE4}" destId="{2AA90E9D-CF05-4941-BC56-945F2B973BE4}" srcOrd="4" destOrd="0" presId="urn:microsoft.com/office/officeart/2005/8/layout/pyramid1"/>
    <dgm:cxn modelId="{5757519B-7083-4FD2-9FCF-33799DB73ED8}" type="presParOf" srcId="{2AA90E9D-CF05-4941-BC56-945F2B973BE4}" destId="{D625475C-CB8D-41BD-89D2-055507A4B5E2}" srcOrd="0" destOrd="0" presId="urn:microsoft.com/office/officeart/2005/8/layout/pyramid1"/>
    <dgm:cxn modelId="{1B3E90B5-30FB-43B6-9B95-4A4EC92E5041}" type="presParOf" srcId="{2AA90E9D-CF05-4941-BC56-945F2B973BE4}" destId="{E8D8CFB5-B897-4C64-9885-7E940B6552D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68B01-7597-40D6-870B-84324F8B749F}">
      <dsp:nvSpPr>
        <dsp:cNvPr id="0" name=""/>
        <dsp:cNvSpPr/>
      </dsp:nvSpPr>
      <dsp:spPr>
        <a:xfrm>
          <a:off x="3205817" y="-238159"/>
          <a:ext cx="1586572" cy="163229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smtClean="0"/>
            <a:t>Cultural Beliefs</a:t>
          </a:r>
          <a:endParaRPr lang="en-US" sz="1600" b="0" kern="1200" dirty="0"/>
        </a:p>
      </dsp:txBody>
      <dsp:txXfrm>
        <a:off x="3438165" y="885"/>
        <a:ext cx="1121876" cy="1154209"/>
      </dsp:txXfrm>
    </dsp:sp>
    <dsp:sp modelId="{799CE82B-846C-4EB7-97AE-1912836F222E}">
      <dsp:nvSpPr>
        <dsp:cNvPr id="0" name=""/>
        <dsp:cNvSpPr/>
      </dsp:nvSpPr>
      <dsp:spPr>
        <a:xfrm rot="1733490">
          <a:off x="4678977" y="869872"/>
          <a:ext cx="386244" cy="37973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686066" y="918299"/>
        <a:ext cx="272324" cy="227840"/>
      </dsp:txXfrm>
    </dsp:sp>
    <dsp:sp modelId="{A70556AB-C81E-43F6-B414-FDDB2DAE9B0A}">
      <dsp:nvSpPr>
        <dsp:cNvPr id="0" name=""/>
        <dsp:cNvSpPr/>
      </dsp:nvSpPr>
      <dsp:spPr>
        <a:xfrm>
          <a:off x="4956955" y="772786"/>
          <a:ext cx="1554921" cy="1525623"/>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Career</a:t>
          </a:r>
        </a:p>
        <a:p>
          <a:pPr lvl="0" algn="ctr" defTabSz="800100">
            <a:lnSpc>
              <a:spcPct val="90000"/>
            </a:lnSpc>
            <a:spcBef>
              <a:spcPct val="0"/>
            </a:spcBef>
            <a:spcAft>
              <a:spcPct val="35000"/>
            </a:spcAft>
          </a:pPr>
          <a:r>
            <a:rPr lang="en-US" sz="1800" kern="1200" smtClean="0"/>
            <a:t>Goals &amp;Stage</a:t>
          </a:r>
          <a:endParaRPr lang="en-US" sz="1800" kern="1200" dirty="0"/>
        </a:p>
      </dsp:txBody>
      <dsp:txXfrm>
        <a:off x="5184668" y="996208"/>
        <a:ext cx="1099495" cy="1078779"/>
      </dsp:txXfrm>
    </dsp:sp>
    <dsp:sp modelId="{6AF3CE8B-4C39-4560-B0B9-719BAD75AB1B}">
      <dsp:nvSpPr>
        <dsp:cNvPr id="0" name=""/>
        <dsp:cNvSpPr/>
      </dsp:nvSpPr>
      <dsp:spPr>
        <a:xfrm rot="6685689">
          <a:off x="5487742" y="2323638"/>
          <a:ext cx="283687" cy="37973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5545841" y="2359973"/>
        <a:ext cx="198581" cy="227840"/>
      </dsp:txXfrm>
    </dsp:sp>
    <dsp:sp modelId="{63F9ABF8-8D64-4286-BFD2-53476E54C3B0}">
      <dsp:nvSpPr>
        <dsp:cNvPr id="0" name=""/>
        <dsp:cNvSpPr/>
      </dsp:nvSpPr>
      <dsp:spPr>
        <a:xfrm>
          <a:off x="4253634" y="2423141"/>
          <a:ext cx="1673342" cy="1507317"/>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Common Experience in History &amp;</a:t>
          </a:r>
        </a:p>
        <a:p>
          <a:pPr lvl="0" algn="ctr" defTabSz="800100">
            <a:lnSpc>
              <a:spcPct val="90000"/>
            </a:lnSpc>
            <a:spcBef>
              <a:spcPct val="0"/>
            </a:spcBef>
            <a:spcAft>
              <a:spcPct val="35000"/>
            </a:spcAft>
          </a:pPr>
          <a:r>
            <a:rPr lang="en-US" sz="1800" kern="1200" smtClean="0"/>
            <a:t>Life Events</a:t>
          </a:r>
          <a:endParaRPr lang="en-US" sz="1800" kern="1200" dirty="0"/>
        </a:p>
      </dsp:txBody>
      <dsp:txXfrm>
        <a:off x="4498689" y="2643882"/>
        <a:ext cx="1183232" cy="1065835"/>
      </dsp:txXfrm>
    </dsp:sp>
    <dsp:sp modelId="{8ED6A1A6-3499-4682-B5DF-9A0C84A3C719}">
      <dsp:nvSpPr>
        <dsp:cNvPr id="0" name=""/>
        <dsp:cNvSpPr/>
      </dsp:nvSpPr>
      <dsp:spPr>
        <a:xfrm rot="10800000">
          <a:off x="3834044" y="3092073"/>
          <a:ext cx="360734" cy="37973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942264" y="3168020"/>
        <a:ext cx="252514" cy="227840"/>
      </dsp:txXfrm>
    </dsp:sp>
    <dsp:sp modelId="{430EAC9C-D884-42FC-82A9-1D9C162AC4B6}">
      <dsp:nvSpPr>
        <dsp:cNvPr id="0" name=""/>
        <dsp:cNvSpPr/>
      </dsp:nvSpPr>
      <dsp:spPr>
        <a:xfrm>
          <a:off x="2200153" y="2389578"/>
          <a:ext cx="1656735" cy="1574443"/>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Chronologic</a:t>
          </a:r>
        </a:p>
        <a:p>
          <a:pPr lvl="0" algn="ctr" defTabSz="800100">
            <a:lnSpc>
              <a:spcPct val="90000"/>
            </a:lnSpc>
            <a:spcBef>
              <a:spcPct val="0"/>
            </a:spcBef>
            <a:spcAft>
              <a:spcPct val="35000"/>
            </a:spcAft>
          </a:pPr>
          <a:r>
            <a:rPr lang="en-US" sz="1800" kern="1200" smtClean="0"/>
            <a:t>Age</a:t>
          </a:r>
          <a:endParaRPr lang="en-US" sz="1800" kern="1200" dirty="0"/>
        </a:p>
      </dsp:txBody>
      <dsp:txXfrm>
        <a:off x="2442776" y="2620150"/>
        <a:ext cx="1171489" cy="1113299"/>
      </dsp:txXfrm>
    </dsp:sp>
    <dsp:sp modelId="{911C080C-0C21-49E2-80D7-335A0F843F4C}">
      <dsp:nvSpPr>
        <dsp:cNvPr id="0" name=""/>
        <dsp:cNvSpPr/>
      </dsp:nvSpPr>
      <dsp:spPr>
        <a:xfrm rot="14796122">
          <a:off x="2596998" y="2214528"/>
          <a:ext cx="147245" cy="37973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627855" y="2310745"/>
        <a:ext cx="103072" cy="227840"/>
      </dsp:txXfrm>
    </dsp:sp>
    <dsp:sp modelId="{B00C5E45-EDCB-4240-805B-CF9EFA1664C1}">
      <dsp:nvSpPr>
        <dsp:cNvPr id="0" name=""/>
        <dsp:cNvSpPr/>
      </dsp:nvSpPr>
      <dsp:spPr>
        <a:xfrm>
          <a:off x="1540205" y="871636"/>
          <a:ext cx="1629642" cy="1497314"/>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Social Attitudes </a:t>
          </a:r>
          <a:endParaRPr lang="en-US" sz="1800" kern="1200" dirty="0"/>
        </a:p>
      </dsp:txBody>
      <dsp:txXfrm>
        <a:off x="1778861" y="1090913"/>
        <a:ext cx="1152330" cy="1058760"/>
      </dsp:txXfrm>
    </dsp:sp>
    <dsp:sp modelId="{A8508D32-1978-4362-B2A5-8F8C726B9274}">
      <dsp:nvSpPr>
        <dsp:cNvPr id="0" name=""/>
        <dsp:cNvSpPr/>
      </dsp:nvSpPr>
      <dsp:spPr>
        <a:xfrm rot="19657578">
          <a:off x="3010925" y="913597"/>
          <a:ext cx="318641" cy="37973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018354" y="1015136"/>
        <a:ext cx="223049" cy="227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45E8C-AEDD-4EE9-9251-9E843F61D063}">
      <dsp:nvSpPr>
        <dsp:cNvPr id="0" name=""/>
        <dsp:cNvSpPr/>
      </dsp:nvSpPr>
      <dsp:spPr>
        <a:xfrm>
          <a:off x="2010379" y="0"/>
          <a:ext cx="2104429" cy="1052214"/>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SACRIFICE</a:t>
          </a:r>
          <a:endParaRPr lang="en-US" sz="2700" kern="1200" dirty="0"/>
        </a:p>
      </dsp:txBody>
      <dsp:txXfrm>
        <a:off x="2041197" y="30818"/>
        <a:ext cx="2042793" cy="990578"/>
      </dsp:txXfrm>
    </dsp:sp>
    <dsp:sp modelId="{D0A77FD1-CC34-405C-A971-2016BB28886F}">
      <dsp:nvSpPr>
        <dsp:cNvPr id="0" name=""/>
        <dsp:cNvSpPr/>
      </dsp:nvSpPr>
      <dsp:spPr>
        <a:xfrm rot="3613110">
          <a:off x="3375820" y="1847272"/>
          <a:ext cx="1096445" cy="368275"/>
        </a:xfrm>
        <a:prstGeom prst="lef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486303" y="1920927"/>
        <a:ext cx="875480" cy="220965"/>
      </dsp:txXfrm>
    </dsp:sp>
    <dsp:sp modelId="{A778BEE5-5CFC-498D-96A0-FCFC45085447}">
      <dsp:nvSpPr>
        <dsp:cNvPr id="0" name=""/>
        <dsp:cNvSpPr/>
      </dsp:nvSpPr>
      <dsp:spPr>
        <a:xfrm>
          <a:off x="3733278" y="3010605"/>
          <a:ext cx="2104429" cy="1052214"/>
        </a:xfrm>
        <a:prstGeom prst="roundRect">
          <a:avLst>
            <a:gd name="adj" fmla="val 10000"/>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FOLLOW RULES</a:t>
          </a:r>
          <a:endParaRPr lang="en-US" sz="2700" kern="1200" dirty="0"/>
        </a:p>
      </dsp:txBody>
      <dsp:txXfrm>
        <a:off x="3764096" y="3041423"/>
        <a:ext cx="2042793" cy="990578"/>
      </dsp:txXfrm>
    </dsp:sp>
    <dsp:sp modelId="{9E99A71C-9E5E-4DAB-98FD-AA86ABDABD50}">
      <dsp:nvSpPr>
        <dsp:cNvPr id="0" name=""/>
        <dsp:cNvSpPr/>
      </dsp:nvSpPr>
      <dsp:spPr>
        <a:xfrm rot="10800000">
          <a:off x="2499777" y="3352575"/>
          <a:ext cx="1096445" cy="368275"/>
        </a:xfrm>
        <a:prstGeom prst="leftRightArrow">
          <a:avLst>
            <a:gd name="adj1" fmla="val 60000"/>
            <a:gd name="adj2" fmla="val 50000"/>
          </a:avLst>
        </a:prstGeom>
        <a:solidFill>
          <a:schemeClr val="accent4">
            <a:hueOff val="-2232385"/>
            <a:satOff val="13449"/>
            <a:lumOff val="107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610259" y="3426230"/>
        <a:ext cx="875480" cy="220965"/>
      </dsp:txXfrm>
    </dsp:sp>
    <dsp:sp modelId="{4C4CF492-3B40-4D51-933A-0750147F2EDD}">
      <dsp:nvSpPr>
        <dsp:cNvPr id="0" name=""/>
        <dsp:cNvSpPr/>
      </dsp:nvSpPr>
      <dsp:spPr>
        <a:xfrm>
          <a:off x="258291" y="3010605"/>
          <a:ext cx="2104429" cy="1052214"/>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WORK HARD</a:t>
          </a:r>
          <a:endParaRPr lang="en-US" sz="2700" kern="1200" dirty="0"/>
        </a:p>
      </dsp:txBody>
      <dsp:txXfrm>
        <a:off x="289109" y="3041423"/>
        <a:ext cx="2042793" cy="990578"/>
      </dsp:txXfrm>
    </dsp:sp>
    <dsp:sp modelId="{3BE48D20-433C-42E2-A94C-A6FF96EEB375}">
      <dsp:nvSpPr>
        <dsp:cNvPr id="0" name=""/>
        <dsp:cNvSpPr/>
      </dsp:nvSpPr>
      <dsp:spPr>
        <a:xfrm rot="18011891">
          <a:off x="1638327" y="1847272"/>
          <a:ext cx="1096445" cy="368275"/>
        </a:xfrm>
        <a:prstGeom prst="leftRightArrow">
          <a:avLst>
            <a:gd name="adj1" fmla="val 60000"/>
            <a:gd name="adj2" fmla="val 50000"/>
          </a:avLst>
        </a:prstGeom>
        <a:solidFill>
          <a:schemeClr val="accent4">
            <a:hueOff val="-4464770"/>
            <a:satOff val="26899"/>
            <a:lumOff val="215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748810" y="1920927"/>
        <a:ext cx="875480" cy="220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45E8C-AEDD-4EE9-9251-9E843F61D063}">
      <dsp:nvSpPr>
        <dsp:cNvPr id="0" name=""/>
        <dsp:cNvSpPr/>
      </dsp:nvSpPr>
      <dsp:spPr>
        <a:xfrm>
          <a:off x="2473523" y="1136"/>
          <a:ext cx="2368152" cy="1184076"/>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SELF-DIRECTED</a:t>
          </a:r>
          <a:endParaRPr lang="en-US" sz="3100" kern="1200" dirty="0"/>
        </a:p>
      </dsp:txBody>
      <dsp:txXfrm>
        <a:off x="2508203" y="35816"/>
        <a:ext cx="2298792" cy="1114716"/>
      </dsp:txXfrm>
    </dsp:sp>
    <dsp:sp modelId="{D0A77FD1-CC34-405C-A971-2016BB28886F}">
      <dsp:nvSpPr>
        <dsp:cNvPr id="0" name=""/>
        <dsp:cNvSpPr/>
      </dsp:nvSpPr>
      <dsp:spPr>
        <a:xfrm rot="3600000">
          <a:off x="5278968" y="2437207"/>
          <a:ext cx="1270875" cy="414426"/>
        </a:xfrm>
        <a:prstGeom prst="lef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403296" y="2520092"/>
        <a:ext cx="1022219" cy="248656"/>
      </dsp:txXfrm>
    </dsp:sp>
    <dsp:sp modelId="{A778BEE5-5CFC-498D-96A0-FCFC45085447}">
      <dsp:nvSpPr>
        <dsp:cNvPr id="0" name=""/>
        <dsp:cNvSpPr/>
      </dsp:nvSpPr>
      <dsp:spPr>
        <a:xfrm>
          <a:off x="4428229" y="3386787"/>
          <a:ext cx="2368152" cy="1184076"/>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OUTCOMES</a:t>
          </a:r>
          <a:endParaRPr lang="en-US" sz="3100" kern="1200" dirty="0"/>
        </a:p>
      </dsp:txBody>
      <dsp:txXfrm>
        <a:off x="4462909" y="3421467"/>
        <a:ext cx="2298792" cy="1114716"/>
      </dsp:txXfrm>
    </dsp:sp>
    <dsp:sp modelId="{9E99A71C-9E5E-4DAB-98FD-AA86ABDABD50}">
      <dsp:nvSpPr>
        <dsp:cNvPr id="0" name=""/>
        <dsp:cNvSpPr/>
      </dsp:nvSpPr>
      <dsp:spPr>
        <a:xfrm rot="10933576">
          <a:off x="2999094" y="3694725"/>
          <a:ext cx="1270875" cy="414426"/>
        </a:xfrm>
        <a:prstGeom prst="lef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3123422" y="3777610"/>
        <a:ext cx="1022219" cy="248656"/>
      </dsp:txXfrm>
    </dsp:sp>
    <dsp:sp modelId="{4C4CF492-3B40-4D51-933A-0750147F2EDD}">
      <dsp:nvSpPr>
        <dsp:cNvPr id="0" name=""/>
        <dsp:cNvSpPr/>
      </dsp:nvSpPr>
      <dsp:spPr>
        <a:xfrm>
          <a:off x="472681" y="3233014"/>
          <a:ext cx="2368152" cy="1184076"/>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IMPATIENT</a:t>
          </a:r>
        </a:p>
      </dsp:txBody>
      <dsp:txXfrm>
        <a:off x="507361" y="3267694"/>
        <a:ext cx="2298792" cy="1114716"/>
      </dsp:txXfrm>
    </dsp:sp>
    <dsp:sp modelId="{3BE48D20-433C-42E2-A94C-A6FF96EEB375}">
      <dsp:nvSpPr>
        <dsp:cNvPr id="0" name=""/>
        <dsp:cNvSpPr/>
      </dsp:nvSpPr>
      <dsp:spPr>
        <a:xfrm rot="18105688">
          <a:off x="909407" y="2229640"/>
          <a:ext cx="1270875" cy="414426"/>
        </a:xfrm>
        <a:prstGeom prst="lef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033735" y="2312525"/>
        <a:ext cx="1022219" cy="248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45E8C-AEDD-4EE9-9251-9E843F61D063}">
      <dsp:nvSpPr>
        <dsp:cNvPr id="0" name=""/>
        <dsp:cNvSpPr/>
      </dsp:nvSpPr>
      <dsp:spPr>
        <a:xfrm>
          <a:off x="1995785" y="1179"/>
          <a:ext cx="2104429" cy="1052214"/>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76200">
          <a:solidFill>
            <a:srgbClr val="0000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CONFIDENT</a:t>
          </a:r>
          <a:endParaRPr lang="en-US" sz="2500" kern="1200" dirty="0"/>
        </a:p>
      </dsp:txBody>
      <dsp:txXfrm>
        <a:off x="2026603" y="31997"/>
        <a:ext cx="2042793" cy="990578"/>
      </dsp:txXfrm>
    </dsp:sp>
    <dsp:sp modelId="{D0A77FD1-CC34-405C-A971-2016BB28886F}">
      <dsp:nvSpPr>
        <dsp:cNvPr id="0" name=""/>
        <dsp:cNvSpPr/>
      </dsp:nvSpPr>
      <dsp:spPr>
        <a:xfrm rot="3600000">
          <a:off x="3733453" y="2161721"/>
          <a:ext cx="1096445" cy="368275"/>
        </a:xfrm>
        <a:prstGeom prst="lef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843936" y="2235376"/>
        <a:ext cx="875480" cy="220965"/>
      </dsp:txXfrm>
    </dsp:sp>
    <dsp:sp modelId="{A778BEE5-5CFC-498D-96A0-FCFC45085447}">
      <dsp:nvSpPr>
        <dsp:cNvPr id="0" name=""/>
        <dsp:cNvSpPr/>
      </dsp:nvSpPr>
      <dsp:spPr>
        <a:xfrm>
          <a:off x="3733278" y="3010605"/>
          <a:ext cx="2104429" cy="1052214"/>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76200">
          <a:solidFill>
            <a:srgbClr val="0000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DIVERSE</a:t>
          </a:r>
          <a:endParaRPr lang="en-US" sz="2500" kern="1200" dirty="0"/>
        </a:p>
      </dsp:txBody>
      <dsp:txXfrm>
        <a:off x="3764096" y="3041423"/>
        <a:ext cx="2042793" cy="990578"/>
      </dsp:txXfrm>
    </dsp:sp>
    <dsp:sp modelId="{9E99A71C-9E5E-4DAB-98FD-AA86ABDABD50}">
      <dsp:nvSpPr>
        <dsp:cNvPr id="0" name=""/>
        <dsp:cNvSpPr/>
      </dsp:nvSpPr>
      <dsp:spPr>
        <a:xfrm rot="10800000">
          <a:off x="2499777" y="3352575"/>
          <a:ext cx="1096445" cy="368275"/>
        </a:xfrm>
        <a:prstGeom prst="lef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610259" y="3426230"/>
        <a:ext cx="875480" cy="220965"/>
      </dsp:txXfrm>
    </dsp:sp>
    <dsp:sp modelId="{4C4CF492-3B40-4D51-933A-0750147F2EDD}">
      <dsp:nvSpPr>
        <dsp:cNvPr id="0" name=""/>
        <dsp:cNvSpPr/>
      </dsp:nvSpPr>
      <dsp:spPr>
        <a:xfrm>
          <a:off x="258291" y="3010605"/>
          <a:ext cx="2104429" cy="10522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76200">
          <a:solidFill>
            <a:srgbClr val="0000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COLLECTIVELY MINDED</a:t>
          </a:r>
        </a:p>
      </dsp:txBody>
      <dsp:txXfrm>
        <a:off x="289109" y="3041423"/>
        <a:ext cx="2042793" cy="990578"/>
      </dsp:txXfrm>
    </dsp:sp>
    <dsp:sp modelId="{3BE48D20-433C-42E2-A94C-A6FF96EEB375}">
      <dsp:nvSpPr>
        <dsp:cNvPr id="0" name=""/>
        <dsp:cNvSpPr/>
      </dsp:nvSpPr>
      <dsp:spPr>
        <a:xfrm rot="18000000">
          <a:off x="1069738" y="2169683"/>
          <a:ext cx="1096445" cy="368275"/>
        </a:xfrm>
        <a:prstGeom prst="lef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180221" y="2243338"/>
        <a:ext cx="875480" cy="220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DD915-BB9B-4614-81E8-4FE8393E428D}">
      <dsp:nvSpPr>
        <dsp:cNvPr id="0" name=""/>
        <dsp:cNvSpPr/>
      </dsp:nvSpPr>
      <dsp:spPr>
        <a:xfrm rot="5400000">
          <a:off x="4717007" y="-449812"/>
          <a:ext cx="1676135" cy="2880544"/>
        </a:xfrm>
        <a:prstGeom prst="hexagon">
          <a:avLst>
            <a:gd name="adj" fmla="val 25000"/>
            <a:gd name="vf" fmla="val 11547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PERSONALITY</a:t>
          </a:r>
          <a:endParaRPr lang="en-US" sz="2000" b="1" kern="1200" dirty="0"/>
        </a:p>
      </dsp:txBody>
      <dsp:txXfrm rot="-5400000">
        <a:off x="4594894" y="431748"/>
        <a:ext cx="1920362" cy="1117423"/>
      </dsp:txXfrm>
    </dsp:sp>
    <dsp:sp modelId="{C1001720-947F-419E-A02A-A47C1B8050B3}">
      <dsp:nvSpPr>
        <dsp:cNvPr id="0" name=""/>
        <dsp:cNvSpPr/>
      </dsp:nvSpPr>
      <dsp:spPr>
        <a:xfrm>
          <a:off x="5413676" y="336750"/>
          <a:ext cx="1870567" cy="1005681"/>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D0867-88A7-4C9F-8368-99B081355144}">
      <dsp:nvSpPr>
        <dsp:cNvPr id="0" name=""/>
        <dsp:cNvSpPr/>
      </dsp:nvSpPr>
      <dsp:spPr>
        <a:xfrm rot="5400000">
          <a:off x="1855594" y="-414167"/>
          <a:ext cx="1676135" cy="2801041"/>
        </a:xfrm>
        <a:prstGeom prst="hexagon">
          <a:avLst>
            <a:gd name="adj" fmla="val 25000"/>
            <a:gd name="vf" fmla="val 115470"/>
          </a:avLst>
        </a:prstGeom>
        <a:solidFill>
          <a:srgbClr val="0070C0"/>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MOTIVATION</a:t>
          </a:r>
        </a:p>
        <a:p>
          <a:pPr lvl="0" algn="ctr" defTabSz="889000">
            <a:lnSpc>
              <a:spcPct val="90000"/>
            </a:lnSpc>
            <a:spcBef>
              <a:spcPct val="0"/>
            </a:spcBef>
            <a:spcAft>
              <a:spcPct val="35000"/>
            </a:spcAft>
          </a:pPr>
          <a:r>
            <a:rPr lang="en-US" sz="2000" kern="1200" dirty="0" smtClean="0"/>
            <a:t>VALUES</a:t>
          </a:r>
          <a:endParaRPr lang="en-US" sz="2000" kern="1200" dirty="0"/>
        </a:p>
      </dsp:txBody>
      <dsp:txXfrm rot="-5400000">
        <a:off x="1759981" y="427642"/>
        <a:ext cx="1867361" cy="1117423"/>
      </dsp:txXfrm>
    </dsp:sp>
    <dsp:sp modelId="{0BEAB8E1-F68F-470E-92F7-FAB465FBD499}">
      <dsp:nvSpPr>
        <dsp:cNvPr id="0" name=""/>
        <dsp:cNvSpPr/>
      </dsp:nvSpPr>
      <dsp:spPr>
        <a:xfrm rot="5400000">
          <a:off x="3027802" y="1179840"/>
          <a:ext cx="1824842" cy="2735799"/>
        </a:xfrm>
        <a:prstGeom prst="hexagon">
          <a:avLst>
            <a:gd name="adj" fmla="val 25000"/>
            <a:gd name="vf" fmla="val 11547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baseline="0" dirty="0" smtClean="0"/>
            <a:t>DEMOGRAPHICS</a:t>
          </a:r>
        </a:p>
      </dsp:txBody>
      <dsp:txXfrm rot="-5400000">
        <a:off x="3028290" y="1939459"/>
        <a:ext cx="1823866" cy="1216562"/>
      </dsp:txXfrm>
    </dsp:sp>
    <dsp:sp modelId="{3388DCF5-2C21-4F46-A015-A0C8D4BD5B0E}">
      <dsp:nvSpPr>
        <dsp:cNvPr id="0" name=""/>
        <dsp:cNvSpPr/>
      </dsp:nvSpPr>
      <dsp:spPr>
        <a:xfrm>
          <a:off x="1250156" y="1833807"/>
          <a:ext cx="1810226" cy="1005681"/>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56160-0454-465F-80D7-E6DDA0F534FE}">
      <dsp:nvSpPr>
        <dsp:cNvPr id="0" name=""/>
        <dsp:cNvSpPr/>
      </dsp:nvSpPr>
      <dsp:spPr>
        <a:xfrm rot="5400000">
          <a:off x="6068211" y="1059527"/>
          <a:ext cx="1676135" cy="2909884"/>
        </a:xfrm>
        <a:prstGeom prst="hexagon">
          <a:avLst>
            <a:gd name="adj" fmla="val 25000"/>
            <a:gd name="vf" fmla="val 11547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US" sz="3300" kern="1200" smtClean="0"/>
            <a:t>LEARNING STYLES</a:t>
          </a:r>
          <a:endParaRPr lang="en-US" sz="3300" kern="1200" dirty="0"/>
        </a:p>
      </dsp:txBody>
      <dsp:txXfrm rot="-5400000">
        <a:off x="5936318" y="1955757"/>
        <a:ext cx="1939922" cy="1117423"/>
      </dsp:txXfrm>
    </dsp:sp>
    <dsp:sp modelId="{7EE9CE3B-3CFD-40EE-B8E6-DBA1FDE684AA}">
      <dsp:nvSpPr>
        <dsp:cNvPr id="0" name=""/>
        <dsp:cNvSpPr/>
      </dsp:nvSpPr>
      <dsp:spPr>
        <a:xfrm rot="5400000">
          <a:off x="4533808" y="2628993"/>
          <a:ext cx="1676135" cy="2971363"/>
        </a:xfrm>
        <a:prstGeom prst="hexagon">
          <a:avLst>
            <a:gd name="adj" fmla="val 25000"/>
            <a:gd name="vf" fmla="val 11547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t>FEEDBACK</a:t>
          </a:r>
          <a:endParaRPr lang="en-US" sz="2400" kern="1200" dirty="0"/>
        </a:p>
      </dsp:txBody>
      <dsp:txXfrm rot="-5400000">
        <a:off x="4381421" y="3555963"/>
        <a:ext cx="1980909" cy="1117423"/>
      </dsp:txXfrm>
    </dsp:sp>
    <dsp:sp modelId="{C3CC8D9B-CBA7-4B0B-8DD1-369D6774E9DC}">
      <dsp:nvSpPr>
        <dsp:cNvPr id="0" name=""/>
        <dsp:cNvSpPr/>
      </dsp:nvSpPr>
      <dsp:spPr>
        <a:xfrm>
          <a:off x="5413676" y="3330864"/>
          <a:ext cx="1870567" cy="1005681"/>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8C6E26-BCE4-4903-9FEC-1029C0AC911E}">
      <dsp:nvSpPr>
        <dsp:cNvPr id="0" name=""/>
        <dsp:cNvSpPr/>
      </dsp:nvSpPr>
      <dsp:spPr>
        <a:xfrm rot="5400000">
          <a:off x="1623282" y="2639814"/>
          <a:ext cx="1676135" cy="2949723"/>
        </a:xfrm>
        <a:prstGeom prst="hexagon">
          <a:avLst>
            <a:gd name="adj" fmla="val 25000"/>
            <a:gd name="vf" fmla="val 11547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smtClean="0"/>
            <a:t>OPINIONS &amp; ATTITUDES</a:t>
          </a:r>
          <a:endParaRPr lang="en-US" sz="3000" kern="1200" dirty="0"/>
        </a:p>
      </dsp:txBody>
      <dsp:txXfrm rot="-5400000">
        <a:off x="1478109" y="3555964"/>
        <a:ext cx="1966482" cy="1117423"/>
      </dsp:txXfrm>
    </dsp:sp>
    <dsp:sp modelId="{26E2574F-63E0-4538-B762-1BF751AAE024}">
      <dsp:nvSpPr>
        <dsp:cNvPr id="0" name=""/>
        <dsp:cNvSpPr/>
      </dsp:nvSpPr>
      <dsp:spPr>
        <a:xfrm rot="5400000">
          <a:off x="407916" y="1301756"/>
          <a:ext cx="1676135" cy="2491968"/>
        </a:xfrm>
        <a:prstGeom prst="hexagon">
          <a:avLst>
            <a:gd name="adj" fmla="val 25000"/>
            <a:gd name="vf" fmla="val 11547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CAREER GOALS</a:t>
          </a:r>
          <a:endParaRPr lang="en-US" sz="3100" kern="1200" dirty="0"/>
        </a:p>
      </dsp:txBody>
      <dsp:txXfrm rot="-5400000">
        <a:off x="415328" y="1989028"/>
        <a:ext cx="1661312" cy="1117423"/>
      </dsp:txXfrm>
    </dsp:sp>
    <dsp:sp modelId="{9F56F752-0507-4D2D-AC4C-43C9B7CDECA3}">
      <dsp:nvSpPr>
        <dsp:cNvPr id="0" name=""/>
        <dsp:cNvSpPr/>
      </dsp:nvSpPr>
      <dsp:spPr>
        <a:xfrm>
          <a:off x="1250156" y="4753568"/>
          <a:ext cx="1810226" cy="1005681"/>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77D02-E63B-4879-BAC6-10EB6FA9DFEE}">
      <dsp:nvSpPr>
        <dsp:cNvPr id="0" name=""/>
        <dsp:cNvSpPr/>
      </dsp:nvSpPr>
      <dsp:spPr>
        <a:xfrm rot="16200000" flipH="1">
          <a:off x="3645180" y="4223239"/>
          <a:ext cx="444729" cy="1458237"/>
        </a:xfrm>
        <a:prstGeom prst="hexagon">
          <a:avLst>
            <a:gd name="adj" fmla="val 25000"/>
            <a:gd name="vf" fmla="val 11547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5400000">
        <a:off x="3381466" y="4804115"/>
        <a:ext cx="972158" cy="2964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E0F5-2C2B-4E1E-A235-767B7D0AF74A}">
      <dsp:nvSpPr>
        <dsp:cNvPr id="0" name=""/>
        <dsp:cNvSpPr/>
      </dsp:nvSpPr>
      <dsp:spPr>
        <a:xfrm>
          <a:off x="0" y="26489"/>
          <a:ext cx="8991600" cy="2556944"/>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CF852425-FC2A-466B-970D-37293F22DB41}">
      <dsp:nvSpPr>
        <dsp:cNvPr id="0" name=""/>
        <dsp:cNvSpPr/>
      </dsp:nvSpPr>
      <dsp:spPr>
        <a:xfrm>
          <a:off x="547042" y="208927"/>
          <a:ext cx="1467778" cy="1875092"/>
        </a:xfrm>
        <a:prstGeom prst="roundRect">
          <a:avLst>
            <a:gd name="adj" fmla="val 10000"/>
          </a:avLst>
        </a:prstGeom>
        <a:solidFill>
          <a:schemeClr val="accent2">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32D9565-D127-4F65-AC43-3790F615B5B6}">
      <dsp:nvSpPr>
        <dsp:cNvPr id="0" name=""/>
        <dsp:cNvSpPr/>
      </dsp:nvSpPr>
      <dsp:spPr>
        <a:xfrm rot="10800000">
          <a:off x="274424" y="2160948"/>
          <a:ext cx="2013014" cy="3653149"/>
        </a:xfrm>
        <a:prstGeom prst="round2SameRect">
          <a:avLst>
            <a:gd name="adj1" fmla="val 10500"/>
            <a:gd name="adj2" fmla="val 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b="1" u="sng" kern="1200" dirty="0" smtClean="0"/>
            <a:t>SILENT</a:t>
          </a:r>
          <a:endParaRPr lang="en-US" sz="2400" b="1" u="sng" kern="1200" dirty="0"/>
        </a:p>
        <a:p>
          <a:pPr marL="171450" lvl="1" indent="-171450" algn="l" defTabSz="800100">
            <a:lnSpc>
              <a:spcPct val="90000"/>
            </a:lnSpc>
            <a:spcBef>
              <a:spcPct val="0"/>
            </a:spcBef>
            <a:spcAft>
              <a:spcPct val="15000"/>
            </a:spcAft>
            <a:buChar char="••"/>
          </a:pPr>
          <a:r>
            <a:rPr lang="en-US" sz="1800" kern="1200" dirty="0" smtClean="0"/>
            <a:t>Informational</a:t>
          </a:r>
          <a:endParaRPr lang="en-US" sz="1800" kern="1200" dirty="0"/>
        </a:p>
        <a:p>
          <a:pPr marL="171450" lvl="1" indent="-171450" algn="l" defTabSz="800100">
            <a:lnSpc>
              <a:spcPct val="90000"/>
            </a:lnSpc>
            <a:spcBef>
              <a:spcPct val="0"/>
            </a:spcBef>
            <a:spcAft>
              <a:spcPct val="15000"/>
            </a:spcAft>
            <a:buChar char="••"/>
          </a:pPr>
          <a:r>
            <a:rPr lang="en-US" sz="1800" kern="1200" dirty="0" smtClean="0"/>
            <a:t>Traditional Classroom</a:t>
          </a: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smtClean="0"/>
            <a:t>Excellent Mentors and Teachers</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rot="10800000">
        <a:off x="336331" y="2160948"/>
        <a:ext cx="1889200" cy="3591242"/>
      </dsp:txXfrm>
    </dsp:sp>
    <dsp:sp modelId="{EBAFAFD9-42F4-4548-AA40-E0B8240BCF22}">
      <dsp:nvSpPr>
        <dsp:cNvPr id="0" name=""/>
        <dsp:cNvSpPr/>
      </dsp:nvSpPr>
      <dsp:spPr>
        <a:xfrm>
          <a:off x="2647030" y="0"/>
          <a:ext cx="1772577" cy="2109329"/>
        </a:xfrm>
        <a:prstGeom prst="roundRect">
          <a:avLst>
            <a:gd name="adj" fmla="val 10000"/>
          </a:avLst>
        </a:prstGeom>
        <a:blipFill rotWithShape="1">
          <a:blip xmlns:r="http://schemas.openxmlformats.org/officeDocument/2006/relationships" r:embed="rId1"/>
          <a:stretch>
            <a:fillRect/>
          </a:stretch>
        </a:blipFill>
        <a:ln w="149225">
          <a:solidFill>
            <a:srgbClr val="00B050"/>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F07038A-B674-4878-A80D-B92C9E012425}">
      <dsp:nvSpPr>
        <dsp:cNvPr id="0" name=""/>
        <dsp:cNvSpPr/>
      </dsp:nvSpPr>
      <dsp:spPr>
        <a:xfrm rot="10800000">
          <a:off x="2434216" y="2138517"/>
          <a:ext cx="2118973" cy="3683057"/>
        </a:xfrm>
        <a:prstGeom prst="round2SameRect">
          <a:avLst>
            <a:gd name="adj1" fmla="val 10500"/>
            <a:gd name="adj2" fmla="val 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b="1" u="sng" kern="1200" dirty="0" smtClean="0"/>
            <a:t>BOOMER</a:t>
          </a:r>
          <a:endParaRPr lang="en-US" sz="2400" b="1" u="sng" kern="1200" dirty="0"/>
        </a:p>
        <a:p>
          <a:pPr marL="171450" lvl="1" indent="-171450" algn="l" defTabSz="800100">
            <a:lnSpc>
              <a:spcPct val="90000"/>
            </a:lnSpc>
            <a:spcBef>
              <a:spcPct val="0"/>
            </a:spcBef>
            <a:spcAft>
              <a:spcPct val="15000"/>
            </a:spcAft>
            <a:buChar char="••"/>
          </a:pPr>
          <a:r>
            <a:rPr lang="en-US" sz="1800" kern="1200" dirty="0" smtClean="0"/>
            <a:t>Transformational Learning Style</a:t>
          </a:r>
          <a:endParaRPr lang="en-US" sz="1800" kern="1200" dirty="0"/>
        </a:p>
        <a:p>
          <a:pPr marL="171450" lvl="1" indent="-171450" algn="l" defTabSz="800100">
            <a:lnSpc>
              <a:spcPct val="90000"/>
            </a:lnSpc>
            <a:spcBef>
              <a:spcPct val="0"/>
            </a:spcBef>
            <a:spcAft>
              <a:spcPct val="15000"/>
            </a:spcAft>
            <a:buChar char="••"/>
          </a:pPr>
          <a:r>
            <a:rPr lang="en-US" sz="1800" kern="1200" dirty="0" smtClean="0"/>
            <a:t>Classroom learning  + learning through participation </a:t>
          </a:r>
          <a:endParaRPr lang="en-US" sz="1800" kern="1200" dirty="0"/>
        </a:p>
        <a:p>
          <a:pPr marL="171450" lvl="1" indent="-171450" algn="l" defTabSz="800100">
            <a:lnSpc>
              <a:spcPct val="90000"/>
            </a:lnSpc>
            <a:spcBef>
              <a:spcPct val="0"/>
            </a:spcBef>
            <a:spcAft>
              <a:spcPct val="15000"/>
            </a:spcAft>
            <a:buChar char="••"/>
          </a:pPr>
          <a:r>
            <a:rPr lang="en-US" sz="1800" kern="1200" dirty="0" smtClean="0"/>
            <a:t>Questions &amp; explore</a:t>
          </a:r>
          <a:endParaRPr lang="en-US" sz="1800" kern="1200" dirty="0"/>
        </a:p>
        <a:p>
          <a:pPr marL="171450" lvl="1" indent="-171450" algn="l" defTabSz="800100">
            <a:lnSpc>
              <a:spcPct val="90000"/>
            </a:lnSpc>
            <a:spcBef>
              <a:spcPct val="0"/>
            </a:spcBef>
            <a:spcAft>
              <a:spcPct val="15000"/>
            </a:spcAft>
            <a:buChar char="••"/>
          </a:pPr>
          <a:r>
            <a:rPr lang="en-US" sz="1800" kern="1200" dirty="0" smtClean="0"/>
            <a:t>Consider alternatives</a:t>
          </a:r>
          <a:endParaRPr lang="en-US" sz="1800" kern="1200" dirty="0"/>
        </a:p>
      </dsp:txBody>
      <dsp:txXfrm rot="10800000">
        <a:off x="2499382" y="2138517"/>
        <a:ext cx="1988641" cy="3617891"/>
      </dsp:txXfrm>
    </dsp:sp>
    <dsp:sp modelId="{4B5D4826-7C98-4269-8A3C-35A90571977F}">
      <dsp:nvSpPr>
        <dsp:cNvPr id="0" name=""/>
        <dsp:cNvSpPr/>
      </dsp:nvSpPr>
      <dsp:spPr>
        <a:xfrm>
          <a:off x="4751127" y="315568"/>
          <a:ext cx="1467778" cy="1875092"/>
        </a:xfrm>
        <a:prstGeom prst="roundRect">
          <a:avLst>
            <a:gd name="adj" fmla="val 10000"/>
          </a:avLst>
        </a:prstGeom>
        <a:solidFill>
          <a:schemeClr val="accent4">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4AD4C50-5C06-4523-963C-3FB9E6C4C3DB}">
      <dsp:nvSpPr>
        <dsp:cNvPr id="0" name=""/>
        <dsp:cNvSpPr/>
      </dsp:nvSpPr>
      <dsp:spPr>
        <a:xfrm rot="10800000">
          <a:off x="4699968" y="2152862"/>
          <a:ext cx="1821909" cy="3663931"/>
        </a:xfrm>
        <a:prstGeom prst="round2SameRect">
          <a:avLst>
            <a:gd name="adj1" fmla="val 10500"/>
            <a:gd name="adj2" fmla="val 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b="1" u="sng" kern="1200" dirty="0" err="1" smtClean="0"/>
            <a:t>GenXer</a:t>
          </a:r>
          <a:endParaRPr lang="en-US" sz="2400" b="1" u="sng" kern="1200" dirty="0"/>
        </a:p>
        <a:p>
          <a:pPr marL="171450" lvl="1" indent="-171450" algn="l" defTabSz="800100">
            <a:lnSpc>
              <a:spcPct val="90000"/>
            </a:lnSpc>
            <a:spcBef>
              <a:spcPct val="0"/>
            </a:spcBef>
            <a:spcAft>
              <a:spcPct val="15000"/>
            </a:spcAft>
            <a:buChar char="••"/>
          </a:pPr>
          <a:r>
            <a:rPr lang="en-US" sz="1800" kern="1200" dirty="0" smtClean="0"/>
            <a:t>Self-Directed</a:t>
          </a:r>
          <a:endParaRPr lang="en-US" sz="1800" kern="1200" dirty="0"/>
        </a:p>
        <a:p>
          <a:pPr marL="171450" lvl="1" indent="-171450" algn="l" defTabSz="800100">
            <a:lnSpc>
              <a:spcPct val="90000"/>
            </a:lnSpc>
            <a:spcBef>
              <a:spcPct val="0"/>
            </a:spcBef>
            <a:spcAft>
              <a:spcPct val="15000"/>
            </a:spcAft>
            <a:buChar char="••"/>
          </a:pPr>
          <a:r>
            <a:rPr lang="en-US" sz="1800" kern="1200" dirty="0" smtClean="0"/>
            <a:t>Self Paced</a:t>
          </a:r>
          <a:endParaRPr lang="en-US" sz="1800" kern="1200" dirty="0"/>
        </a:p>
        <a:p>
          <a:pPr marL="171450" lvl="1" indent="-171450" algn="l" defTabSz="800100">
            <a:lnSpc>
              <a:spcPct val="90000"/>
            </a:lnSpc>
            <a:spcBef>
              <a:spcPct val="0"/>
            </a:spcBef>
            <a:spcAft>
              <a:spcPct val="15000"/>
            </a:spcAft>
            <a:buChar char="••"/>
          </a:pPr>
          <a:r>
            <a:rPr lang="en-US" sz="1800" kern="1200" dirty="0" smtClean="0"/>
            <a:t>E-learning</a:t>
          </a:r>
          <a:endParaRPr lang="en-US" sz="1800" kern="1200" dirty="0"/>
        </a:p>
        <a:p>
          <a:pPr marL="171450" lvl="1" indent="-171450" algn="l" defTabSz="800100">
            <a:lnSpc>
              <a:spcPct val="90000"/>
            </a:lnSpc>
            <a:spcBef>
              <a:spcPct val="0"/>
            </a:spcBef>
            <a:spcAft>
              <a:spcPct val="15000"/>
            </a:spcAft>
            <a:buChar char="••"/>
          </a:pPr>
          <a:r>
            <a:rPr lang="en-US" sz="1800" kern="1200" dirty="0" smtClean="0"/>
            <a:t>Technology  + Media Integration</a:t>
          </a:r>
          <a:endParaRPr lang="en-US" sz="1800" kern="1200" dirty="0"/>
        </a:p>
        <a:p>
          <a:pPr marL="171450" lvl="1" indent="-171450" algn="l" defTabSz="800100">
            <a:lnSpc>
              <a:spcPct val="90000"/>
            </a:lnSpc>
            <a:spcBef>
              <a:spcPct val="0"/>
            </a:spcBef>
            <a:spcAft>
              <a:spcPct val="15000"/>
            </a:spcAft>
            <a:buChar char="••"/>
          </a:pPr>
          <a:r>
            <a:rPr lang="en-US" sz="1800" kern="1200" dirty="0" smtClean="0"/>
            <a:t>Outcomes Based</a:t>
          </a:r>
          <a:endParaRPr lang="en-US" sz="1800" kern="1200" dirty="0"/>
        </a:p>
        <a:p>
          <a:pPr marL="171450" lvl="1" indent="-171450" algn="l" defTabSz="800100">
            <a:lnSpc>
              <a:spcPct val="90000"/>
            </a:lnSpc>
            <a:spcBef>
              <a:spcPct val="0"/>
            </a:spcBef>
            <a:spcAft>
              <a:spcPct val="15000"/>
            </a:spcAft>
            <a:buChar char="••"/>
          </a:pPr>
          <a:r>
            <a:rPr lang="en-US" sz="1800" kern="1200" dirty="0" smtClean="0"/>
            <a:t>Needs Proof</a:t>
          </a:r>
          <a:endParaRPr lang="en-US" sz="1800" kern="1200" dirty="0"/>
        </a:p>
        <a:p>
          <a:pPr marL="57150" lvl="1" indent="-57150" algn="l" defTabSz="444500">
            <a:lnSpc>
              <a:spcPct val="90000"/>
            </a:lnSpc>
            <a:spcBef>
              <a:spcPct val="0"/>
            </a:spcBef>
            <a:spcAft>
              <a:spcPct val="15000"/>
            </a:spcAft>
            <a:buChar char="••"/>
          </a:pPr>
          <a:endParaRPr lang="en-US" sz="1000" kern="1200" dirty="0"/>
        </a:p>
      </dsp:txBody>
      <dsp:txXfrm rot="10800000">
        <a:off x="4755998" y="2152862"/>
        <a:ext cx="1709849" cy="3607901"/>
      </dsp:txXfrm>
    </dsp:sp>
    <dsp:sp modelId="{E38D4F87-7D2A-4732-802A-2CF2A1895A1F}">
      <dsp:nvSpPr>
        <dsp:cNvPr id="0" name=""/>
        <dsp:cNvSpPr/>
      </dsp:nvSpPr>
      <dsp:spPr>
        <a:xfrm>
          <a:off x="7038917" y="139956"/>
          <a:ext cx="1467778" cy="1875092"/>
        </a:xfrm>
        <a:prstGeom prst="roundRect">
          <a:avLst>
            <a:gd name="adj" fmla="val 10000"/>
          </a:avLst>
        </a:prstGeom>
        <a:solidFill>
          <a:schemeClr val="accent5">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CAB5010-1F00-4906-A083-30E896A67936}">
      <dsp:nvSpPr>
        <dsp:cNvPr id="0" name=""/>
        <dsp:cNvSpPr/>
      </dsp:nvSpPr>
      <dsp:spPr>
        <a:xfrm rot="10800000">
          <a:off x="6705481" y="2046028"/>
          <a:ext cx="2048519" cy="3774749"/>
        </a:xfrm>
        <a:prstGeom prst="round2SameRect">
          <a:avLst>
            <a:gd name="adj1" fmla="val 10500"/>
            <a:gd name="adj2" fmla="val 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b="1" u="sng" kern="1200" dirty="0" smtClean="0"/>
            <a:t>Millennial</a:t>
          </a:r>
          <a:endParaRPr lang="en-US" sz="2400" b="1" u="sng" kern="1200" dirty="0" smtClean="0"/>
        </a:p>
        <a:p>
          <a:pPr lvl="0" algn="l" defTabSz="1066800">
            <a:lnSpc>
              <a:spcPct val="90000"/>
            </a:lnSpc>
            <a:spcBef>
              <a:spcPct val="0"/>
            </a:spcBef>
            <a:spcAft>
              <a:spcPct val="35000"/>
            </a:spcAft>
          </a:pPr>
          <a:r>
            <a:rPr lang="en-US" sz="2000" b="0" u="none" kern="1200" baseline="0" dirty="0" smtClean="0">
              <a:latin typeface="Times New Roman"/>
              <a:cs typeface="Times New Roman"/>
            </a:rPr>
            <a:t>●</a:t>
          </a:r>
          <a:r>
            <a:rPr lang="en-US" sz="2000" b="0" u="none" kern="1200" baseline="0" dirty="0" smtClean="0">
              <a:latin typeface="+mn-lt"/>
              <a:cs typeface="Times New Roman"/>
            </a:rPr>
            <a:t>Incidental &amp;</a:t>
          </a:r>
          <a:r>
            <a:rPr lang="en-US" sz="2000" b="0" u="none" kern="1200" baseline="0" dirty="0" smtClean="0">
              <a:latin typeface="Times New Roman"/>
              <a:cs typeface="Times New Roman"/>
            </a:rPr>
            <a:t> </a:t>
          </a:r>
          <a:r>
            <a:rPr lang="en-US" sz="2000" b="0" u="none" kern="1200" baseline="0" dirty="0" smtClean="0"/>
            <a:t>Informal</a:t>
          </a:r>
        </a:p>
        <a:p>
          <a:pPr lvl="0" algn="l" defTabSz="1066800">
            <a:lnSpc>
              <a:spcPct val="90000"/>
            </a:lnSpc>
            <a:spcBef>
              <a:spcPct val="0"/>
            </a:spcBef>
            <a:spcAft>
              <a:spcPct val="35000"/>
            </a:spcAft>
          </a:pPr>
          <a:r>
            <a:rPr lang="en-US" sz="2000" b="0" u="none" kern="1200" baseline="0" dirty="0" smtClean="0">
              <a:latin typeface="Times New Roman"/>
              <a:cs typeface="Times New Roman"/>
            </a:rPr>
            <a:t>●</a:t>
          </a:r>
          <a:r>
            <a:rPr lang="en-US" sz="2000" b="0" u="none" kern="1200" baseline="0" dirty="0" smtClean="0"/>
            <a:t>Short Attention Span</a:t>
          </a:r>
        </a:p>
        <a:p>
          <a:pPr lvl="0" algn="l" defTabSz="1066800">
            <a:lnSpc>
              <a:spcPct val="90000"/>
            </a:lnSpc>
            <a:spcBef>
              <a:spcPct val="0"/>
            </a:spcBef>
            <a:spcAft>
              <a:spcPct val="35000"/>
            </a:spcAft>
          </a:pPr>
          <a:r>
            <a:rPr lang="en-US" sz="2000" b="0" u="none" kern="1200" baseline="0" dirty="0" smtClean="0">
              <a:latin typeface="Times New Roman"/>
              <a:cs typeface="Times New Roman"/>
            </a:rPr>
            <a:t>●</a:t>
          </a:r>
          <a:r>
            <a:rPr lang="en-US" sz="2000" b="0" u="none" kern="1200" baseline="0" dirty="0" smtClean="0"/>
            <a:t>Must Integrate technology and Media (webinar; Blog; Tweet etc.)</a:t>
          </a:r>
          <a:r>
            <a:rPr lang="en-US" sz="2700" b="1" u="sng" kern="1200" baseline="0" dirty="0" smtClean="0"/>
            <a:t> </a:t>
          </a:r>
          <a:endParaRPr lang="en-US" sz="2700" b="1" u="sng" kern="1200" dirty="0"/>
        </a:p>
      </dsp:txBody>
      <dsp:txXfrm rot="10800000">
        <a:off x="6768480" y="2046028"/>
        <a:ext cx="1922521" cy="3711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D621F-6593-4F8C-BBEA-E599003125AD}">
      <dsp:nvSpPr>
        <dsp:cNvPr id="0" name=""/>
        <dsp:cNvSpPr/>
      </dsp:nvSpPr>
      <dsp:spPr>
        <a:xfrm>
          <a:off x="2590800" y="0"/>
          <a:ext cx="1295399" cy="731519"/>
        </a:xfrm>
        <a:prstGeom prst="trapezoid">
          <a:avLst>
            <a:gd name="adj" fmla="val 88542"/>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Expert</a:t>
          </a:r>
          <a:endParaRPr lang="en-US" sz="2400" kern="1200" dirty="0"/>
        </a:p>
      </dsp:txBody>
      <dsp:txXfrm>
        <a:off x="2590800" y="0"/>
        <a:ext cx="1295399" cy="731519"/>
      </dsp:txXfrm>
    </dsp:sp>
    <dsp:sp modelId="{57780FD1-5001-4E12-A8CF-CB5720C90B4B}">
      <dsp:nvSpPr>
        <dsp:cNvPr id="0" name=""/>
        <dsp:cNvSpPr/>
      </dsp:nvSpPr>
      <dsp:spPr>
        <a:xfrm>
          <a:off x="1943100" y="731520"/>
          <a:ext cx="2590799" cy="731519"/>
        </a:xfrm>
        <a:prstGeom prst="trapezoid">
          <a:avLst>
            <a:gd name="adj" fmla="val 88542"/>
          </a:avLst>
        </a:prstGeom>
        <a:gradFill rotWithShape="0">
          <a:gsLst>
            <a:gs pos="0">
              <a:schemeClr val="accent3">
                <a:hueOff val="2812566"/>
                <a:satOff val="-4220"/>
                <a:lumOff val="-686"/>
                <a:alphaOff val="0"/>
                <a:tint val="100000"/>
                <a:shade val="100000"/>
                <a:satMod val="130000"/>
              </a:schemeClr>
            </a:gs>
            <a:gs pos="100000">
              <a:schemeClr val="accent3">
                <a:hueOff val="2812566"/>
                <a:satOff val="-4220"/>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Proficient </a:t>
          </a:r>
          <a:endParaRPr lang="en-US" sz="3200" kern="1200" dirty="0"/>
        </a:p>
      </dsp:txBody>
      <dsp:txXfrm>
        <a:off x="2396489" y="731520"/>
        <a:ext cx="1684020" cy="731519"/>
      </dsp:txXfrm>
    </dsp:sp>
    <dsp:sp modelId="{0CBEF24B-C033-453E-A649-2BB61F97A5FE}">
      <dsp:nvSpPr>
        <dsp:cNvPr id="0" name=""/>
        <dsp:cNvSpPr/>
      </dsp:nvSpPr>
      <dsp:spPr>
        <a:xfrm>
          <a:off x="1295400" y="1463040"/>
          <a:ext cx="3886199" cy="731519"/>
        </a:xfrm>
        <a:prstGeom prst="trapezoid">
          <a:avLst>
            <a:gd name="adj" fmla="val 88542"/>
          </a:avLst>
        </a:prstGeom>
        <a:gradFill rotWithShape="0">
          <a:gsLst>
            <a:gs pos="0">
              <a:schemeClr val="accent3">
                <a:hueOff val="5625132"/>
                <a:satOff val="-8440"/>
                <a:lumOff val="-1373"/>
                <a:alphaOff val="0"/>
                <a:tint val="100000"/>
                <a:shade val="100000"/>
                <a:satMod val="130000"/>
              </a:schemeClr>
            </a:gs>
            <a:gs pos="100000">
              <a:schemeClr val="accent3">
                <a:hueOff val="5625132"/>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Competent</a:t>
          </a:r>
          <a:endParaRPr lang="en-US" sz="3200" kern="1200" dirty="0"/>
        </a:p>
      </dsp:txBody>
      <dsp:txXfrm>
        <a:off x="1975484" y="1463040"/>
        <a:ext cx="2526030" cy="731519"/>
      </dsp:txXfrm>
    </dsp:sp>
    <dsp:sp modelId="{508F3E40-AA1C-4558-B71B-9281740E7097}">
      <dsp:nvSpPr>
        <dsp:cNvPr id="0" name=""/>
        <dsp:cNvSpPr/>
      </dsp:nvSpPr>
      <dsp:spPr>
        <a:xfrm>
          <a:off x="647700" y="2194559"/>
          <a:ext cx="5181599" cy="731519"/>
        </a:xfrm>
        <a:prstGeom prst="trapezoid">
          <a:avLst>
            <a:gd name="adj" fmla="val 88542"/>
          </a:avLst>
        </a:prstGeom>
        <a:gradFill rotWithShape="0">
          <a:gsLst>
            <a:gs pos="0">
              <a:schemeClr val="accent3">
                <a:hueOff val="8437698"/>
                <a:satOff val="-12660"/>
                <a:lumOff val="-2059"/>
                <a:alphaOff val="0"/>
                <a:tint val="100000"/>
                <a:shade val="100000"/>
                <a:satMod val="130000"/>
              </a:schemeClr>
            </a:gs>
            <a:gs pos="100000">
              <a:schemeClr val="accent3">
                <a:hueOff val="8437698"/>
                <a:satOff val="-12660"/>
                <a:lumOff val="-2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Advanced Beginner</a:t>
          </a:r>
          <a:endParaRPr lang="en-US" sz="3200" kern="1200" dirty="0"/>
        </a:p>
      </dsp:txBody>
      <dsp:txXfrm>
        <a:off x="1554479" y="2194559"/>
        <a:ext cx="3368040" cy="731519"/>
      </dsp:txXfrm>
    </dsp:sp>
    <dsp:sp modelId="{D625475C-CB8D-41BD-89D2-055507A4B5E2}">
      <dsp:nvSpPr>
        <dsp:cNvPr id="0" name=""/>
        <dsp:cNvSpPr/>
      </dsp:nvSpPr>
      <dsp:spPr>
        <a:xfrm>
          <a:off x="0" y="2926079"/>
          <a:ext cx="6476999" cy="731519"/>
        </a:xfrm>
        <a:prstGeom prst="trapezoid">
          <a:avLst>
            <a:gd name="adj" fmla="val 88542"/>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Novice</a:t>
          </a:r>
          <a:endParaRPr lang="en-US" sz="3200" kern="1200" dirty="0"/>
        </a:p>
      </dsp:txBody>
      <dsp:txXfrm>
        <a:off x="1133475" y="2926079"/>
        <a:ext cx="4210050" cy="73151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86D63-3E08-473E-8D1A-219FE81752ED}" type="datetimeFigureOut">
              <a:rPr lang="en-US" smtClean="0"/>
              <a:t>2/12/2016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4CE81-B364-45EB-9896-D71798DAF513}" type="slidenum">
              <a:rPr lang="en-US" smtClean="0"/>
              <a:t>‹#›</a:t>
            </a:fld>
            <a:endParaRPr lang="en-US"/>
          </a:p>
        </p:txBody>
      </p:sp>
    </p:spTree>
    <p:extLst>
      <p:ext uri="{BB962C8B-B14F-4D97-AF65-F5344CB8AC3E}">
        <p14:creationId xmlns:p14="http://schemas.microsoft.com/office/powerpoint/2010/main" val="214978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78592-48C5-45C1-96F0-BD360B5C98D3}" type="slidenum">
              <a:rPr lang="en-US" smtClean="0"/>
              <a:t>1</a:t>
            </a:fld>
            <a:endParaRPr lang="en-US"/>
          </a:p>
        </p:txBody>
      </p:sp>
      <p:sp>
        <p:nvSpPr>
          <p:cNvPr id="5" name="Footer Placeholder 4"/>
          <p:cNvSpPr>
            <a:spLocks noGrp="1"/>
          </p:cNvSpPr>
          <p:nvPr>
            <p:ph type="ftr" sz="quarter" idx="11"/>
          </p:nvPr>
        </p:nvSpPr>
        <p:spPr/>
        <p:txBody>
          <a:bodyPr/>
          <a:lstStyle/>
          <a:p>
            <a:r>
              <a:rPr lang="en-US" smtClean="0"/>
              <a:t>test</a:t>
            </a:r>
            <a:endParaRPr lang="en-US"/>
          </a:p>
        </p:txBody>
      </p:sp>
    </p:spTree>
    <p:extLst>
      <p:ext uri="{BB962C8B-B14F-4D97-AF65-F5344CB8AC3E}">
        <p14:creationId xmlns:p14="http://schemas.microsoft.com/office/powerpoint/2010/main" val="2767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the Dreyfus model of skill acquisition</a:t>
            </a:r>
          </a:p>
          <a:p>
            <a:r>
              <a:rPr lang="en-US" dirty="0" smtClean="0"/>
              <a:t>Defines 5 steps of progression to achieve proficiency from novice to Aspirational</a:t>
            </a:r>
          </a:p>
          <a:p>
            <a:r>
              <a:rPr lang="en-US" dirty="0" smtClean="0"/>
              <a:t>This framework allows for individualized learning plans, as some students may have naturally acquired more advanced skills levels which they can measurably demonstrate. This framework of evaluation metrics and observable behaviors will lend itself to a natural transition to lifelong learning self assessment measures. </a:t>
            </a:r>
          </a:p>
          <a:p>
            <a:r>
              <a:rPr lang="en-US" dirty="0" smtClean="0"/>
              <a:t>•	These milestones can serve multiple goals:</a:t>
            </a:r>
          </a:p>
          <a:p>
            <a:r>
              <a:rPr lang="en-US" dirty="0" smtClean="0"/>
              <a:t>1.	Promote competency based training</a:t>
            </a:r>
          </a:p>
          <a:p>
            <a:r>
              <a:rPr lang="en-US" dirty="0" smtClean="0"/>
              <a:t>2.	Track progression and inform decisions regarding promotions and readiness for    graduation</a:t>
            </a:r>
          </a:p>
          <a:p>
            <a:r>
              <a:rPr lang="en-US" dirty="0" smtClean="0"/>
              <a:t>3.	Guide curricular development and guide assessment strategies</a:t>
            </a:r>
          </a:p>
          <a:p>
            <a:r>
              <a:rPr lang="en-US" dirty="0" smtClean="0"/>
              <a:t>4.	Provide benchmark for learner directed self-assessment</a:t>
            </a:r>
          </a:p>
          <a:p>
            <a:r>
              <a:rPr lang="en-US" dirty="0" smtClean="0"/>
              <a:t>5.	Assist remediation by facilitating the identification of specific deficits</a:t>
            </a:r>
          </a:p>
          <a:p>
            <a:r>
              <a:rPr lang="en-US" dirty="0" smtClean="0"/>
              <a:t>7.	Improve public accountability and safety for fellowship training by enumerating expectations of graduates.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2101032-3C19-4FA4-9CDF-5786E34C3AB1}" type="slidenum">
              <a:rPr lang="en-US" smtClean="0"/>
              <a:t>59</a:t>
            </a:fld>
            <a:endParaRPr lang="en-US"/>
          </a:p>
        </p:txBody>
      </p:sp>
    </p:spTree>
    <p:extLst>
      <p:ext uri="{BB962C8B-B14F-4D97-AF65-F5344CB8AC3E}">
        <p14:creationId xmlns:p14="http://schemas.microsoft.com/office/powerpoint/2010/main" val="332145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978592-48C5-45C1-96F0-BD360B5C98D3}" type="slidenum">
              <a:rPr lang="en-US" smtClean="0"/>
              <a:t>5</a:t>
            </a:fld>
            <a:endParaRPr lang="en-US"/>
          </a:p>
        </p:txBody>
      </p:sp>
      <p:sp>
        <p:nvSpPr>
          <p:cNvPr id="5" name="Footer Placeholder 4"/>
          <p:cNvSpPr>
            <a:spLocks noGrp="1"/>
          </p:cNvSpPr>
          <p:nvPr>
            <p:ph type="ftr" sz="quarter" idx="11"/>
          </p:nvPr>
        </p:nvSpPr>
        <p:spPr/>
        <p:txBody>
          <a:bodyPr/>
          <a:lstStyle/>
          <a:p>
            <a:r>
              <a:rPr lang="en-US" smtClean="0"/>
              <a:t>test</a:t>
            </a:r>
            <a:endParaRPr lang="en-US"/>
          </a:p>
        </p:txBody>
      </p:sp>
    </p:spTree>
    <p:extLst>
      <p:ext uri="{BB962C8B-B14F-4D97-AF65-F5344CB8AC3E}">
        <p14:creationId xmlns:p14="http://schemas.microsoft.com/office/powerpoint/2010/main" val="99675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About 20 years</a:t>
            </a:r>
          </a:p>
          <a:p>
            <a:pPr eaLnBrk="1" hangingPunct="1"/>
            <a:r>
              <a:rPr lang="en-US" altLang="en-US" dirty="0" smtClean="0"/>
              <a:t>Changes are linear</a:t>
            </a:r>
          </a:p>
          <a:p>
            <a:pPr eaLnBrk="1" hangingPunct="1"/>
            <a:r>
              <a:rPr lang="en-US" altLang="en-US" dirty="0" smtClean="0"/>
              <a:t>Defined by </a:t>
            </a: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20884" indent="-277263" eaLnBrk="0" hangingPunct="0">
              <a:defRPr>
                <a:solidFill>
                  <a:schemeClr val="tx1"/>
                </a:solidFill>
                <a:latin typeface="Tahoma" pitchFamily="34" charset="0"/>
              </a:defRPr>
            </a:lvl2pPr>
            <a:lvl3pPr marL="1109053" indent="-221811" eaLnBrk="0" hangingPunct="0">
              <a:defRPr>
                <a:solidFill>
                  <a:schemeClr val="tx1"/>
                </a:solidFill>
                <a:latin typeface="Tahoma" pitchFamily="34" charset="0"/>
              </a:defRPr>
            </a:lvl3pPr>
            <a:lvl4pPr marL="1552674" indent="-221811" eaLnBrk="0" hangingPunct="0">
              <a:defRPr>
                <a:solidFill>
                  <a:schemeClr val="tx1"/>
                </a:solidFill>
                <a:latin typeface="Tahoma" pitchFamily="34" charset="0"/>
              </a:defRPr>
            </a:lvl4pPr>
            <a:lvl5pPr marL="1996295" indent="-221811" eaLnBrk="0" hangingPunct="0">
              <a:defRPr>
                <a:solidFill>
                  <a:schemeClr val="tx1"/>
                </a:solidFill>
                <a:latin typeface="Tahoma" pitchFamily="34" charset="0"/>
              </a:defRPr>
            </a:lvl5pPr>
            <a:lvl6pPr marL="2439916" indent="-221811" eaLnBrk="0" fontAlgn="base" hangingPunct="0">
              <a:spcBef>
                <a:spcPct val="0"/>
              </a:spcBef>
              <a:spcAft>
                <a:spcPct val="0"/>
              </a:spcAft>
              <a:defRPr>
                <a:solidFill>
                  <a:schemeClr val="tx1"/>
                </a:solidFill>
                <a:latin typeface="Tahoma" pitchFamily="34" charset="0"/>
              </a:defRPr>
            </a:lvl6pPr>
            <a:lvl7pPr marL="2883538" indent="-221811" eaLnBrk="0" fontAlgn="base" hangingPunct="0">
              <a:spcBef>
                <a:spcPct val="0"/>
              </a:spcBef>
              <a:spcAft>
                <a:spcPct val="0"/>
              </a:spcAft>
              <a:defRPr>
                <a:solidFill>
                  <a:schemeClr val="tx1"/>
                </a:solidFill>
                <a:latin typeface="Tahoma" pitchFamily="34" charset="0"/>
              </a:defRPr>
            </a:lvl7pPr>
            <a:lvl8pPr marL="3327159" indent="-221811" eaLnBrk="0" fontAlgn="base" hangingPunct="0">
              <a:spcBef>
                <a:spcPct val="0"/>
              </a:spcBef>
              <a:spcAft>
                <a:spcPct val="0"/>
              </a:spcAft>
              <a:defRPr>
                <a:solidFill>
                  <a:schemeClr val="tx1"/>
                </a:solidFill>
                <a:latin typeface="Tahoma" pitchFamily="34" charset="0"/>
              </a:defRPr>
            </a:lvl8pPr>
            <a:lvl9pPr marL="3770780" indent="-221811" eaLnBrk="0" fontAlgn="base" hangingPunct="0">
              <a:spcBef>
                <a:spcPct val="0"/>
              </a:spcBef>
              <a:spcAft>
                <a:spcPct val="0"/>
              </a:spcAft>
              <a:defRPr>
                <a:solidFill>
                  <a:schemeClr val="tx1"/>
                </a:solidFill>
                <a:latin typeface="Tahoma" pitchFamily="34" charset="0"/>
              </a:defRPr>
            </a:lvl9pPr>
          </a:lstStyle>
          <a:p>
            <a:pPr>
              <a:defRPr/>
            </a:pPr>
            <a:fld id="{193D060C-CC5C-40B8-9417-0FB4AE632162}" type="slidenum">
              <a:rPr lang="en-US" smtClean="0"/>
              <a:pPr>
                <a:defRPr/>
              </a:pPr>
              <a:t>9</a:t>
            </a:fld>
            <a:endParaRPr lang="en-US" smtClean="0"/>
          </a:p>
        </p:txBody>
      </p:sp>
    </p:spTree>
    <p:extLst>
      <p:ext uri="{BB962C8B-B14F-4D97-AF65-F5344CB8AC3E}">
        <p14:creationId xmlns:p14="http://schemas.microsoft.com/office/powerpoint/2010/main" val="157571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Overprotective parents always there to soften the blow and run interference…their definition of stressors is different as they do not have developed coping skills (always shielded)</a:t>
            </a:r>
          </a:p>
          <a:p>
            <a:r>
              <a:rPr lang="en-US" altLang="en-US" smtClean="0"/>
              <a:t>They have been approached since childhood As the consumer ex: tv ads for toys (have your parents by you this); thus they are the consumer of the product which is a world class education; change to the opportunity for a world class education, Must put the onus back on the student of this is your opportunity to make the most of…</a:t>
            </a:r>
          </a:p>
          <a:p>
            <a:r>
              <a:rPr lang="en-US" altLang="en-US" smtClean="0"/>
              <a:t>Why? Technology with blogs, groups makes it ok to say out loud what your issues are and normalized the seeking of counseling. Inc support pos and neg. Also less copin skills to deal with stressors and gage what is a big vs little stressor ex failing a course may equal suicidal ideation and carry through (warning systems developed in IHE)</a:t>
            </a:r>
          </a:p>
          <a:p>
            <a:endParaRPr lang="en-US" altLang="en-US" smtClean="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20884" indent="-277263" eaLnBrk="0" hangingPunct="0">
              <a:defRPr>
                <a:solidFill>
                  <a:schemeClr val="tx1"/>
                </a:solidFill>
                <a:latin typeface="Tahoma" pitchFamily="34" charset="0"/>
              </a:defRPr>
            </a:lvl2pPr>
            <a:lvl3pPr marL="1109053" indent="-221811" eaLnBrk="0" hangingPunct="0">
              <a:defRPr>
                <a:solidFill>
                  <a:schemeClr val="tx1"/>
                </a:solidFill>
                <a:latin typeface="Tahoma" pitchFamily="34" charset="0"/>
              </a:defRPr>
            </a:lvl3pPr>
            <a:lvl4pPr marL="1552674" indent="-221811" eaLnBrk="0" hangingPunct="0">
              <a:defRPr>
                <a:solidFill>
                  <a:schemeClr val="tx1"/>
                </a:solidFill>
                <a:latin typeface="Tahoma" pitchFamily="34" charset="0"/>
              </a:defRPr>
            </a:lvl4pPr>
            <a:lvl5pPr marL="1996295" indent="-221811" eaLnBrk="0" hangingPunct="0">
              <a:defRPr>
                <a:solidFill>
                  <a:schemeClr val="tx1"/>
                </a:solidFill>
                <a:latin typeface="Tahoma" pitchFamily="34" charset="0"/>
              </a:defRPr>
            </a:lvl5pPr>
            <a:lvl6pPr marL="2439916" indent="-221811" eaLnBrk="0" fontAlgn="base" hangingPunct="0">
              <a:spcBef>
                <a:spcPct val="0"/>
              </a:spcBef>
              <a:spcAft>
                <a:spcPct val="0"/>
              </a:spcAft>
              <a:defRPr>
                <a:solidFill>
                  <a:schemeClr val="tx1"/>
                </a:solidFill>
                <a:latin typeface="Tahoma" pitchFamily="34" charset="0"/>
              </a:defRPr>
            </a:lvl6pPr>
            <a:lvl7pPr marL="2883538" indent="-221811" eaLnBrk="0" fontAlgn="base" hangingPunct="0">
              <a:spcBef>
                <a:spcPct val="0"/>
              </a:spcBef>
              <a:spcAft>
                <a:spcPct val="0"/>
              </a:spcAft>
              <a:defRPr>
                <a:solidFill>
                  <a:schemeClr val="tx1"/>
                </a:solidFill>
                <a:latin typeface="Tahoma" pitchFamily="34" charset="0"/>
              </a:defRPr>
            </a:lvl7pPr>
            <a:lvl8pPr marL="3327159" indent="-221811" eaLnBrk="0" fontAlgn="base" hangingPunct="0">
              <a:spcBef>
                <a:spcPct val="0"/>
              </a:spcBef>
              <a:spcAft>
                <a:spcPct val="0"/>
              </a:spcAft>
              <a:defRPr>
                <a:solidFill>
                  <a:schemeClr val="tx1"/>
                </a:solidFill>
                <a:latin typeface="Tahoma" pitchFamily="34" charset="0"/>
              </a:defRPr>
            </a:lvl8pPr>
            <a:lvl9pPr marL="3770780" indent="-221811" eaLnBrk="0" fontAlgn="base" hangingPunct="0">
              <a:spcBef>
                <a:spcPct val="0"/>
              </a:spcBef>
              <a:spcAft>
                <a:spcPct val="0"/>
              </a:spcAft>
              <a:defRPr>
                <a:solidFill>
                  <a:schemeClr val="tx1"/>
                </a:solidFill>
                <a:latin typeface="Tahoma" pitchFamily="34" charset="0"/>
              </a:defRPr>
            </a:lvl9pPr>
          </a:lstStyle>
          <a:p>
            <a:pPr>
              <a:defRPr/>
            </a:pPr>
            <a:fld id="{B88A2FA5-1333-481E-BC48-B1C89A635AAD}" type="slidenum">
              <a:rPr lang="en-US" smtClean="0"/>
              <a:pPr>
                <a:defRPr/>
              </a:pPr>
              <a:t>17</a:t>
            </a:fld>
            <a:endParaRPr lang="en-US" smtClean="0"/>
          </a:p>
        </p:txBody>
      </p:sp>
    </p:spTree>
    <p:extLst>
      <p:ext uri="{BB962C8B-B14F-4D97-AF65-F5344CB8AC3E}">
        <p14:creationId xmlns:p14="http://schemas.microsoft.com/office/powerpoint/2010/main" val="157735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E4CE81-B364-45EB-9896-D71798DAF513}" type="slidenum">
              <a:rPr lang="en-US" smtClean="0"/>
              <a:t>20</a:t>
            </a:fld>
            <a:endParaRPr lang="en-US"/>
          </a:p>
        </p:txBody>
      </p:sp>
    </p:spTree>
    <p:extLst>
      <p:ext uri="{BB962C8B-B14F-4D97-AF65-F5344CB8AC3E}">
        <p14:creationId xmlns:p14="http://schemas.microsoft.com/office/powerpoint/2010/main" val="186555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Bad grade=suicidal ideation…self injurious behavior etc…they have not developed practice and coping skills…new generational filters</a:t>
            </a:r>
          </a:p>
          <a:p>
            <a:r>
              <a:rPr lang="en-US" smtClean="0"/>
              <a:t>Al Gore inconvenient truth like meteoric rise in meds among college and IHE millennial students entering college</a:t>
            </a:r>
          </a:p>
          <a:p>
            <a:endParaRPr lang="en-US" smtClean="0"/>
          </a:p>
          <a:p>
            <a:r>
              <a:rPr lang="en-US" smtClean="0"/>
              <a:t>Why? Technology with blogs, groups makes it ok to say out loud what your issues are and normalized the seeking of counseling. Inc support pos and neg. Also less copin skills to deal with stressors and gage what is a big vs little stressor ex failing a course may equal suicidal ideation and carry through (warning systems developed in IHE)</a:t>
            </a:r>
          </a:p>
          <a:p>
            <a:endParaRPr lang="en-US" smtClean="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20884" indent="-277263" eaLnBrk="0" hangingPunct="0">
              <a:defRPr>
                <a:solidFill>
                  <a:schemeClr val="tx1"/>
                </a:solidFill>
                <a:latin typeface="Tahoma" pitchFamily="34" charset="0"/>
              </a:defRPr>
            </a:lvl2pPr>
            <a:lvl3pPr marL="1109053" indent="-221811" eaLnBrk="0" hangingPunct="0">
              <a:defRPr>
                <a:solidFill>
                  <a:schemeClr val="tx1"/>
                </a:solidFill>
                <a:latin typeface="Tahoma" pitchFamily="34" charset="0"/>
              </a:defRPr>
            </a:lvl3pPr>
            <a:lvl4pPr marL="1552674" indent="-221811" eaLnBrk="0" hangingPunct="0">
              <a:defRPr>
                <a:solidFill>
                  <a:schemeClr val="tx1"/>
                </a:solidFill>
                <a:latin typeface="Tahoma" pitchFamily="34" charset="0"/>
              </a:defRPr>
            </a:lvl4pPr>
            <a:lvl5pPr marL="1996295" indent="-221811" eaLnBrk="0" hangingPunct="0">
              <a:defRPr>
                <a:solidFill>
                  <a:schemeClr val="tx1"/>
                </a:solidFill>
                <a:latin typeface="Tahoma" pitchFamily="34" charset="0"/>
              </a:defRPr>
            </a:lvl5pPr>
            <a:lvl6pPr marL="2439916" indent="-221811" eaLnBrk="0" fontAlgn="base" hangingPunct="0">
              <a:spcBef>
                <a:spcPct val="0"/>
              </a:spcBef>
              <a:spcAft>
                <a:spcPct val="0"/>
              </a:spcAft>
              <a:defRPr>
                <a:solidFill>
                  <a:schemeClr val="tx1"/>
                </a:solidFill>
                <a:latin typeface="Tahoma" pitchFamily="34" charset="0"/>
              </a:defRPr>
            </a:lvl6pPr>
            <a:lvl7pPr marL="2883538" indent="-221811" eaLnBrk="0" fontAlgn="base" hangingPunct="0">
              <a:spcBef>
                <a:spcPct val="0"/>
              </a:spcBef>
              <a:spcAft>
                <a:spcPct val="0"/>
              </a:spcAft>
              <a:defRPr>
                <a:solidFill>
                  <a:schemeClr val="tx1"/>
                </a:solidFill>
                <a:latin typeface="Tahoma" pitchFamily="34" charset="0"/>
              </a:defRPr>
            </a:lvl7pPr>
            <a:lvl8pPr marL="3327159" indent="-221811" eaLnBrk="0" fontAlgn="base" hangingPunct="0">
              <a:spcBef>
                <a:spcPct val="0"/>
              </a:spcBef>
              <a:spcAft>
                <a:spcPct val="0"/>
              </a:spcAft>
              <a:defRPr>
                <a:solidFill>
                  <a:schemeClr val="tx1"/>
                </a:solidFill>
                <a:latin typeface="Tahoma" pitchFamily="34" charset="0"/>
              </a:defRPr>
            </a:lvl8pPr>
            <a:lvl9pPr marL="3770780" indent="-221811" eaLnBrk="0" fontAlgn="base" hangingPunct="0">
              <a:spcBef>
                <a:spcPct val="0"/>
              </a:spcBef>
              <a:spcAft>
                <a:spcPct val="0"/>
              </a:spcAft>
              <a:defRPr>
                <a:solidFill>
                  <a:schemeClr val="tx1"/>
                </a:solidFill>
                <a:latin typeface="Tahoma" pitchFamily="34" charset="0"/>
              </a:defRPr>
            </a:lvl9pPr>
          </a:lstStyle>
          <a:p>
            <a:pPr>
              <a:defRPr/>
            </a:pPr>
            <a:fld id="{99277C88-E4A3-41DE-B602-0E4BE87745D9}" type="slidenum">
              <a:rPr lang="en-US" smtClean="0"/>
              <a:pPr>
                <a:defRPr/>
              </a:pPr>
              <a:t>23</a:t>
            </a:fld>
            <a:endParaRPr lang="en-US" smtClean="0"/>
          </a:p>
        </p:txBody>
      </p:sp>
    </p:spTree>
    <p:extLst>
      <p:ext uri="{BB962C8B-B14F-4D97-AF65-F5344CB8AC3E}">
        <p14:creationId xmlns:p14="http://schemas.microsoft.com/office/powerpoint/2010/main" val="156673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E4CE81-B364-45EB-9896-D71798DAF513}" type="slidenum">
              <a:rPr lang="en-US" smtClean="0"/>
              <a:t>38</a:t>
            </a:fld>
            <a:endParaRPr lang="en-US"/>
          </a:p>
        </p:txBody>
      </p:sp>
    </p:spTree>
    <p:extLst>
      <p:ext uri="{BB962C8B-B14F-4D97-AF65-F5344CB8AC3E}">
        <p14:creationId xmlns:p14="http://schemas.microsoft.com/office/powerpoint/2010/main" val="1957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Christy Price </a:t>
            </a:r>
            <a:r>
              <a:rPr lang="en-US" dirty="0" err="1" smtClean="0"/>
              <a:t>EdD</a:t>
            </a:r>
            <a:r>
              <a:rPr lang="en-US" dirty="0" smtClean="0"/>
              <a:t>, </a:t>
            </a:r>
            <a:r>
              <a:rPr lang="en-US" dirty="0" err="1" smtClean="0"/>
              <a:t>sychology</a:t>
            </a:r>
            <a:r>
              <a:rPr lang="en-US" dirty="0" smtClean="0"/>
              <a:t> professor Dalton State College </a:t>
            </a:r>
            <a:r>
              <a:rPr lang="en-US" dirty="0" err="1" smtClean="0"/>
              <a:t>notied</a:t>
            </a:r>
            <a:r>
              <a:rPr lang="en-US" dirty="0" smtClean="0"/>
              <a:t> gap between student’s expectation for success and the effort they put forth in the classroom-conducted a qualitative </a:t>
            </a:r>
            <a:r>
              <a:rPr lang="en-US" dirty="0" err="1" smtClean="0"/>
              <a:t>anlysis</a:t>
            </a:r>
            <a:r>
              <a:rPr lang="en-US" dirty="0" smtClean="0"/>
              <a:t> of narratives provided by </a:t>
            </a:r>
            <a:r>
              <a:rPr lang="en-US" dirty="0" err="1" smtClean="0"/>
              <a:t>millenials</a:t>
            </a:r>
            <a:r>
              <a:rPr lang="en-US" dirty="0" smtClean="0"/>
              <a:t> to understand what makes them tick</a:t>
            </a:r>
          </a:p>
          <a:p>
            <a:pPr eaLnBrk="1" hangingPunct="1"/>
            <a:r>
              <a:rPr lang="en-US" dirty="0" smtClean="0"/>
              <a:t>Relevance can Google anything they want for information thus do not value information for information sake. </a:t>
            </a: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540B4A-EAB8-4E13-8B40-5A6B9F107AF9}" type="slidenum">
              <a:rPr lang="en-US" smtClean="0">
                <a:latin typeface="Tahoma" pitchFamily="34" charset="0"/>
              </a:rPr>
              <a:pPr/>
              <a:t>41</a:t>
            </a:fld>
            <a:endParaRPr lang="en-US" smtClean="0">
              <a:latin typeface="Tahoma" pitchFamily="34" charset="0"/>
            </a:endParaRPr>
          </a:p>
        </p:txBody>
      </p:sp>
    </p:spTree>
    <p:extLst>
      <p:ext uri="{BB962C8B-B14F-4D97-AF65-F5344CB8AC3E}">
        <p14:creationId xmlns:p14="http://schemas.microsoft.com/office/powerpoint/2010/main" val="426020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Christy Price </a:t>
            </a:r>
            <a:r>
              <a:rPr lang="en-US" dirty="0" err="1" smtClean="0"/>
              <a:t>EdD</a:t>
            </a:r>
            <a:r>
              <a:rPr lang="en-US" dirty="0" smtClean="0"/>
              <a:t>, </a:t>
            </a:r>
            <a:r>
              <a:rPr lang="en-US" dirty="0" err="1" smtClean="0"/>
              <a:t>sychology</a:t>
            </a:r>
            <a:r>
              <a:rPr lang="en-US" dirty="0" smtClean="0"/>
              <a:t> professor Dalton State College </a:t>
            </a:r>
            <a:r>
              <a:rPr lang="en-US" dirty="0" err="1" smtClean="0"/>
              <a:t>notied</a:t>
            </a:r>
            <a:r>
              <a:rPr lang="en-US" dirty="0" smtClean="0"/>
              <a:t> gap between student’s expectation for success and the effort they put forth in the classroom-conducted a qualitative </a:t>
            </a:r>
            <a:r>
              <a:rPr lang="en-US" dirty="0" err="1" smtClean="0"/>
              <a:t>anlysis</a:t>
            </a:r>
            <a:r>
              <a:rPr lang="en-US" dirty="0" smtClean="0"/>
              <a:t> of narratives provided by </a:t>
            </a:r>
            <a:r>
              <a:rPr lang="en-US" dirty="0" err="1" smtClean="0"/>
              <a:t>millenials</a:t>
            </a:r>
            <a:r>
              <a:rPr lang="en-US" dirty="0" smtClean="0"/>
              <a:t> to understand what makes them tick</a:t>
            </a:r>
          </a:p>
          <a:p>
            <a:pPr eaLnBrk="1" hangingPunct="1"/>
            <a:r>
              <a:rPr lang="en-US" dirty="0" smtClean="0"/>
              <a:t>Relevance can Google anything they want for information thus do not value information for information sake. </a:t>
            </a:r>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E33DA1-4E8F-4637-9093-8FBD0D9D6AB8}" type="slidenum">
              <a:rPr lang="en-US" smtClean="0">
                <a:latin typeface="Tahoma" pitchFamily="34" charset="0"/>
              </a:rPr>
              <a:pPr/>
              <a:t>42</a:t>
            </a:fld>
            <a:endParaRPr lang="en-US" smtClean="0">
              <a:latin typeface="Tahoma" pitchFamily="34" charset="0"/>
            </a:endParaRPr>
          </a:p>
        </p:txBody>
      </p:sp>
    </p:spTree>
    <p:extLst>
      <p:ext uri="{BB962C8B-B14F-4D97-AF65-F5344CB8AC3E}">
        <p14:creationId xmlns:p14="http://schemas.microsoft.com/office/powerpoint/2010/main" val="894250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66469"/>
            <a:ext cx="7772400" cy="891930"/>
          </a:xfrm>
        </p:spPr>
        <p:txBody>
          <a:bodyPr>
            <a:normAutofit/>
          </a:bodyPr>
          <a:lstStyle>
            <a:lvl1pPr algn="ctr">
              <a:defRPr sz="3000" b="0" i="0">
                <a:solidFill>
                  <a:srgbClr val="CD113B"/>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04003" y="5429211"/>
            <a:ext cx="6400800" cy="1073769"/>
          </a:xfrm>
        </p:spPr>
        <p:txBody>
          <a:bodyPr>
            <a:normAutofit/>
          </a:bodyPr>
          <a:lstStyle>
            <a:lvl1pPr marL="0" indent="0" algn="ctr">
              <a:buNone/>
              <a:defRPr sz="13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2/12/2016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114927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D5A38743-C868-4DC0-B04B-9ABEAD5173C0}" type="slidenum">
              <a:rPr lang="en-US"/>
              <a:pPr>
                <a:defRPr/>
              </a:pPr>
              <a:t>‹#›</a:t>
            </a:fld>
            <a:endParaRPr lang="en-US" dirty="0"/>
          </a:p>
        </p:txBody>
      </p:sp>
    </p:spTree>
    <p:extLst>
      <p:ext uri="{BB962C8B-B14F-4D97-AF65-F5344CB8AC3E}">
        <p14:creationId xmlns:p14="http://schemas.microsoft.com/office/powerpoint/2010/main" val="157294486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31E8F6-A19F-454D-825A-BB94C4FF1EB4}"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131920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1E8F6-A19F-454D-825A-BB94C4FF1EB4}"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1057282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31E8F6-A19F-454D-825A-BB94C4FF1EB4}"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343542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31E8F6-A19F-454D-825A-BB94C4FF1EB4}"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334098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31E8F6-A19F-454D-825A-BB94C4FF1EB4}" type="datetimeFigureOut">
              <a:rPr lang="en-US" smtClean="0"/>
              <a:t>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281244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31E8F6-A19F-454D-825A-BB94C4FF1EB4}" type="datetimeFigureOut">
              <a:rPr lang="en-US" smtClean="0"/>
              <a:t>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120429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1E8F6-A19F-454D-825A-BB94C4FF1EB4}" type="datetimeFigureOut">
              <a:rPr lang="en-US" smtClean="0"/>
              <a:t>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27522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31E8F6-A19F-454D-825A-BB94C4FF1EB4}"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4084825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31E8F6-A19F-454D-825A-BB94C4FF1EB4}" type="datetimeFigureOut">
              <a:rPr lang="en-US" smtClean="0"/>
              <a:t>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18240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87DE6A48-BD34-9247-8CD2-A207D07E22B4}" type="datetime1">
              <a:rPr lang="en-US"/>
              <a:pPr/>
              <a:t>2/12/2016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Tree>
    <p:extLst>
      <p:ext uri="{BB962C8B-B14F-4D97-AF65-F5344CB8AC3E}">
        <p14:creationId xmlns:p14="http://schemas.microsoft.com/office/powerpoint/2010/main" val="9746678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1E8F6-A19F-454D-825A-BB94C4FF1EB4}"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2441215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31E8F6-A19F-454D-825A-BB94C4FF1EB4}" type="datetimeFigureOut">
              <a:rPr lang="en-US" smtClean="0"/>
              <a:t>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9FCB-8013-4123-8328-8F5FED081ADF}" type="slidenum">
              <a:rPr lang="en-US" smtClean="0"/>
              <a:t>‹#›</a:t>
            </a:fld>
            <a:endParaRPr lang="en-US"/>
          </a:p>
        </p:txBody>
      </p:sp>
    </p:spTree>
    <p:extLst>
      <p:ext uri="{BB962C8B-B14F-4D97-AF65-F5344CB8AC3E}">
        <p14:creationId xmlns:p14="http://schemas.microsoft.com/office/powerpoint/2010/main" val="111128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342900" fontAlgn="base">
              <a:spcBef>
                <a:spcPct val="0"/>
              </a:spcBef>
              <a:spcAft>
                <a:spcPct val="0"/>
              </a:spcAft>
            </a:pPr>
            <a:fld id="{96090422-FAC2-1B47-B696-15B7C4FF0E2E}" type="datetime1">
              <a:rPr lang="en-US" smtClean="0"/>
              <a:pPr defTabSz="342900" fontAlgn="base">
                <a:spcBef>
                  <a:spcPct val="0"/>
                </a:spcBef>
                <a:spcAft>
                  <a:spcPct val="0"/>
                </a:spcAft>
              </a:pPr>
              <a:t>2/12/2016</a:t>
            </a:fld>
            <a:endParaRPr lang="en-US"/>
          </a:p>
        </p:txBody>
      </p:sp>
      <p:sp>
        <p:nvSpPr>
          <p:cNvPr id="4" name="Footer Placeholder 3"/>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fontAlgn="base">
              <a:spcBef>
                <a:spcPct val="0"/>
              </a:spcBef>
              <a:spcAft>
                <a:spcPct val="0"/>
              </a:spcAft>
            </a:pPr>
            <a:fld id="{B0ABAB64-726D-C943-9B15-2E81C6025A8E}" type="slidenum">
              <a:rPr lang="en-US" smtClean="0"/>
              <a:pPr defTabSz="342900" fontAlgn="base">
                <a:spcBef>
                  <a:spcPct val="0"/>
                </a:spcBef>
                <a:spcAft>
                  <a:spcPct val="0"/>
                </a:spcAft>
              </a:pPr>
              <a:t>‹#›</a:t>
            </a:fld>
            <a:endParaRPr lang="en-US"/>
          </a:p>
        </p:txBody>
      </p:sp>
    </p:spTree>
    <p:extLst>
      <p:ext uri="{BB962C8B-B14F-4D97-AF65-F5344CB8AC3E}">
        <p14:creationId xmlns:p14="http://schemas.microsoft.com/office/powerpoint/2010/main" val="10361275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2/12/2016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283530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D113B"/>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88565"/>
            <a:ext cx="4038600" cy="353759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88565"/>
            <a:ext cx="4038600" cy="353759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2/12/2016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Tree>
    <p:extLst>
      <p:ext uri="{BB962C8B-B14F-4D97-AF65-F5344CB8AC3E}">
        <p14:creationId xmlns:p14="http://schemas.microsoft.com/office/powerpoint/2010/main" val="118546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154113"/>
            <a:ext cx="9144000" cy="570388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342900" fontAlgn="base">
              <a:spcBef>
                <a:spcPct val="0"/>
              </a:spcBef>
              <a:spcAft>
                <a:spcPct val="0"/>
              </a:spcAft>
              <a:defRPr/>
            </a:pPr>
            <a:endParaRPr lang="en-US" sz="1350">
              <a:solidFill>
                <a:prstClr val="white"/>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43935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3079118"/>
            <a:ext cx="4040188" cy="322955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2439358"/>
            <a:ext cx="4041775" cy="55272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3079120"/>
            <a:ext cx="4041775" cy="341375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fld id="{D52BA450-71FD-9942-8270-D5CA8842F7D9}" type="datetime1">
              <a:rPr lang="en-US"/>
              <a:pPr/>
              <a:t>2/12/2016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fld id="{2939816D-E0BB-3C42-AAB0-B7861CA7F427}" type="slidenum">
              <a:rPr lang="en-US"/>
              <a:pPr/>
              <a:t>‹#›</a:t>
            </a:fld>
            <a:endParaRPr lang="en-US"/>
          </a:p>
        </p:txBody>
      </p:sp>
    </p:spTree>
    <p:extLst>
      <p:ext uri="{BB962C8B-B14F-4D97-AF65-F5344CB8AC3E}">
        <p14:creationId xmlns:p14="http://schemas.microsoft.com/office/powerpoint/2010/main" val="89994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98E1D7-994E-D349-BA70-864DB4C10606}" type="datetime1">
              <a:rPr lang="en-US"/>
              <a:pPr/>
              <a:t>2/12/2016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56451F8-756F-BB4E-845F-D2F68FD5170D}" type="slidenum">
              <a:rPr lang="en-US"/>
              <a:pPr/>
              <a:t>‹#›</a:t>
            </a:fld>
            <a:endParaRPr lang="en-US"/>
          </a:p>
        </p:txBody>
      </p:sp>
    </p:spTree>
    <p:extLst>
      <p:ext uri="{BB962C8B-B14F-4D97-AF65-F5344CB8AC3E}">
        <p14:creationId xmlns:p14="http://schemas.microsoft.com/office/powerpoint/2010/main" val="227457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2CE9C8A-AE92-184B-AD47-7CC5EB34B77F}" type="datetime1">
              <a:rPr lang="en-US"/>
              <a:pPr/>
              <a:t>2/12/2016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F2F890B-22CC-2246-8194-71A211E47A34}" type="slidenum">
              <a:rPr lang="en-US"/>
              <a:pPr/>
              <a:t>‹#›</a:t>
            </a:fld>
            <a:endParaRPr lang="en-US"/>
          </a:p>
        </p:txBody>
      </p:sp>
    </p:spTree>
    <p:extLst>
      <p:ext uri="{BB962C8B-B14F-4D97-AF65-F5344CB8AC3E}">
        <p14:creationId xmlns:p14="http://schemas.microsoft.com/office/powerpoint/2010/main" val="86634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1601661"/>
            <a:ext cx="5486400" cy="312591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925BE30-18F9-E140-A267-EABB0CD34C41}" type="datetime1">
              <a:rPr lang="en-US"/>
              <a:pPr/>
              <a:t>2/12/2016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Tree>
    <p:extLst>
      <p:ext uri="{BB962C8B-B14F-4D97-AF65-F5344CB8AC3E}">
        <p14:creationId xmlns:p14="http://schemas.microsoft.com/office/powerpoint/2010/main" val="82886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50477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2767367"/>
            <a:ext cx="8229600" cy="372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92877"/>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defRPr>
            </a:lvl1pPr>
          </a:lstStyle>
          <a:p>
            <a:pPr defTabSz="342900" fontAlgn="base">
              <a:spcBef>
                <a:spcPct val="0"/>
              </a:spcBef>
              <a:spcAft>
                <a:spcPct val="0"/>
              </a:spcAft>
            </a:pPr>
            <a:fld id="{96090422-FAC2-1B47-B696-15B7C4FF0E2E}" type="datetime1">
              <a:rPr lang="en-US" smtClean="0"/>
              <a:pPr defTabSz="342900" fontAlgn="base">
                <a:spcBef>
                  <a:spcPct val="0"/>
                </a:spcBef>
                <a:spcAft>
                  <a:spcPct val="0"/>
                </a:spcAft>
              </a:pPr>
              <a:t>2/12/2016</a:t>
            </a:fld>
            <a:endParaRPr lang="en-US"/>
          </a:p>
        </p:txBody>
      </p:sp>
      <p:sp>
        <p:nvSpPr>
          <p:cNvPr id="5" name="Footer Placeholder 4"/>
          <p:cNvSpPr>
            <a:spLocks noGrp="1"/>
          </p:cNvSpPr>
          <p:nvPr>
            <p:ph type="ftr" sz="quarter" idx="3"/>
          </p:nvPr>
        </p:nvSpPr>
        <p:spPr>
          <a:xfrm>
            <a:off x="3124200" y="6492877"/>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92877"/>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pPr defTabSz="342900" fontAlgn="base">
              <a:spcBef>
                <a:spcPct val="0"/>
              </a:spcBef>
              <a:spcAft>
                <a:spcPct val="0"/>
              </a:spcAft>
            </a:pPr>
            <a:fld id="{B0ABAB64-726D-C943-9B15-2E81C6025A8E}" type="slidenum">
              <a:rPr lang="en-US" smtClean="0"/>
              <a:pPr defTabSz="342900" fontAlgn="base">
                <a:spcBef>
                  <a:spcPct val="0"/>
                </a:spcBef>
                <a:spcAft>
                  <a:spcPct val="0"/>
                </a:spcAft>
              </a:pPr>
              <a:t>‹#›</a:t>
            </a:fld>
            <a:endParaRPr lang="en-US"/>
          </a:p>
        </p:txBody>
      </p:sp>
    </p:spTree>
    <p:extLst>
      <p:ext uri="{BB962C8B-B14F-4D97-AF65-F5344CB8AC3E}">
        <p14:creationId xmlns:p14="http://schemas.microsoft.com/office/powerpoint/2010/main" val="36508901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5"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342900" rtl="0" eaLnBrk="0" fontAlgn="base" hangingPunct="0">
        <a:spcBef>
          <a:spcPct val="0"/>
        </a:spcBef>
        <a:spcAft>
          <a:spcPct val="0"/>
        </a:spcAft>
        <a:defRPr sz="2400" kern="1200">
          <a:solidFill>
            <a:srgbClr val="CD113B"/>
          </a:solidFill>
          <a:latin typeface="Arial"/>
          <a:ea typeface="Geneva" pitchFamily="37" charset="-128"/>
          <a:cs typeface="Arial"/>
        </a:defRPr>
      </a:lvl1pPr>
      <a:lvl2pPr algn="l" defTabSz="342900" rtl="0" eaLnBrk="0" fontAlgn="base" hangingPunct="0">
        <a:spcBef>
          <a:spcPct val="0"/>
        </a:spcBef>
        <a:spcAft>
          <a:spcPct val="0"/>
        </a:spcAft>
        <a:defRPr sz="2400">
          <a:solidFill>
            <a:srgbClr val="800000"/>
          </a:solidFill>
          <a:latin typeface="Times New Roman" pitchFamily="37" charset="0"/>
          <a:ea typeface="Geneva" pitchFamily="37" charset="-128"/>
          <a:cs typeface="Times New Roman" pitchFamily="18" charset="0"/>
        </a:defRPr>
      </a:lvl2pPr>
      <a:lvl3pPr algn="l" defTabSz="342900" rtl="0" eaLnBrk="0" fontAlgn="base" hangingPunct="0">
        <a:spcBef>
          <a:spcPct val="0"/>
        </a:spcBef>
        <a:spcAft>
          <a:spcPct val="0"/>
        </a:spcAft>
        <a:defRPr sz="2400">
          <a:solidFill>
            <a:srgbClr val="800000"/>
          </a:solidFill>
          <a:latin typeface="Times New Roman" pitchFamily="37" charset="0"/>
          <a:ea typeface="Geneva" pitchFamily="37" charset="-128"/>
          <a:cs typeface="Times New Roman" pitchFamily="18" charset="0"/>
        </a:defRPr>
      </a:lvl3pPr>
      <a:lvl4pPr algn="l" defTabSz="342900" rtl="0" eaLnBrk="0" fontAlgn="base" hangingPunct="0">
        <a:spcBef>
          <a:spcPct val="0"/>
        </a:spcBef>
        <a:spcAft>
          <a:spcPct val="0"/>
        </a:spcAft>
        <a:defRPr sz="2400">
          <a:solidFill>
            <a:srgbClr val="800000"/>
          </a:solidFill>
          <a:latin typeface="Times New Roman" pitchFamily="37" charset="0"/>
          <a:ea typeface="Geneva" pitchFamily="37" charset="-128"/>
          <a:cs typeface="Times New Roman" pitchFamily="18" charset="0"/>
        </a:defRPr>
      </a:lvl4pPr>
      <a:lvl5pPr algn="l" defTabSz="342900" rtl="0" eaLnBrk="0" fontAlgn="base" hangingPunct="0">
        <a:spcBef>
          <a:spcPct val="0"/>
        </a:spcBef>
        <a:spcAft>
          <a:spcPct val="0"/>
        </a:spcAft>
        <a:defRPr sz="2400">
          <a:solidFill>
            <a:srgbClr val="800000"/>
          </a:solidFill>
          <a:latin typeface="Times New Roman" pitchFamily="37" charset="0"/>
          <a:ea typeface="Geneva" pitchFamily="37" charset="-128"/>
          <a:cs typeface="Times New Roman" pitchFamily="18" charset="0"/>
        </a:defRPr>
      </a:lvl5pPr>
      <a:lvl6pPr marL="342900" algn="l" defTabSz="342900" rtl="0" fontAlgn="base">
        <a:spcBef>
          <a:spcPct val="0"/>
        </a:spcBef>
        <a:spcAft>
          <a:spcPct val="0"/>
        </a:spcAft>
        <a:defRPr sz="2400">
          <a:solidFill>
            <a:srgbClr val="800000"/>
          </a:solidFill>
          <a:latin typeface="Times New Roman" pitchFamily="37" charset="0"/>
          <a:ea typeface="Geneva" pitchFamily="37" charset="-128"/>
        </a:defRPr>
      </a:lvl6pPr>
      <a:lvl7pPr marL="685800" algn="l" defTabSz="342900" rtl="0" fontAlgn="base">
        <a:spcBef>
          <a:spcPct val="0"/>
        </a:spcBef>
        <a:spcAft>
          <a:spcPct val="0"/>
        </a:spcAft>
        <a:defRPr sz="2400">
          <a:solidFill>
            <a:srgbClr val="800000"/>
          </a:solidFill>
          <a:latin typeface="Times New Roman" pitchFamily="37" charset="0"/>
          <a:ea typeface="Geneva" pitchFamily="37" charset="-128"/>
        </a:defRPr>
      </a:lvl7pPr>
      <a:lvl8pPr marL="1028700" algn="l" defTabSz="342900" rtl="0" fontAlgn="base">
        <a:spcBef>
          <a:spcPct val="0"/>
        </a:spcBef>
        <a:spcAft>
          <a:spcPct val="0"/>
        </a:spcAft>
        <a:defRPr sz="2400">
          <a:solidFill>
            <a:srgbClr val="800000"/>
          </a:solidFill>
          <a:latin typeface="Times New Roman" pitchFamily="37" charset="0"/>
          <a:ea typeface="Geneva" pitchFamily="37" charset="-128"/>
        </a:defRPr>
      </a:lvl8pPr>
      <a:lvl9pPr marL="1371600" algn="l" defTabSz="342900" rtl="0" fontAlgn="base">
        <a:spcBef>
          <a:spcPct val="0"/>
        </a:spcBef>
        <a:spcAft>
          <a:spcPct val="0"/>
        </a:spcAft>
        <a:defRPr sz="2400">
          <a:solidFill>
            <a:srgbClr val="800000"/>
          </a:solidFill>
          <a:latin typeface="Times New Roman" pitchFamily="37" charset="0"/>
          <a:ea typeface="Geneva" pitchFamily="37" charset="-128"/>
        </a:defRPr>
      </a:lvl9pPr>
    </p:titleStyle>
    <p:bodyStyle>
      <a:lvl1pPr marL="257175" indent="-257175" algn="l" defTabSz="342900" rtl="0" eaLnBrk="0" fontAlgn="base" hangingPunct="0">
        <a:spcBef>
          <a:spcPct val="20000"/>
        </a:spcBef>
        <a:spcAft>
          <a:spcPct val="0"/>
        </a:spcAft>
        <a:buFont typeface="Arial" charset="0"/>
        <a:buChar char="•"/>
        <a:defRPr sz="1800" kern="1200">
          <a:solidFill>
            <a:srgbClr val="7F7F7F"/>
          </a:solidFill>
          <a:latin typeface="+mn-lt"/>
          <a:ea typeface="Geneva" pitchFamily="37" charset="-128"/>
          <a:cs typeface="Geneva" pitchFamily="37" charset="-128"/>
        </a:defRPr>
      </a:lvl1pPr>
      <a:lvl2pPr marL="557213" indent="-214313" algn="l" defTabSz="342900" rtl="0" eaLnBrk="0" fontAlgn="base" hangingPunct="0">
        <a:spcBef>
          <a:spcPct val="20000"/>
        </a:spcBef>
        <a:spcAft>
          <a:spcPct val="0"/>
        </a:spcAft>
        <a:buFont typeface="Arial" charset="0"/>
        <a:buChar char="–"/>
        <a:defRPr sz="1500" kern="1200">
          <a:solidFill>
            <a:srgbClr val="7F7F7F"/>
          </a:solidFill>
          <a:latin typeface="+mn-lt"/>
          <a:ea typeface="Geneva" pitchFamily="37" charset="-128"/>
          <a:cs typeface="+mn-cs"/>
        </a:defRPr>
      </a:lvl2pPr>
      <a:lvl3pPr marL="857250" indent="-171450" algn="l" defTabSz="342900" rtl="0" eaLnBrk="0" fontAlgn="base" hangingPunct="0">
        <a:spcBef>
          <a:spcPct val="20000"/>
        </a:spcBef>
        <a:spcAft>
          <a:spcPct val="0"/>
        </a:spcAft>
        <a:buFont typeface="Arial" charset="0"/>
        <a:buChar char="•"/>
        <a:defRPr kern="1200">
          <a:solidFill>
            <a:srgbClr val="7F7F7F"/>
          </a:solidFill>
          <a:latin typeface="+mn-lt"/>
          <a:ea typeface="Geneva" pitchFamily="37"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rgbClr val="7F7F7F"/>
          </a:solidFill>
          <a:latin typeface="+mn-lt"/>
          <a:ea typeface="Geneva" pitchFamily="37"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rgbClr val="7F7F7F"/>
          </a:solidFill>
          <a:latin typeface="+mn-lt"/>
          <a:ea typeface="Geneva" pitchFamily="37"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1E8F6-A19F-454D-825A-BB94C4FF1EB4}" type="datetimeFigureOut">
              <a:rPr lang="en-US" smtClean="0"/>
              <a:t>2/12/2016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99FCB-8013-4123-8328-8F5FED081ADF}" type="slidenum">
              <a:rPr lang="en-US" smtClean="0"/>
              <a:t>‹#›</a:t>
            </a:fld>
            <a:endParaRPr lang="en-US"/>
          </a:p>
        </p:txBody>
      </p:sp>
    </p:spTree>
    <p:extLst>
      <p:ext uri="{BB962C8B-B14F-4D97-AF65-F5344CB8AC3E}">
        <p14:creationId xmlns:p14="http://schemas.microsoft.com/office/powerpoint/2010/main" val="119444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Microsoft_Excel_97-2003_Worksheet1.xls"/></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6.xml"/><Relationship Id="rId7" Type="http://schemas.openxmlformats.org/officeDocument/2006/relationships/image" Target="../media/image4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pixabay.com/en/iguana-reptile-lizard-dragon-284040/&amp;ei=DNGBVNXMG8SpyAT7qoKgBQ&amp;bvm=bv.80642063,d.aWw&amp;psig=AFQjCNEqt6SfHS5CUH3Jd8V7TlZmF9kr0Q&amp;ust=141788016411117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pewresearch.org/quiz/how-millennial-are-you/" TargetMode="Externa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ytimes.com/interactive/2010/06/07/technology/20100607-task-switching-demo.html/"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www.boxoftricks.net/internet-resouces-for-education/" TargetMode="External"/><Relationship Id="rId2" Type="http://schemas.openxmlformats.org/officeDocument/2006/relationships/hyperlink" Target="http://www.google.com/edu/teachers/" TargetMode="Externa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acgme.org/acgmeweb/Portals/0/PDFs/NAS/NEJMfinal.pdf"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magnapubs.com/" TargetMode="External"/><Relationship Id="rId2" Type="http://schemas.openxmlformats.org/officeDocument/2006/relationships/hyperlink" Target="http://www.wmich.edu/facdev/Programs/TeachingMillennials.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edtechdigest.wordpress.com/2014/11/24/engaging-millennials/" TargetMode="External"/><Relationship Id="rId2" Type="http://schemas.openxmlformats.org/officeDocument/2006/relationships/hyperlink" Target="http://vimeo.com/24148123" TargetMode="External"/><Relationship Id="rId1" Type="http://schemas.openxmlformats.org/officeDocument/2006/relationships/slideLayout" Target="../slideLayouts/slideLayout2.xml"/><Relationship Id="rId4" Type="http://schemas.openxmlformats.org/officeDocument/2006/relationships/hyperlink" Target="http://www.npr.org/series/352990765/new-boo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educause.edu/research-and-publications/books/educating-net-generation" TargetMode="External"/><Relationship Id="rId7" Type="http://schemas.openxmlformats.org/officeDocument/2006/relationships/image" Target="../media/image68.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818" y="3048000"/>
            <a:ext cx="8534400" cy="891930"/>
          </a:xfrm>
        </p:spPr>
        <p:txBody>
          <a:bodyPr>
            <a:noAutofit/>
          </a:bodyPr>
          <a:lstStyle/>
          <a:p>
            <a:r>
              <a:rPr lang="en-US" sz="4000" u="sng" dirty="0" smtClean="0">
                <a:solidFill>
                  <a:schemeClr val="accent2"/>
                </a:solidFill>
              </a:rPr>
              <a:t>MILLENNIAL LEARNERS</a:t>
            </a:r>
            <a:r>
              <a:rPr lang="en-US" sz="4000" dirty="0" smtClean="0">
                <a:solidFill>
                  <a:schemeClr val="accent2"/>
                </a:solidFill>
              </a:rPr>
              <a:t>: </a:t>
            </a:r>
            <a:br>
              <a:rPr lang="en-US" sz="4000" dirty="0" smtClean="0">
                <a:solidFill>
                  <a:schemeClr val="accent2"/>
                </a:solidFill>
              </a:rPr>
            </a:br>
            <a:r>
              <a:rPr lang="en-US" sz="3600" dirty="0" smtClean="0">
                <a:solidFill>
                  <a:schemeClr val="accent2"/>
                </a:solidFill>
              </a:rPr>
              <a:t>HOW TO TEACH AND ENGAGE GENERATION Y IN MEDICAL SCHOOL</a:t>
            </a:r>
            <a:endParaRPr lang="en-US" sz="3600" dirty="0">
              <a:solidFill>
                <a:schemeClr val="accent2"/>
              </a:solidFill>
            </a:endParaRPr>
          </a:p>
        </p:txBody>
      </p:sp>
      <p:sp>
        <p:nvSpPr>
          <p:cNvPr id="3" name="Subtitle 2"/>
          <p:cNvSpPr>
            <a:spLocks noGrp="1"/>
          </p:cNvSpPr>
          <p:nvPr>
            <p:ph type="subTitle" idx="1"/>
          </p:nvPr>
        </p:nvSpPr>
        <p:spPr>
          <a:xfrm>
            <a:off x="228600" y="5257801"/>
            <a:ext cx="8229599" cy="1245180"/>
          </a:xfrm>
        </p:spPr>
        <p:txBody>
          <a:bodyPr>
            <a:noAutofit/>
          </a:bodyPr>
          <a:lstStyle/>
          <a:p>
            <a:pPr>
              <a:spcBef>
                <a:spcPts val="0"/>
              </a:spcBef>
            </a:pPr>
            <a:r>
              <a:rPr lang="en-US" sz="2400" dirty="0" smtClean="0"/>
              <a:t>Alexandra P. Wolanskyj MD, FRCP, FACP</a:t>
            </a:r>
          </a:p>
          <a:p>
            <a:pPr>
              <a:spcBef>
                <a:spcPts val="0"/>
              </a:spcBef>
            </a:pPr>
            <a:r>
              <a:rPr lang="en-US" sz="2400" dirty="0" smtClean="0"/>
              <a:t>Associate Professor of Medicine, Mayo Clinic College of Medicine</a:t>
            </a:r>
          </a:p>
          <a:p>
            <a:pPr>
              <a:spcBef>
                <a:spcPts val="0"/>
              </a:spcBef>
            </a:pPr>
            <a:r>
              <a:rPr lang="en-US" sz="2400" dirty="0" smtClean="0"/>
              <a:t>Senior Associate Dean of Student Affairs, Mayo Medical School</a:t>
            </a:r>
          </a:p>
          <a:p>
            <a:pPr>
              <a:spcBef>
                <a:spcPts val="0"/>
              </a:spcBef>
            </a:pPr>
            <a:r>
              <a:rPr lang="en-US" sz="2400" dirty="0" smtClean="0"/>
              <a:t>Consultant Division of Hematology, Dept. of Medicine</a:t>
            </a:r>
          </a:p>
        </p:txBody>
      </p:sp>
      <p:sp>
        <p:nvSpPr>
          <p:cNvPr id="5" name="TextBox 4"/>
          <p:cNvSpPr txBox="1"/>
          <p:nvPr/>
        </p:nvSpPr>
        <p:spPr>
          <a:xfrm>
            <a:off x="263236" y="4419600"/>
            <a:ext cx="8312451" cy="694944"/>
          </a:xfrm>
          <a:prstGeom prst="rect">
            <a:avLst/>
          </a:prstGeom>
        </p:spPr>
        <p:txBody>
          <a:bodyPr vert="horz" lIns="0" tIns="228600" rIns="0" bIns="45720"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dirty="0" smtClean="0">
                <a:solidFill>
                  <a:schemeClr val="bg1">
                    <a:lumMod val="85000"/>
                  </a:schemeClr>
                </a:solidFill>
              </a:rPr>
              <a:t>Hematology Course Directors Workshop,</a:t>
            </a:r>
            <a:r>
              <a:rPr lang="en-US" dirty="0">
                <a:solidFill>
                  <a:schemeClr val="bg1">
                    <a:lumMod val="85000"/>
                  </a:schemeClr>
                </a:solidFill>
              </a:rPr>
              <a:t> </a:t>
            </a:r>
            <a:r>
              <a:rPr lang="en-US" dirty="0" smtClean="0">
                <a:solidFill>
                  <a:schemeClr val="bg1">
                    <a:lumMod val="85000"/>
                  </a:schemeClr>
                </a:solidFill>
              </a:rPr>
              <a:t>Sunday  December  7</a:t>
            </a:r>
            <a:r>
              <a:rPr lang="en-US" baseline="30000" dirty="0" smtClean="0">
                <a:solidFill>
                  <a:schemeClr val="bg1">
                    <a:lumMod val="85000"/>
                  </a:schemeClr>
                </a:solidFill>
              </a:rPr>
              <a:t>th</a:t>
            </a:r>
            <a:r>
              <a:rPr lang="en-US" dirty="0" smtClean="0">
                <a:solidFill>
                  <a:schemeClr val="bg1">
                    <a:lumMod val="85000"/>
                  </a:schemeClr>
                </a:solidFill>
              </a:rPr>
              <a:t>, 2014</a:t>
            </a:r>
            <a:endParaRPr lang="en-US" dirty="0">
              <a:solidFill>
                <a:schemeClr val="bg1">
                  <a:lumMod val="85000"/>
                </a:schemeClr>
              </a:solidFill>
            </a:endParaRPr>
          </a:p>
        </p:txBody>
      </p:sp>
    </p:spTree>
    <p:extLst>
      <p:ext uri="{BB962C8B-B14F-4D97-AF65-F5344CB8AC3E}">
        <p14:creationId xmlns:p14="http://schemas.microsoft.com/office/powerpoint/2010/main" val="3824060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bwMode="auto">
          <a:xfrm>
            <a:off x="76200" y="5135033"/>
            <a:ext cx="8610600" cy="1246717"/>
          </a:xfrm>
        </p:spPr>
        <p:txBody>
          <a:bodyPr wrap="square" numCol="1" anchorCtr="0" compatLnSpc="1">
            <a:prstTxWarp prst="textNoShape">
              <a:avLst/>
            </a:prstTxWarp>
            <a:normAutofit/>
          </a:bodyPr>
          <a:lstStyle/>
          <a:p>
            <a:r>
              <a:rPr lang="en-US" altLang="en-US" cap="none" dirty="0" smtClean="0">
                <a:solidFill>
                  <a:schemeClr val="tx1"/>
                </a:solidFill>
              </a:rPr>
              <a:t>WHAT IMAGE IS CONSISTENT</a:t>
            </a:r>
            <a:br>
              <a:rPr lang="en-US" altLang="en-US" cap="none" dirty="0" smtClean="0">
                <a:solidFill>
                  <a:schemeClr val="tx1"/>
                </a:solidFill>
              </a:rPr>
            </a:br>
            <a:r>
              <a:rPr lang="en-US" altLang="en-US" cap="none" dirty="0" smtClean="0">
                <a:solidFill>
                  <a:schemeClr val="tx1"/>
                </a:solidFill>
              </a:rPr>
              <a:t> WITH </a:t>
            </a:r>
            <a:r>
              <a:rPr lang="en-US" altLang="en-US" dirty="0" smtClean="0">
                <a:solidFill>
                  <a:schemeClr val="tx1"/>
                </a:solidFill>
              </a:rPr>
              <a:t>YOUR F</a:t>
            </a:r>
            <a:r>
              <a:rPr lang="en-US" altLang="en-US" cap="none" dirty="0" smtClean="0">
                <a:solidFill>
                  <a:schemeClr val="tx1"/>
                </a:solidFill>
              </a:rPr>
              <a:t>IRST CELL PHONE….</a:t>
            </a:r>
          </a:p>
        </p:txBody>
      </p:sp>
      <p:sp>
        <p:nvSpPr>
          <p:cNvPr id="2" name="TextBox 1"/>
          <p:cNvSpPr txBox="1">
            <a:spLocks noChangeArrowheads="1"/>
          </p:cNvSpPr>
          <p:nvPr/>
        </p:nvSpPr>
        <p:spPr bwMode="auto">
          <a:xfrm>
            <a:off x="1066800" y="3352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a:solidFill>
                  <a:schemeClr val="bg1"/>
                </a:solidFill>
              </a:rPr>
              <a:t>1973</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0638" y="3810000"/>
            <a:ext cx="3708985" cy="247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194"/>
          <a:stretch/>
        </p:blipFill>
        <p:spPr bwMode="auto">
          <a:xfrm>
            <a:off x="381000" y="1600200"/>
            <a:ext cx="6109465" cy="275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14400" y="6477000"/>
            <a:ext cx="5334000" cy="369332"/>
          </a:xfrm>
          <a:prstGeom prst="rect">
            <a:avLst/>
          </a:prstGeom>
          <a:noFill/>
        </p:spPr>
        <p:txBody>
          <a:bodyPr wrap="square" rtlCol="0">
            <a:spAutoFit/>
          </a:bodyPr>
          <a:lstStyle/>
          <a:p>
            <a:r>
              <a:rPr lang="en-US" dirty="0" smtClean="0"/>
              <a:t>Flickr.com Creative commons  licensing</a:t>
            </a:r>
            <a:endParaRPr lang="en-US" dirty="0"/>
          </a:p>
        </p:txBody>
      </p:sp>
    </p:spTree>
    <p:extLst>
      <p:ext uri="{BB962C8B-B14F-4D97-AF65-F5344CB8AC3E}">
        <p14:creationId xmlns:p14="http://schemas.microsoft.com/office/powerpoint/2010/main" val="325256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 calcmode="lin" valueType="num">
                                      <p:cBhvr additive="base">
                                        <p:cTn id="20" dur="500" fill="hold"/>
                                        <p:tgtEl>
                                          <p:spTgt spid="2051"/>
                                        </p:tgtEl>
                                        <p:attrNameLst>
                                          <p:attrName>ppt_x</p:attrName>
                                        </p:attrNameLst>
                                      </p:cBhvr>
                                      <p:tavLst>
                                        <p:tav tm="0">
                                          <p:val>
                                            <p:strVal val="#ppt_x"/>
                                          </p:val>
                                        </p:tav>
                                        <p:tav tm="100000">
                                          <p:val>
                                            <p:strVal val="#ppt_x"/>
                                          </p:val>
                                        </p:tav>
                                      </p:tavLst>
                                    </p:anim>
                                    <p:anim calcmode="lin" valueType="num">
                                      <p:cBhvr additive="base">
                                        <p:cTn id="21"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52400" y="128557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en-US" sz="3200" cap="none" dirty="0" smtClean="0"/>
              <a:t>SILENT GENERATION-1922 TO 1943 </a:t>
            </a:r>
            <a:br>
              <a:rPr lang="en-US" altLang="en-US" sz="3200" cap="none" dirty="0" smtClean="0"/>
            </a:br>
            <a:r>
              <a:rPr lang="en-US" altLang="en-US" sz="3200" cap="none" dirty="0" smtClean="0"/>
              <a:t>~ 50 MILLION</a:t>
            </a:r>
            <a:endParaRPr lang="en-US" altLang="en-US" sz="3200" b="1" u="sng" cap="none" dirty="0" smtClean="0">
              <a:solidFill>
                <a:schemeClr val="tx2">
                  <a:lumMod val="50000"/>
                </a:schemeClr>
              </a:solidFill>
            </a:endParaRPr>
          </a:p>
        </p:txBody>
      </p:sp>
      <p:sp>
        <p:nvSpPr>
          <p:cNvPr id="15363" name="Rectangle 3"/>
          <p:cNvSpPr>
            <a:spLocks noGrp="1" noChangeArrowheads="1"/>
          </p:cNvSpPr>
          <p:nvPr>
            <p:ph idx="1"/>
          </p:nvPr>
        </p:nvSpPr>
        <p:spPr/>
        <p:txBody>
          <a:bodyPr/>
          <a:lstStyle/>
          <a:p>
            <a:pPr marL="0" lvl="1" indent="0" eaLnBrk="1" hangingPunct="1">
              <a:buFont typeface="Wingdings" pitchFamily="2" charset="2"/>
              <a:buNone/>
            </a:pPr>
            <a:r>
              <a:rPr lang="en-US" altLang="en-US" sz="2800" b="1" dirty="0" smtClean="0"/>
              <a:t>                            </a:t>
            </a:r>
          </a:p>
        </p:txBody>
      </p:sp>
      <p:sp>
        <p:nvSpPr>
          <p:cNvPr id="15364" name="TextBox 6"/>
          <p:cNvSpPr txBox="1">
            <a:spLocks noChangeArrowheads="1"/>
          </p:cNvSpPr>
          <p:nvPr/>
        </p:nvSpPr>
        <p:spPr bwMode="auto">
          <a:xfrm>
            <a:off x="4970463" y="6200775"/>
            <a:ext cx="381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sz="1400"/>
              <a:t>Adapted from Caudill and Schnitlzer: Millennials Special Handling required</a:t>
            </a:r>
          </a:p>
        </p:txBody>
      </p:sp>
      <p:graphicFrame>
        <p:nvGraphicFramePr>
          <p:cNvPr id="2" name="Diagram 1"/>
          <p:cNvGraphicFramePr/>
          <p:nvPr>
            <p:extLst>
              <p:ext uri="{D42A27DB-BD31-4B8C-83A1-F6EECF244321}">
                <p14:modId xmlns:p14="http://schemas.microsoft.com/office/powerpoint/2010/main" val="3274643483"/>
              </p:ext>
            </p:extLst>
          </p:nvPr>
        </p:nvGraphicFramePr>
        <p:xfrm>
          <a:off x="1828800" y="215776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962400" y="4343400"/>
            <a:ext cx="1752600" cy="646331"/>
          </a:xfrm>
          <a:prstGeom prst="rect">
            <a:avLst/>
          </a:prstGeom>
          <a:noFill/>
          <a:ln w="38100">
            <a:solidFill>
              <a:schemeClr val="tx1"/>
            </a:solidFill>
          </a:ln>
        </p:spPr>
        <p:txBody>
          <a:bodyPr wrap="square" rtlCol="0">
            <a:spAutoFit/>
          </a:bodyPr>
          <a:lstStyle/>
          <a:p>
            <a:pPr algn="ctr"/>
            <a:r>
              <a:rPr lang="en-US" dirty="0" smtClean="0"/>
              <a:t>NEWSPAPER</a:t>
            </a:r>
            <a:br>
              <a:rPr lang="en-US" dirty="0" smtClean="0"/>
            </a:br>
            <a:r>
              <a:rPr lang="en-US" dirty="0" smtClean="0"/>
              <a:t>RADIO</a:t>
            </a:r>
            <a:endParaRPr lang="en-US" dirty="0"/>
          </a:p>
        </p:txBody>
      </p:sp>
      <p:sp>
        <p:nvSpPr>
          <p:cNvPr id="4" name="Rectangle 3"/>
          <p:cNvSpPr/>
          <p:nvPr/>
        </p:nvSpPr>
        <p:spPr>
          <a:xfrm>
            <a:off x="3303949" y="3028170"/>
            <a:ext cx="333302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PRACTICAL</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5" name="Picture 4"/>
          <p:cNvPicPr>
            <a:picLocks noChangeAspect="1"/>
          </p:cNvPicPr>
          <p:nvPr/>
        </p:nvPicPr>
        <p:blipFill>
          <a:blip r:embed="rId7"/>
          <a:stretch>
            <a:fillRect/>
          </a:stretch>
        </p:blipFill>
        <p:spPr>
          <a:xfrm>
            <a:off x="384319" y="2509585"/>
            <a:ext cx="2143125" cy="2143125"/>
          </a:xfrm>
          <a:prstGeom prst="rect">
            <a:avLst/>
          </a:prstGeom>
        </p:spPr>
      </p:pic>
      <p:pic>
        <p:nvPicPr>
          <p:cNvPr id="6" name="Picture 5"/>
          <p:cNvPicPr>
            <a:picLocks noChangeAspect="1"/>
          </p:cNvPicPr>
          <p:nvPr/>
        </p:nvPicPr>
        <p:blipFill>
          <a:blip r:embed="rId8"/>
          <a:stretch>
            <a:fillRect/>
          </a:stretch>
        </p:blipFill>
        <p:spPr>
          <a:xfrm>
            <a:off x="6616195" y="2182707"/>
            <a:ext cx="2474198" cy="2301364"/>
          </a:xfrm>
          <a:prstGeom prst="rect">
            <a:avLst/>
          </a:prstGeom>
        </p:spPr>
      </p:pic>
    </p:spTree>
    <p:extLst>
      <p:ext uri="{BB962C8B-B14F-4D97-AF65-F5344CB8AC3E}">
        <p14:creationId xmlns:p14="http://schemas.microsoft.com/office/powerpoint/2010/main" val="312701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228600" y="569218"/>
            <a:ext cx="8229600" cy="1143000"/>
          </a:xfrm>
        </p:spPr>
        <p:txBody>
          <a:bodyPr>
            <a:noAutofit/>
          </a:bodyPr>
          <a:lstStyle/>
          <a:p>
            <a:pPr>
              <a:defRPr/>
            </a:pP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smtClean="0"/>
              <a:t> </a:t>
            </a:r>
            <a:r>
              <a:rPr lang="en-US" sz="3600" dirty="0"/>
              <a:t>BABY BOOMERS: 1944 to 1960 </a:t>
            </a:r>
            <a:r>
              <a:rPr lang="en-US" sz="3600" dirty="0" smtClean="0"/>
              <a:t>~80MILLION </a:t>
            </a:r>
            <a:endParaRPr lang="en-US" sz="3600" b="1" u="sng" dirty="0">
              <a:solidFill>
                <a:schemeClr val="tx2">
                  <a:lumMod val="60000"/>
                  <a:lumOff val="40000"/>
                </a:schemeClr>
              </a:solidFill>
            </a:endParaRPr>
          </a:p>
        </p:txBody>
      </p:sp>
      <p:sp>
        <p:nvSpPr>
          <p:cNvPr id="17411" name="TextBox 6"/>
          <p:cNvSpPr txBox="1">
            <a:spLocks noChangeArrowheads="1"/>
          </p:cNvSpPr>
          <p:nvPr/>
        </p:nvSpPr>
        <p:spPr bwMode="auto">
          <a:xfrm>
            <a:off x="4970463" y="6200775"/>
            <a:ext cx="381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sz="1400"/>
              <a:t>Adapted from Caudill and Schnitlzer: Millennials Special Handling required</a:t>
            </a:r>
          </a:p>
        </p:txBody>
      </p:sp>
      <p:pic>
        <p:nvPicPr>
          <p:cNvPr id="17412"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1752600" y="2073275"/>
            <a:ext cx="6096000" cy="412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96871" y="4304297"/>
            <a:ext cx="1607457" cy="646331"/>
          </a:xfrm>
          <a:prstGeom prst="rect">
            <a:avLst/>
          </a:prstGeom>
          <a:noFill/>
          <a:ln w="38100">
            <a:solidFill>
              <a:schemeClr val="tx1"/>
            </a:solidFill>
          </a:ln>
        </p:spPr>
        <p:txBody>
          <a:bodyPr wrap="square" rtlCol="0">
            <a:spAutoFit/>
          </a:bodyPr>
          <a:lstStyle/>
          <a:p>
            <a:r>
              <a:rPr lang="en-US" dirty="0" smtClean="0"/>
              <a:t>TELEVISION</a:t>
            </a:r>
          </a:p>
          <a:p>
            <a:r>
              <a:rPr lang="en-US" dirty="0" smtClean="0"/>
              <a:t>TELEPHONE</a:t>
            </a:r>
            <a:endParaRPr lang="en-US" dirty="0"/>
          </a:p>
        </p:txBody>
      </p:sp>
      <p:sp>
        <p:nvSpPr>
          <p:cNvPr id="3" name="Rectangle 2"/>
          <p:cNvSpPr/>
          <p:nvPr/>
        </p:nvSpPr>
        <p:spPr>
          <a:xfrm>
            <a:off x="3024696" y="2962365"/>
            <a:ext cx="355180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OPTIMISTIC</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4" name="Picture 3"/>
          <p:cNvPicPr>
            <a:picLocks noChangeAspect="1"/>
          </p:cNvPicPr>
          <p:nvPr/>
        </p:nvPicPr>
        <p:blipFill rotWithShape="1">
          <a:blip r:embed="rId4"/>
          <a:srcRect l="29644" r="19465"/>
          <a:stretch/>
        </p:blipFill>
        <p:spPr>
          <a:xfrm>
            <a:off x="464044" y="2689563"/>
            <a:ext cx="2410691" cy="2135327"/>
          </a:xfrm>
          <a:prstGeom prst="rect">
            <a:avLst/>
          </a:prstGeom>
        </p:spPr>
      </p:pic>
    </p:spTree>
    <p:extLst>
      <p:ext uri="{BB962C8B-B14F-4D97-AF65-F5344CB8AC3E}">
        <p14:creationId xmlns:p14="http://schemas.microsoft.com/office/powerpoint/2010/main" val="254295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264317" y="-20782"/>
            <a:ext cx="8229600" cy="1143000"/>
          </a:xfrm>
        </p:spPr>
        <p:txBody>
          <a:bodyPr>
            <a:normAutofit fontScale="90000"/>
          </a:bodyPr>
          <a:lstStyle/>
          <a:p>
            <a:pPr>
              <a:defRPr/>
            </a:pP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4400" dirty="0" smtClean="0"/>
              <a:t/>
            </a:r>
            <a:br>
              <a:rPr lang="en-US" sz="4400" dirty="0" smtClean="0"/>
            </a:br>
            <a:r>
              <a:rPr lang="en-US" dirty="0"/>
              <a:t> </a:t>
            </a:r>
            <a:r>
              <a:rPr lang="en-US" sz="4000" dirty="0"/>
              <a:t>GENERATION </a:t>
            </a:r>
            <a:r>
              <a:rPr lang="en-US" sz="4000" dirty="0" err="1"/>
              <a:t>Xers</a:t>
            </a:r>
            <a:r>
              <a:rPr lang="en-US" sz="4000" dirty="0"/>
              <a:t>: 1961 to 1980 </a:t>
            </a:r>
            <a:r>
              <a:rPr lang="en-US" sz="4000" dirty="0" smtClean="0"/>
              <a:t/>
            </a:r>
            <a:br>
              <a:rPr lang="en-US" sz="4000" dirty="0" smtClean="0"/>
            </a:br>
            <a:r>
              <a:rPr lang="en-US" sz="4000" dirty="0" smtClean="0"/>
              <a:t>~ </a:t>
            </a:r>
            <a:r>
              <a:rPr lang="en-US" sz="4000" dirty="0"/>
              <a:t>47 Million</a:t>
            </a:r>
            <a:endParaRPr lang="en-US" sz="4000" b="1" u="sng" dirty="0">
              <a:solidFill>
                <a:srgbClr val="FF0000"/>
              </a:solidFill>
            </a:endParaRPr>
          </a:p>
        </p:txBody>
      </p:sp>
      <p:sp>
        <p:nvSpPr>
          <p:cNvPr id="19459" name="TextBox 3"/>
          <p:cNvSpPr txBox="1">
            <a:spLocks noChangeArrowheads="1"/>
          </p:cNvSpPr>
          <p:nvPr/>
        </p:nvSpPr>
        <p:spPr bwMode="auto">
          <a:xfrm>
            <a:off x="2807707" y="6335713"/>
            <a:ext cx="3810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sz="1400" dirty="0"/>
              <a:t>Adapted from Caudill and </a:t>
            </a:r>
            <a:r>
              <a:rPr lang="en-US" altLang="en-US" sz="1400" dirty="0" err="1"/>
              <a:t>Schnitlzer</a:t>
            </a:r>
            <a:r>
              <a:rPr lang="en-US" altLang="en-US" sz="1400" dirty="0"/>
              <a:t>: </a:t>
            </a:r>
            <a:r>
              <a:rPr lang="en-US" altLang="en-US" sz="1400" dirty="0" err="1"/>
              <a:t>Millennials</a:t>
            </a:r>
            <a:r>
              <a:rPr lang="en-US" altLang="en-US" sz="1400" dirty="0"/>
              <a:t> Special Handling required</a:t>
            </a:r>
          </a:p>
        </p:txBody>
      </p:sp>
      <p:graphicFrame>
        <p:nvGraphicFramePr>
          <p:cNvPr id="9" name="Diagram 8"/>
          <p:cNvGraphicFramePr/>
          <p:nvPr>
            <p:extLst>
              <p:ext uri="{D42A27DB-BD31-4B8C-83A1-F6EECF244321}">
                <p14:modId xmlns:p14="http://schemas.microsoft.com/office/powerpoint/2010/main" val="2367078457"/>
              </p:ext>
            </p:extLst>
          </p:nvPr>
        </p:nvGraphicFramePr>
        <p:xfrm>
          <a:off x="1178718" y="1981200"/>
          <a:ext cx="7315199"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3770439" y="4267200"/>
            <a:ext cx="1826956" cy="707886"/>
          </a:xfrm>
          <a:prstGeom prst="rect">
            <a:avLst/>
          </a:prstGeom>
          <a:noFill/>
          <a:ln w="38100">
            <a:solidFill>
              <a:schemeClr val="tx1"/>
            </a:solidFill>
          </a:ln>
        </p:spPr>
        <p:txBody>
          <a:bodyPr wrap="square" rtlCol="0">
            <a:spAutoFit/>
          </a:bodyPr>
          <a:lstStyle/>
          <a:p>
            <a:pPr algn="ctr"/>
            <a:r>
              <a:rPr lang="en-US" sz="2000" dirty="0" smtClean="0"/>
              <a:t>COMPUTER</a:t>
            </a:r>
          </a:p>
          <a:p>
            <a:pPr algn="ctr"/>
            <a:r>
              <a:rPr lang="en-US" sz="2000" dirty="0" smtClean="0"/>
              <a:t>EMAIL</a:t>
            </a:r>
            <a:endParaRPr lang="en-US" sz="2000" dirty="0"/>
          </a:p>
        </p:txBody>
      </p:sp>
      <p:sp>
        <p:nvSpPr>
          <p:cNvPr id="3" name="Rectangle 2"/>
          <p:cNvSpPr/>
          <p:nvPr/>
        </p:nvSpPr>
        <p:spPr>
          <a:xfrm>
            <a:off x="3415034" y="3378506"/>
            <a:ext cx="320267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SKEPTICAL</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Picture 4"/>
          <p:cNvPicPr>
            <a:picLocks noChangeAspect="1"/>
          </p:cNvPicPr>
          <p:nvPr/>
        </p:nvPicPr>
        <p:blipFill>
          <a:blip r:embed="rId7"/>
          <a:stretch>
            <a:fillRect/>
          </a:stretch>
        </p:blipFill>
        <p:spPr>
          <a:xfrm>
            <a:off x="7217620" y="2092061"/>
            <a:ext cx="1715259" cy="2572889"/>
          </a:xfrm>
          <a:prstGeom prst="rect">
            <a:avLst/>
          </a:prstGeom>
        </p:spPr>
      </p:pic>
      <p:pic>
        <p:nvPicPr>
          <p:cNvPr id="6" name="Picture 5"/>
          <p:cNvPicPr>
            <a:picLocks noChangeAspect="1"/>
          </p:cNvPicPr>
          <p:nvPr/>
        </p:nvPicPr>
        <p:blipFill>
          <a:blip r:embed="rId8"/>
          <a:stretch>
            <a:fillRect/>
          </a:stretch>
        </p:blipFill>
        <p:spPr>
          <a:xfrm>
            <a:off x="137350" y="2593126"/>
            <a:ext cx="1800225" cy="2494089"/>
          </a:xfrm>
          <a:prstGeom prst="rect">
            <a:avLst/>
          </a:prstGeom>
        </p:spPr>
      </p:pic>
    </p:spTree>
    <p:extLst>
      <p:ext uri="{BB962C8B-B14F-4D97-AF65-F5344CB8AC3E}">
        <p14:creationId xmlns:p14="http://schemas.microsoft.com/office/powerpoint/2010/main" val="3829932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3">
                                            <p:txEl>
                                              <p:pRg st="0" end="0"/>
                                            </p:txEl>
                                          </p:spTgt>
                                        </p:tgtEl>
                                        <p:attrNameLst>
                                          <p:attrName>r</p:attrName>
                                        </p:attrNameLst>
                                      </p:cBhvr>
                                    </p:animRot>
                                    <p:animRot by="-240000">
                                      <p:cBhvr>
                                        <p:cTn id="31" dur="200" fill="hold">
                                          <p:stCondLst>
                                            <p:cond delay="200"/>
                                          </p:stCondLst>
                                        </p:cTn>
                                        <p:tgtEl>
                                          <p:spTgt spid="3">
                                            <p:txEl>
                                              <p:pRg st="0" end="0"/>
                                            </p:txEl>
                                          </p:spTgt>
                                        </p:tgtEl>
                                        <p:attrNameLst>
                                          <p:attrName>r</p:attrName>
                                        </p:attrNameLst>
                                      </p:cBhvr>
                                    </p:animRot>
                                    <p:animRot by="240000">
                                      <p:cBhvr>
                                        <p:cTn id="32" dur="200" fill="hold">
                                          <p:stCondLst>
                                            <p:cond delay="400"/>
                                          </p:stCondLst>
                                        </p:cTn>
                                        <p:tgtEl>
                                          <p:spTgt spid="3">
                                            <p:txEl>
                                              <p:pRg st="0" end="0"/>
                                            </p:txEl>
                                          </p:spTgt>
                                        </p:tgtEl>
                                        <p:attrNameLst>
                                          <p:attrName>r</p:attrName>
                                        </p:attrNameLst>
                                      </p:cBhvr>
                                    </p:animRot>
                                    <p:animRot by="-240000">
                                      <p:cBhvr>
                                        <p:cTn id="33" dur="200" fill="hold">
                                          <p:stCondLst>
                                            <p:cond delay="600"/>
                                          </p:stCondLst>
                                        </p:cTn>
                                        <p:tgtEl>
                                          <p:spTgt spid="3">
                                            <p:txEl>
                                              <p:pRg st="0" end="0"/>
                                            </p:txEl>
                                          </p:spTgt>
                                        </p:tgtEl>
                                        <p:attrNameLst>
                                          <p:attrName>r</p:attrName>
                                        </p:attrNameLst>
                                      </p:cBhvr>
                                    </p:animRot>
                                    <p:animRot by="120000">
                                      <p:cBhvr>
                                        <p:cTn id="34"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rmAutofit/>
          </a:bodyPr>
          <a:lstStyle/>
          <a:p>
            <a:pPr eaLnBrk="1" hangingPunct="1">
              <a:defRPr/>
            </a:pPr>
            <a:r>
              <a:rPr lang="en-US" dirty="0" smtClean="0"/>
              <a:t>MILLENNIALS: Born 1981 to 2000 ~ 81 million</a:t>
            </a:r>
            <a:br>
              <a:rPr lang="en-US" dirty="0" smtClean="0"/>
            </a:br>
            <a:r>
              <a:rPr lang="en-US" dirty="0" smtClean="0"/>
              <a:t> </a:t>
            </a:r>
            <a:endParaRPr lang="en-US" b="1" u="sng" dirty="0">
              <a:solidFill>
                <a:srgbClr val="00B050"/>
              </a:solidFill>
            </a:endParaRPr>
          </a:p>
        </p:txBody>
      </p:sp>
      <p:sp>
        <p:nvSpPr>
          <p:cNvPr id="21507" name="TextBox 7"/>
          <p:cNvSpPr txBox="1">
            <a:spLocks noChangeArrowheads="1"/>
          </p:cNvSpPr>
          <p:nvPr/>
        </p:nvSpPr>
        <p:spPr bwMode="auto">
          <a:xfrm>
            <a:off x="3467100" y="6335713"/>
            <a:ext cx="3810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sz="1400" dirty="0"/>
              <a:t>Adapted from Caudill and </a:t>
            </a:r>
            <a:r>
              <a:rPr lang="en-US" altLang="en-US" sz="1400" dirty="0" err="1"/>
              <a:t>Schnitlzer</a:t>
            </a:r>
            <a:r>
              <a:rPr lang="en-US" altLang="en-US" sz="1400" dirty="0"/>
              <a:t>: </a:t>
            </a:r>
            <a:r>
              <a:rPr lang="en-US" altLang="en-US" sz="1400" dirty="0" err="1"/>
              <a:t>Millennials</a:t>
            </a:r>
            <a:r>
              <a:rPr lang="en-US" altLang="en-US" sz="1400" dirty="0"/>
              <a:t> Special Handling required</a:t>
            </a:r>
          </a:p>
        </p:txBody>
      </p:sp>
      <p:graphicFrame>
        <p:nvGraphicFramePr>
          <p:cNvPr id="7" name="Diagram 6"/>
          <p:cNvGraphicFramePr/>
          <p:nvPr>
            <p:extLst>
              <p:ext uri="{D42A27DB-BD31-4B8C-83A1-F6EECF244321}">
                <p14:modId xmlns:p14="http://schemas.microsoft.com/office/powerpoint/2010/main" val="3130132768"/>
              </p:ext>
            </p:extLst>
          </p:nvPr>
        </p:nvGraphicFramePr>
        <p:xfrm>
          <a:off x="1752600" y="2286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4038600" y="4043709"/>
            <a:ext cx="1524000" cy="1015663"/>
          </a:xfrm>
          <a:prstGeom prst="rect">
            <a:avLst/>
          </a:prstGeom>
          <a:noFill/>
          <a:ln w="38100">
            <a:solidFill>
              <a:schemeClr val="tx1"/>
            </a:solidFill>
          </a:ln>
          <a:effectLst>
            <a:softEdge rad="31750"/>
          </a:effectLst>
        </p:spPr>
        <p:txBody>
          <a:bodyPr wrap="square" rtlCol="0">
            <a:spAutoFit/>
          </a:bodyPr>
          <a:lstStyle/>
          <a:p>
            <a:pPr algn="ctr"/>
            <a:r>
              <a:rPr lang="en-US" sz="2000" dirty="0" smtClean="0"/>
              <a:t>IPHONE</a:t>
            </a:r>
          </a:p>
          <a:p>
            <a:pPr algn="ctr"/>
            <a:r>
              <a:rPr lang="en-US" sz="2000" dirty="0" smtClean="0"/>
              <a:t>IPAD</a:t>
            </a:r>
          </a:p>
          <a:p>
            <a:pPr algn="ctr"/>
            <a:r>
              <a:rPr lang="en-US" sz="2000" dirty="0" smtClean="0"/>
              <a:t>INTERNET</a:t>
            </a:r>
            <a:endParaRPr lang="en-US" sz="2000" dirty="0"/>
          </a:p>
        </p:txBody>
      </p:sp>
      <p:sp>
        <p:nvSpPr>
          <p:cNvPr id="3" name="Rectangle 2"/>
          <p:cNvSpPr/>
          <p:nvPr/>
        </p:nvSpPr>
        <p:spPr>
          <a:xfrm>
            <a:off x="3294361" y="3154159"/>
            <a:ext cx="286007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effectLst>
                  <a:glow rad="228600">
                    <a:schemeClr val="accent3">
                      <a:satMod val="175000"/>
                      <a:alpha val="40000"/>
                    </a:schemeClr>
                  </a:glow>
                  <a:reflection blurRad="6350" stA="60000" endA="900" endPos="58000" dir="5400000" sy="-100000" algn="bl" rotWithShape="0"/>
                </a:effectLst>
              </a:rPr>
              <a:t>HOPEFUL</a:t>
            </a:r>
            <a:endParaRPr lang="en-US" sz="5400" b="1" cap="none" spc="0" dirty="0">
              <a:ln/>
              <a:solidFill>
                <a:schemeClr val="accent3"/>
              </a:solidFill>
              <a:effectLst>
                <a:glow rad="228600">
                  <a:schemeClr val="accent3">
                    <a:satMod val="175000"/>
                    <a:alpha val="40000"/>
                  </a:schemeClr>
                </a:glow>
                <a:reflection blurRad="6350" stA="60000" endA="900" endPos="58000" dir="5400000" sy="-100000" algn="bl" rotWithShape="0"/>
              </a:effectLst>
            </a:endParaRPr>
          </a:p>
        </p:txBody>
      </p:sp>
    </p:spTree>
    <p:extLst>
      <p:ext uri="{BB962C8B-B14F-4D97-AF65-F5344CB8AC3E}">
        <p14:creationId xmlns:p14="http://schemas.microsoft.com/office/powerpoint/2010/main" val="378242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3">
                                            <p:txEl>
                                              <p:pRg st="0" end="0"/>
                                            </p:txEl>
                                          </p:spTgt>
                                        </p:tgtEl>
                                      </p:cBhvr>
                                    </p:animEffect>
                                    <p:animScale>
                                      <p:cBhvr>
                                        <p:cTn id="18"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p:bldP spid="3"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bwMode="auto"/>
        <p:txBody>
          <a:bodyPr wrap="square" numCol="1" anchorCtr="0" compatLnSpc="1">
            <a:prstTxWarp prst="textNoShape">
              <a:avLst/>
            </a:prstTxWarp>
          </a:bodyPr>
          <a:lstStyle/>
          <a:p>
            <a:r>
              <a:rPr lang="en-US" altLang="en-US" sz="2800" cap="none" dirty="0" smtClean="0"/>
              <a:t>POWER OF EVOLVING TECHNOLOGIES</a:t>
            </a:r>
          </a:p>
        </p:txBody>
      </p:sp>
      <p:sp>
        <p:nvSpPr>
          <p:cNvPr id="25603" name="Text Box 4"/>
          <p:cNvSpPr txBox="1">
            <a:spLocks noChangeArrowheads="1"/>
          </p:cNvSpPr>
          <p:nvPr/>
        </p:nvSpPr>
        <p:spPr bwMode="auto">
          <a:xfrm>
            <a:off x="2819400" y="60198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dirty="0"/>
              <a:t>From the </a:t>
            </a:r>
            <a:r>
              <a:rPr lang="en-US" altLang="en-US" i="1" dirty="0"/>
              <a:t>Millennium Report; UN </a:t>
            </a:r>
            <a:r>
              <a:rPr lang="en-US" altLang="en-US" i="1" dirty="0" err="1"/>
              <a:t>CyberSchool</a:t>
            </a:r>
            <a:r>
              <a:rPr lang="en-US" altLang="en-US" i="1" dirty="0"/>
              <a:t> bus</a:t>
            </a:r>
          </a:p>
        </p:txBody>
      </p:sp>
      <p:graphicFrame>
        <p:nvGraphicFramePr>
          <p:cNvPr id="25604" name="Chart 1"/>
          <p:cNvGraphicFramePr>
            <a:graphicFrameLocks/>
          </p:cNvGraphicFramePr>
          <p:nvPr>
            <p:extLst/>
          </p:nvPr>
        </p:nvGraphicFramePr>
        <p:xfrm>
          <a:off x="482600" y="1371600"/>
          <a:ext cx="7797800" cy="4648200"/>
        </p:xfrm>
        <a:graphic>
          <a:graphicData uri="http://schemas.openxmlformats.org/presentationml/2006/ole">
            <mc:AlternateContent xmlns:mc="http://schemas.openxmlformats.org/markup-compatibility/2006">
              <mc:Choice xmlns:v="urn:schemas-microsoft-com:vml" Requires="v">
                <p:oleObj spid="_x0000_s2134" r:id="rId4" imgW="7797460" imgH="4645555" progId="Excel.Chart.8">
                  <p:embed/>
                </p:oleObj>
              </mc:Choice>
              <mc:Fallback>
                <p:oleObj r:id="rId4" imgW="7797460" imgH="464555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71600"/>
                        <a:ext cx="7797800" cy="46482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695434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47800"/>
            <a:ext cx="3900828" cy="5181600"/>
          </a:xfrm>
          <a:prstGeom prst="rect">
            <a:avLst/>
          </a:prstGeom>
        </p:spPr>
      </p:pic>
      <p:sp>
        <p:nvSpPr>
          <p:cNvPr id="7" name="Rectangle 6"/>
          <p:cNvSpPr/>
          <p:nvPr/>
        </p:nvSpPr>
        <p:spPr>
          <a:xfrm>
            <a:off x="457200" y="5634632"/>
            <a:ext cx="3288464" cy="923330"/>
          </a:xfrm>
          <a:prstGeom prst="rect">
            <a:avLst/>
          </a:prstGeom>
          <a:noFill/>
        </p:spPr>
        <p:txBody>
          <a:bodyPr wrap="none" lIns="91440" tIns="45720" rIns="91440" bIns="45720">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TECH SAVY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p:cNvPicPr>
            <a:picLocks noChangeAspect="1"/>
          </p:cNvPicPr>
          <p:nvPr/>
        </p:nvPicPr>
        <p:blipFill>
          <a:blip r:embed="rId3"/>
          <a:stretch>
            <a:fillRect/>
          </a:stretch>
        </p:blipFill>
        <p:spPr>
          <a:xfrm>
            <a:off x="5029200" y="1498455"/>
            <a:ext cx="3810000" cy="5038725"/>
          </a:xfrm>
          <a:prstGeom prst="rect">
            <a:avLst/>
          </a:prstGeom>
        </p:spPr>
      </p:pic>
    </p:spTree>
    <p:extLst>
      <p:ext uri="{BB962C8B-B14F-4D97-AF65-F5344CB8AC3E}">
        <p14:creationId xmlns:p14="http://schemas.microsoft.com/office/powerpoint/2010/main" val="2362957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531" y="658569"/>
            <a:ext cx="8229600" cy="1143000"/>
          </a:xfrm>
        </p:spPr>
        <p:txBody>
          <a:bodyPr>
            <a:normAutofit/>
          </a:bodyPr>
          <a:lstStyle/>
          <a:p>
            <a:pPr>
              <a:defRPr/>
            </a:pPr>
            <a:r>
              <a:rPr lang="en-US" dirty="0" smtClean="0"/>
              <a:t>FACTORS WHICH CREATED MILLENIALS</a:t>
            </a:r>
            <a:endParaRPr lang="en-US" dirty="0"/>
          </a:p>
        </p:txBody>
      </p:sp>
      <p:sp>
        <p:nvSpPr>
          <p:cNvPr id="8" name="Freeform 7"/>
          <p:cNvSpPr/>
          <p:nvPr/>
        </p:nvSpPr>
        <p:spPr>
          <a:xfrm>
            <a:off x="3657599" y="3970155"/>
            <a:ext cx="1838325" cy="1784985"/>
          </a:xfrm>
          <a:custGeom>
            <a:avLst/>
            <a:gdLst>
              <a:gd name="connsiteX0" fmla="*/ 0 w 1784985"/>
              <a:gd name="connsiteY0" fmla="*/ 892493 h 1784985"/>
              <a:gd name="connsiteX1" fmla="*/ 892493 w 1784985"/>
              <a:gd name="connsiteY1" fmla="*/ 0 h 1784985"/>
              <a:gd name="connsiteX2" fmla="*/ 1784986 w 1784985"/>
              <a:gd name="connsiteY2" fmla="*/ 892493 h 1784985"/>
              <a:gd name="connsiteX3" fmla="*/ 892493 w 1784985"/>
              <a:gd name="connsiteY3" fmla="*/ 1784986 h 1784985"/>
              <a:gd name="connsiteX4" fmla="*/ 0 w 1784985"/>
              <a:gd name="connsiteY4" fmla="*/ 892493 h 178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985" h="1784985">
                <a:moveTo>
                  <a:pt x="0" y="892493"/>
                </a:moveTo>
                <a:cubicBezTo>
                  <a:pt x="0" y="399583"/>
                  <a:pt x="399583" y="0"/>
                  <a:pt x="892493" y="0"/>
                </a:cubicBezTo>
                <a:cubicBezTo>
                  <a:pt x="1385403" y="0"/>
                  <a:pt x="1784986" y="399583"/>
                  <a:pt x="1784986" y="892493"/>
                </a:cubicBezTo>
                <a:cubicBezTo>
                  <a:pt x="1784986" y="1385403"/>
                  <a:pt x="1385403" y="1784986"/>
                  <a:pt x="892493" y="1784986"/>
                </a:cubicBezTo>
                <a:cubicBezTo>
                  <a:pt x="399583" y="1784986"/>
                  <a:pt x="0" y="1385403"/>
                  <a:pt x="0" y="892493"/>
                </a:cubicBezTo>
                <a:close/>
              </a:path>
            </a:pathLst>
          </a:cu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50000" t="50000" r="50000" b="50000"/>
            </a:path>
            <a:tileRect/>
          </a:gra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71565" tIns="271565" rIns="271565" bIns="271565" spcCol="1270" anchor="ctr"/>
          <a:lstStyle/>
          <a:p>
            <a:pPr algn="ctr" defTabSz="711200">
              <a:lnSpc>
                <a:spcPct val="90000"/>
              </a:lnSpc>
              <a:spcAft>
                <a:spcPct val="35000"/>
              </a:spcAft>
              <a:defRPr/>
            </a:pPr>
            <a:r>
              <a:rPr lang="en-US" sz="1600" b="1" u="sng" dirty="0"/>
              <a:t>MILLENIALS</a:t>
            </a:r>
          </a:p>
        </p:txBody>
      </p:sp>
      <p:grpSp>
        <p:nvGrpSpPr>
          <p:cNvPr id="15" name="Group 14"/>
          <p:cNvGrpSpPr/>
          <p:nvPr/>
        </p:nvGrpSpPr>
        <p:grpSpPr>
          <a:xfrm>
            <a:off x="5320506" y="2254748"/>
            <a:ext cx="3775075" cy="3490912"/>
            <a:chOff x="5238750" y="1398588"/>
            <a:chExt cx="3775075" cy="3490912"/>
          </a:xfrm>
        </p:grpSpPr>
        <p:sp>
          <p:nvSpPr>
            <p:cNvPr id="13" name="Left Arrow 12"/>
            <p:cNvSpPr/>
            <p:nvPr/>
          </p:nvSpPr>
          <p:spPr>
            <a:xfrm rot="19500000">
              <a:off x="5238750" y="3317875"/>
              <a:ext cx="1509713" cy="508000"/>
            </a:xfrm>
            <a:prstGeom prst="leftArrow">
              <a:avLst>
                <a:gd name="adj1" fmla="val 60000"/>
                <a:gd name="adj2" fmla="val 50000"/>
              </a:avLst>
            </a:prstGeom>
            <a:solidFill>
              <a:srgbClr val="92D05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Freeform 13"/>
            <p:cNvSpPr/>
            <p:nvPr/>
          </p:nvSpPr>
          <p:spPr>
            <a:xfrm>
              <a:off x="5764213" y="2460625"/>
              <a:ext cx="1695450" cy="1355725"/>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2593" tIns="62593" rIns="62593" bIns="62593" spcCol="1270" anchor="ctr"/>
            <a:lstStyle/>
            <a:p>
              <a:pPr algn="ctr" defTabSz="533400">
                <a:lnSpc>
                  <a:spcPct val="90000"/>
                </a:lnSpc>
                <a:spcAft>
                  <a:spcPct val="35000"/>
                </a:spcAft>
                <a:defRPr/>
              </a:pPr>
              <a:r>
                <a:rPr lang="en-US" sz="1600" b="1" u="sng" dirty="0"/>
                <a:t>PARENTAL</a:t>
              </a:r>
            </a:p>
            <a:p>
              <a:pPr algn="ctr" defTabSz="533400">
                <a:lnSpc>
                  <a:spcPct val="90000"/>
                </a:lnSpc>
                <a:spcAft>
                  <a:spcPct val="35000"/>
                </a:spcAft>
                <a:defRPr/>
              </a:pPr>
              <a:r>
                <a:rPr lang="en-US" sz="1200" dirty="0"/>
                <a:t>Helicopter-Hover</a:t>
              </a:r>
            </a:p>
            <a:p>
              <a:pPr algn="ctr" defTabSz="533400">
                <a:lnSpc>
                  <a:spcPct val="90000"/>
                </a:lnSpc>
                <a:spcAft>
                  <a:spcPct val="35000"/>
                </a:spcAft>
                <a:defRPr/>
              </a:pPr>
              <a:r>
                <a:rPr lang="en-US" sz="1200" dirty="0"/>
                <a:t>Academic Integrity</a:t>
              </a:r>
            </a:p>
            <a:p>
              <a:pPr algn="ctr" defTabSz="533400">
                <a:lnSpc>
                  <a:spcPct val="90000"/>
                </a:lnSpc>
                <a:spcAft>
                  <a:spcPct val="35000"/>
                </a:spcAft>
                <a:defRPr/>
              </a:pPr>
              <a:r>
                <a:rPr lang="en-US" sz="1200" dirty="0"/>
                <a:t>Academic Progress</a:t>
              </a:r>
            </a:p>
            <a:p>
              <a:pPr algn="ctr" defTabSz="533400">
                <a:lnSpc>
                  <a:spcPct val="90000"/>
                </a:lnSpc>
                <a:spcAft>
                  <a:spcPct val="35000"/>
                </a:spcAft>
                <a:defRPr/>
              </a:pPr>
              <a:endParaRPr lang="en-US" sz="1200" dirty="0"/>
            </a:p>
          </p:txBody>
        </p:sp>
        <p:grpSp>
          <p:nvGrpSpPr>
            <p:cNvPr id="5" name="Group 4"/>
            <p:cNvGrpSpPr/>
            <p:nvPr/>
          </p:nvGrpSpPr>
          <p:grpSpPr>
            <a:xfrm>
              <a:off x="7207250" y="1398588"/>
              <a:ext cx="1806575" cy="3490912"/>
              <a:chOff x="7207250" y="1398588"/>
              <a:chExt cx="1806575" cy="3490912"/>
            </a:xfrm>
          </p:grpSpPr>
          <p:pic>
            <p:nvPicPr>
              <p:cNvPr id="23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3944938"/>
                <a:ext cx="1546225" cy="94456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3"/>
              <p:cNvPicPr>
                <a:picLocks noChangeAspect="1" noChangeArrowheads="1"/>
              </p:cNvPicPr>
              <p:nvPr/>
            </p:nvPicPr>
            <p:blipFill>
              <a:blip r:embed="rId4">
                <a:extLst>
                  <a:ext uri="{28A0092B-C50C-407E-A947-70E740481C1C}">
                    <a14:useLocalDpi xmlns:a14="http://schemas.microsoft.com/office/drawing/2010/main" val="0"/>
                  </a:ext>
                </a:extLst>
              </a:blip>
              <a:srcRect l="3125" t="21875" r="3125" b="6250"/>
              <a:stretch>
                <a:fillRect/>
              </a:stretch>
            </p:blipFill>
            <p:spPr bwMode="auto">
              <a:xfrm>
                <a:off x="7239000" y="1398588"/>
                <a:ext cx="1546225" cy="92233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3566" name="Picture 4"/>
              <p:cNvPicPr>
                <a:picLocks noChangeAspect="1" noChangeArrowheads="1"/>
              </p:cNvPicPr>
              <p:nvPr/>
            </p:nvPicPr>
            <p:blipFill>
              <a:blip r:embed="rId5">
                <a:extLst>
                  <a:ext uri="{28A0092B-C50C-407E-A947-70E740481C1C}">
                    <a14:useLocalDpi xmlns:a14="http://schemas.microsoft.com/office/drawing/2010/main" val="0"/>
                  </a:ext>
                </a:extLst>
              </a:blip>
              <a:srcRect t="25000"/>
              <a:stretch>
                <a:fillRect/>
              </a:stretch>
            </p:blipFill>
            <p:spPr bwMode="auto">
              <a:xfrm>
                <a:off x="7489825" y="2633663"/>
                <a:ext cx="1524000" cy="8572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23567" name="TextBox 14"/>
          <p:cNvSpPr txBox="1">
            <a:spLocks noChangeArrowheads="1"/>
          </p:cNvSpPr>
          <p:nvPr/>
        </p:nvSpPr>
        <p:spPr bwMode="auto">
          <a:xfrm>
            <a:off x="1550194" y="5805028"/>
            <a:ext cx="6275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dirty="0"/>
              <a:t>CONSUMER MENTALITY…IF YOU SAY IT I EXPECT IT!</a:t>
            </a:r>
          </a:p>
          <a:p>
            <a:pPr eaLnBrk="1" hangingPunct="1"/>
            <a:r>
              <a:rPr lang="en-US" altLang="en-US" dirty="0"/>
              <a:t>“We Offer a World Class Education”…I will get it if I show up</a:t>
            </a:r>
          </a:p>
        </p:txBody>
      </p:sp>
      <p:grpSp>
        <p:nvGrpSpPr>
          <p:cNvPr id="6" name="Group 5"/>
          <p:cNvGrpSpPr/>
          <p:nvPr/>
        </p:nvGrpSpPr>
        <p:grpSpPr>
          <a:xfrm>
            <a:off x="-18167" y="2067805"/>
            <a:ext cx="3749675" cy="3838575"/>
            <a:chOff x="155575" y="1244600"/>
            <a:chExt cx="3749675" cy="3838575"/>
          </a:xfrm>
        </p:grpSpPr>
        <p:sp>
          <p:nvSpPr>
            <p:cNvPr id="9" name="Left Arrow 8"/>
            <p:cNvSpPr/>
            <p:nvPr/>
          </p:nvSpPr>
          <p:spPr>
            <a:xfrm rot="12900000">
              <a:off x="2395538" y="3317875"/>
              <a:ext cx="1509712" cy="508000"/>
            </a:xfrm>
            <a:prstGeom prst="leftArrow">
              <a:avLst>
                <a:gd name="adj1" fmla="val 60000"/>
                <a:gd name="adj2" fmla="val 50000"/>
              </a:avLst>
            </a:prstGeom>
            <a:solidFill>
              <a:srgbClr val="FF00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Freeform 9"/>
            <p:cNvSpPr/>
            <p:nvPr/>
          </p:nvSpPr>
          <p:spPr>
            <a:xfrm>
              <a:off x="1684338" y="2460625"/>
              <a:ext cx="1695450" cy="1355725"/>
            </a:xfrm>
            <a:custGeom>
              <a:avLst/>
              <a:gdLst>
                <a:gd name="connsiteX0" fmla="*/ 0 w 1695735"/>
                <a:gd name="connsiteY0" fmla="*/ 135659 h 1356588"/>
                <a:gd name="connsiteX1" fmla="*/ 135659 w 1695735"/>
                <a:gd name="connsiteY1" fmla="*/ 0 h 1356588"/>
                <a:gd name="connsiteX2" fmla="*/ 1560076 w 1695735"/>
                <a:gd name="connsiteY2" fmla="*/ 0 h 1356588"/>
                <a:gd name="connsiteX3" fmla="*/ 1695735 w 1695735"/>
                <a:gd name="connsiteY3" fmla="*/ 135659 h 1356588"/>
                <a:gd name="connsiteX4" fmla="*/ 1695735 w 1695735"/>
                <a:gd name="connsiteY4" fmla="*/ 1220929 h 1356588"/>
                <a:gd name="connsiteX5" fmla="*/ 1560076 w 1695735"/>
                <a:gd name="connsiteY5" fmla="*/ 1356588 h 1356588"/>
                <a:gd name="connsiteX6" fmla="*/ 135659 w 1695735"/>
                <a:gd name="connsiteY6" fmla="*/ 1356588 h 1356588"/>
                <a:gd name="connsiteX7" fmla="*/ 0 w 1695735"/>
                <a:gd name="connsiteY7" fmla="*/ 1220929 h 1356588"/>
                <a:gd name="connsiteX8" fmla="*/ 0 w 1695735"/>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735" h="1356588">
                  <a:moveTo>
                    <a:pt x="0" y="135659"/>
                  </a:moveTo>
                  <a:cubicBezTo>
                    <a:pt x="0" y="60737"/>
                    <a:pt x="60737" y="0"/>
                    <a:pt x="135659" y="0"/>
                  </a:cubicBezTo>
                  <a:lnTo>
                    <a:pt x="1560076" y="0"/>
                  </a:lnTo>
                  <a:cubicBezTo>
                    <a:pt x="1634998" y="0"/>
                    <a:pt x="1695735" y="60737"/>
                    <a:pt x="1695735" y="135659"/>
                  </a:cubicBezTo>
                  <a:lnTo>
                    <a:pt x="1695735" y="1220929"/>
                  </a:lnTo>
                  <a:cubicBezTo>
                    <a:pt x="1695735" y="1295851"/>
                    <a:pt x="1634998" y="1356588"/>
                    <a:pt x="1560076" y="1356588"/>
                  </a:cubicBezTo>
                  <a:lnTo>
                    <a:pt x="135659" y="1356588"/>
                  </a:lnTo>
                  <a:cubicBezTo>
                    <a:pt x="60737" y="1356588"/>
                    <a:pt x="0" y="1295851"/>
                    <a:pt x="0" y="1220929"/>
                  </a:cubicBezTo>
                  <a:lnTo>
                    <a:pt x="0" y="135659"/>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2593" tIns="62593" rIns="62593" bIns="62593" spcCol="1270" anchor="ctr"/>
            <a:lstStyle/>
            <a:p>
              <a:pPr algn="ctr" defTabSz="533400">
                <a:lnSpc>
                  <a:spcPct val="90000"/>
                </a:lnSpc>
                <a:spcAft>
                  <a:spcPct val="35000"/>
                </a:spcAft>
                <a:defRPr/>
              </a:pPr>
              <a:r>
                <a:rPr lang="en-US" sz="1600" b="1" u="sng" dirty="0"/>
                <a:t>SOCIETAL</a:t>
              </a:r>
            </a:p>
            <a:p>
              <a:pPr algn="ctr" defTabSz="533400">
                <a:lnSpc>
                  <a:spcPct val="90000"/>
                </a:lnSpc>
                <a:spcAft>
                  <a:spcPct val="35000"/>
                </a:spcAft>
                <a:defRPr/>
              </a:pPr>
              <a:r>
                <a:rPr lang="en-US" sz="1200" dirty="0"/>
                <a:t>BB on Board</a:t>
              </a:r>
            </a:p>
            <a:p>
              <a:pPr algn="ctr" defTabSz="533400">
                <a:lnSpc>
                  <a:spcPct val="90000"/>
                </a:lnSpc>
                <a:spcAft>
                  <a:spcPct val="35000"/>
                </a:spcAft>
                <a:defRPr/>
              </a:pPr>
              <a:r>
                <a:rPr lang="en-US" sz="1200" dirty="0"/>
                <a:t>Participant award</a:t>
              </a:r>
            </a:p>
            <a:p>
              <a:pPr algn="ctr" defTabSz="533400">
                <a:lnSpc>
                  <a:spcPct val="90000"/>
                </a:lnSpc>
                <a:spcAft>
                  <a:spcPct val="35000"/>
                </a:spcAft>
                <a:defRPr/>
              </a:pPr>
              <a:r>
                <a:rPr lang="en-US" sz="1200" dirty="0"/>
                <a:t>Developmental Theory</a:t>
              </a:r>
            </a:p>
          </p:txBody>
        </p:sp>
        <p:grpSp>
          <p:nvGrpSpPr>
            <p:cNvPr id="3" name="Group 2"/>
            <p:cNvGrpSpPr/>
            <p:nvPr/>
          </p:nvGrpSpPr>
          <p:grpSpPr>
            <a:xfrm>
              <a:off x="155575" y="1244600"/>
              <a:ext cx="2198688" cy="3838575"/>
              <a:chOff x="155575" y="1244600"/>
              <a:chExt cx="2198688" cy="3838575"/>
            </a:xfrm>
          </p:grpSpPr>
          <p:pic>
            <p:nvPicPr>
              <p:cNvPr id="23568" name="Picture 3"/>
              <p:cNvPicPr>
                <a:picLocks noChangeAspect="1" noChangeArrowheads="1"/>
              </p:cNvPicPr>
              <p:nvPr/>
            </p:nvPicPr>
            <p:blipFill>
              <a:blip r:embed="rId6">
                <a:extLst>
                  <a:ext uri="{28A0092B-C50C-407E-A947-70E740481C1C}">
                    <a14:useLocalDpi xmlns:a14="http://schemas.microsoft.com/office/drawing/2010/main" val="0"/>
                  </a:ext>
                </a:extLst>
              </a:blip>
              <a:srcRect l="18767" t="6990" r="17999" b="10172"/>
              <a:stretch>
                <a:fillRect/>
              </a:stretch>
            </p:blipFill>
            <p:spPr bwMode="auto">
              <a:xfrm>
                <a:off x="1098550" y="1244600"/>
                <a:ext cx="903288"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9" name="Picture 4"/>
              <p:cNvPicPr>
                <a:picLocks noChangeAspect="1" noChangeArrowheads="1"/>
              </p:cNvPicPr>
              <p:nvPr/>
            </p:nvPicPr>
            <p:blipFill>
              <a:blip r:embed="rId7">
                <a:extLst>
                  <a:ext uri="{28A0092B-C50C-407E-A947-70E740481C1C}">
                    <a14:useLocalDpi xmlns:a14="http://schemas.microsoft.com/office/drawing/2010/main" val="0"/>
                  </a:ext>
                </a:extLst>
              </a:blip>
              <a:srcRect l="8356" t="8284" r="8356" b="9763"/>
              <a:stretch>
                <a:fillRect/>
              </a:stretch>
            </p:blipFill>
            <p:spPr bwMode="auto">
              <a:xfrm>
                <a:off x="155575" y="2525713"/>
                <a:ext cx="10541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0" name="Picture 7"/>
              <p:cNvPicPr>
                <a:picLocks noChangeAspect="1" noChangeArrowheads="1"/>
              </p:cNvPicPr>
              <p:nvPr/>
            </p:nvPicPr>
            <p:blipFill>
              <a:blip r:embed="rId8">
                <a:extLst>
                  <a:ext uri="{28A0092B-C50C-407E-A947-70E740481C1C}">
                    <a14:useLocalDpi xmlns:a14="http://schemas.microsoft.com/office/drawing/2010/main" val="0"/>
                  </a:ext>
                </a:extLst>
              </a:blip>
              <a:srcRect l="8501" t="8195" r="6491" b="6752"/>
              <a:stretch>
                <a:fillRect/>
              </a:stretch>
            </p:blipFill>
            <p:spPr bwMode="auto">
              <a:xfrm>
                <a:off x="1203325" y="3868738"/>
                <a:ext cx="1150938" cy="121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7" name="Group 6"/>
          <p:cNvGrpSpPr/>
          <p:nvPr/>
        </p:nvGrpSpPr>
        <p:grpSpPr>
          <a:xfrm>
            <a:off x="2881312" y="1404826"/>
            <a:ext cx="3565525" cy="2616200"/>
            <a:chOff x="2744788" y="955675"/>
            <a:chExt cx="3565525" cy="2630488"/>
          </a:xfrm>
        </p:grpSpPr>
        <p:sp>
          <p:nvSpPr>
            <p:cNvPr id="11" name="Left Arrow 10"/>
            <p:cNvSpPr/>
            <p:nvPr/>
          </p:nvSpPr>
          <p:spPr>
            <a:xfrm rot="16200000">
              <a:off x="3817143" y="2577307"/>
              <a:ext cx="1509713" cy="508000"/>
            </a:xfrm>
            <a:prstGeom prst="leftArrow">
              <a:avLst>
                <a:gd name="adj1" fmla="val 60000"/>
                <a:gd name="adj2" fmla="val 50000"/>
              </a:avLst>
            </a:prstGeom>
            <a:solidFill>
              <a:srgbClr val="00B0F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Freeform 11"/>
            <p:cNvSpPr/>
            <p:nvPr/>
          </p:nvSpPr>
          <p:spPr>
            <a:xfrm>
              <a:off x="3657599" y="1398588"/>
              <a:ext cx="1935163" cy="1355725"/>
            </a:xfrm>
            <a:custGeom>
              <a:avLst/>
              <a:gdLst>
                <a:gd name="connsiteX0" fmla="*/ 0 w 1828800"/>
                <a:gd name="connsiteY0" fmla="*/ 135659 h 1356588"/>
                <a:gd name="connsiteX1" fmla="*/ 135659 w 1828800"/>
                <a:gd name="connsiteY1" fmla="*/ 0 h 1356588"/>
                <a:gd name="connsiteX2" fmla="*/ 1693141 w 1828800"/>
                <a:gd name="connsiteY2" fmla="*/ 0 h 1356588"/>
                <a:gd name="connsiteX3" fmla="*/ 1828800 w 1828800"/>
                <a:gd name="connsiteY3" fmla="*/ 135659 h 1356588"/>
                <a:gd name="connsiteX4" fmla="*/ 1828800 w 1828800"/>
                <a:gd name="connsiteY4" fmla="*/ 1220929 h 1356588"/>
                <a:gd name="connsiteX5" fmla="*/ 1693141 w 1828800"/>
                <a:gd name="connsiteY5" fmla="*/ 1356588 h 1356588"/>
                <a:gd name="connsiteX6" fmla="*/ 135659 w 1828800"/>
                <a:gd name="connsiteY6" fmla="*/ 1356588 h 1356588"/>
                <a:gd name="connsiteX7" fmla="*/ 0 w 1828800"/>
                <a:gd name="connsiteY7" fmla="*/ 1220929 h 1356588"/>
                <a:gd name="connsiteX8" fmla="*/ 0 w 1828800"/>
                <a:gd name="connsiteY8" fmla="*/ 135659 h 13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356588">
                  <a:moveTo>
                    <a:pt x="0" y="135659"/>
                  </a:moveTo>
                  <a:cubicBezTo>
                    <a:pt x="0" y="60737"/>
                    <a:pt x="60737" y="0"/>
                    <a:pt x="135659" y="0"/>
                  </a:cubicBezTo>
                  <a:lnTo>
                    <a:pt x="1693141" y="0"/>
                  </a:lnTo>
                  <a:cubicBezTo>
                    <a:pt x="1768063" y="0"/>
                    <a:pt x="1828800" y="60737"/>
                    <a:pt x="1828800" y="135659"/>
                  </a:cubicBezTo>
                  <a:lnTo>
                    <a:pt x="1828800" y="1220929"/>
                  </a:lnTo>
                  <a:cubicBezTo>
                    <a:pt x="1828800" y="1295851"/>
                    <a:pt x="1768063" y="1356588"/>
                    <a:pt x="1693141" y="1356588"/>
                  </a:cubicBezTo>
                  <a:lnTo>
                    <a:pt x="135659" y="1356588"/>
                  </a:lnTo>
                  <a:cubicBezTo>
                    <a:pt x="60737" y="1356588"/>
                    <a:pt x="0" y="1295851"/>
                    <a:pt x="0" y="1220929"/>
                  </a:cubicBezTo>
                  <a:lnTo>
                    <a:pt x="0" y="135659"/>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2593" tIns="62593" rIns="62593" bIns="62593" spcCol="1270" anchor="ctr"/>
            <a:lstStyle/>
            <a:p>
              <a:pPr algn="ctr" defTabSz="533400">
                <a:lnSpc>
                  <a:spcPct val="90000"/>
                </a:lnSpc>
                <a:spcAft>
                  <a:spcPct val="35000"/>
                </a:spcAft>
                <a:defRPr/>
              </a:pPr>
              <a:r>
                <a:rPr lang="en-US" sz="1600" b="1" u="sng" dirty="0"/>
                <a:t>TECHNOLOGICAL</a:t>
              </a:r>
            </a:p>
            <a:p>
              <a:pPr algn="ctr" defTabSz="533400">
                <a:lnSpc>
                  <a:spcPct val="90000"/>
                </a:lnSpc>
                <a:spcAft>
                  <a:spcPct val="35000"/>
                </a:spcAft>
                <a:defRPr/>
              </a:pPr>
              <a:r>
                <a:rPr lang="en-US" sz="1200" dirty="0"/>
                <a:t>Less Face to Face</a:t>
              </a:r>
            </a:p>
            <a:p>
              <a:pPr algn="ctr" defTabSz="533400">
                <a:lnSpc>
                  <a:spcPct val="90000"/>
                </a:lnSpc>
                <a:spcAft>
                  <a:spcPct val="35000"/>
                </a:spcAft>
                <a:defRPr/>
              </a:pPr>
              <a:r>
                <a:rPr lang="en-US" sz="1200" dirty="0"/>
                <a:t>False Familiarity</a:t>
              </a:r>
            </a:p>
            <a:p>
              <a:pPr algn="ctr" defTabSz="533400">
                <a:lnSpc>
                  <a:spcPct val="90000"/>
                </a:lnSpc>
                <a:spcAft>
                  <a:spcPct val="35000"/>
                </a:spcAft>
                <a:defRPr/>
              </a:pPr>
              <a:r>
                <a:rPr lang="en-US" sz="1200" dirty="0"/>
                <a:t>Tailored 24/7 to interests</a:t>
              </a:r>
            </a:p>
            <a:p>
              <a:pPr algn="ctr" defTabSz="533400">
                <a:lnSpc>
                  <a:spcPct val="90000"/>
                </a:lnSpc>
                <a:spcAft>
                  <a:spcPct val="35000"/>
                </a:spcAft>
                <a:defRPr/>
              </a:pPr>
              <a:endParaRPr lang="en-US" sz="1200" dirty="0"/>
            </a:p>
          </p:txBody>
        </p:sp>
        <p:grpSp>
          <p:nvGrpSpPr>
            <p:cNvPr id="4" name="Group 3"/>
            <p:cNvGrpSpPr/>
            <p:nvPr/>
          </p:nvGrpSpPr>
          <p:grpSpPr>
            <a:xfrm>
              <a:off x="2744788" y="955675"/>
              <a:ext cx="3565525" cy="903288"/>
              <a:chOff x="2744788" y="955675"/>
              <a:chExt cx="3565525" cy="903288"/>
            </a:xfrm>
          </p:grpSpPr>
          <p:pic>
            <p:nvPicPr>
              <p:cNvPr id="23571" name="Picture 8"/>
              <p:cNvPicPr>
                <a:picLocks noChangeAspect="1" noChangeArrowheads="1"/>
              </p:cNvPicPr>
              <p:nvPr/>
            </p:nvPicPr>
            <p:blipFill>
              <a:blip r:embed="rId9">
                <a:extLst>
                  <a:ext uri="{28A0092B-C50C-407E-A947-70E740481C1C}">
                    <a14:useLocalDpi xmlns:a14="http://schemas.microsoft.com/office/drawing/2010/main" val="0"/>
                  </a:ext>
                </a:extLst>
              </a:blip>
              <a:srcRect l="23128" t="8748" r="23267" b="9271"/>
              <a:stretch>
                <a:fillRect/>
              </a:stretch>
            </p:blipFill>
            <p:spPr bwMode="auto">
              <a:xfrm>
                <a:off x="5510213" y="1023938"/>
                <a:ext cx="800100"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2"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b="24826"/>
              <a:stretch>
                <a:fillRect/>
              </a:stretch>
            </p:blipFill>
            <p:spPr bwMode="auto">
              <a:xfrm>
                <a:off x="2744788" y="955675"/>
                <a:ext cx="903287" cy="90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7" name="TextBox 16"/>
          <p:cNvSpPr txBox="1"/>
          <p:nvPr/>
        </p:nvSpPr>
        <p:spPr>
          <a:xfrm>
            <a:off x="405209" y="6451141"/>
            <a:ext cx="8343104" cy="369332"/>
          </a:xfrm>
          <a:prstGeom prst="rect">
            <a:avLst/>
          </a:prstGeom>
          <a:noFill/>
        </p:spPr>
        <p:txBody>
          <a:bodyPr wrap="square" rtlCol="0">
            <a:spAutoFit/>
          </a:bodyPr>
          <a:lstStyle/>
          <a:p>
            <a:r>
              <a:rPr lang="en-US" dirty="0" smtClean="0">
                <a:solidFill>
                  <a:schemeClr val="bg1">
                    <a:lumMod val="85000"/>
                  </a:schemeClr>
                </a:solidFill>
              </a:rPr>
              <a:t>Licensed from A perfect Storm Managing and Understanding </a:t>
            </a:r>
            <a:r>
              <a:rPr lang="en-US" dirty="0" err="1" smtClean="0">
                <a:solidFill>
                  <a:schemeClr val="bg1">
                    <a:lumMod val="85000"/>
                  </a:schemeClr>
                </a:solidFill>
              </a:rPr>
              <a:t>Millenials-W.Scott</a:t>
            </a:r>
            <a:r>
              <a:rPr lang="en-US" dirty="0" smtClean="0">
                <a:solidFill>
                  <a:schemeClr val="bg1">
                    <a:lumMod val="85000"/>
                  </a:schemeClr>
                </a:solidFill>
              </a:rPr>
              <a:t>  Lewis</a:t>
            </a:r>
            <a:endParaRPr lang="en-US" dirty="0">
              <a:solidFill>
                <a:schemeClr val="bg1">
                  <a:lumMod val="85000"/>
                </a:schemeClr>
              </a:solidFill>
            </a:endParaRPr>
          </a:p>
        </p:txBody>
      </p:sp>
    </p:spTree>
    <p:extLst>
      <p:ext uri="{BB962C8B-B14F-4D97-AF65-F5344CB8AC3E}">
        <p14:creationId xmlns:p14="http://schemas.microsoft.com/office/powerpoint/2010/main" val="325402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2286000"/>
            <a:ext cx="8534400" cy="549275"/>
          </a:xfrm>
        </p:spPr>
        <p:txBody>
          <a:bodyPr>
            <a:noAutofit/>
          </a:bodyPr>
          <a:lstStyle/>
          <a:p>
            <a:pPr>
              <a:defRPr/>
            </a:pPr>
            <a:r>
              <a:rPr lang="en-US" sz="3200" dirty="0" smtClean="0"/>
              <a:t>QS You are a freshman in college, and have just taken your first physics 101 exam. You received an F and you are premed. Your thoughts are:</a:t>
            </a:r>
            <a:br>
              <a:rPr lang="en-US" sz="3200" dirty="0" smtClean="0"/>
            </a:br>
            <a:endParaRPr lang="en-US" sz="3200" dirty="0"/>
          </a:p>
        </p:txBody>
      </p:sp>
      <p:sp>
        <p:nvSpPr>
          <p:cNvPr id="26627" name="Content Placeholder 2"/>
          <p:cNvSpPr>
            <a:spLocks noGrp="1"/>
          </p:cNvSpPr>
          <p:nvPr>
            <p:ph idx="1"/>
          </p:nvPr>
        </p:nvSpPr>
        <p:spPr>
          <a:xfrm>
            <a:off x="228600" y="3429000"/>
            <a:ext cx="7521575" cy="3579813"/>
          </a:xfrm>
        </p:spPr>
        <p:txBody>
          <a:bodyPr/>
          <a:lstStyle/>
          <a:p>
            <a:pPr marL="457200" lvl="1" indent="0">
              <a:buNone/>
            </a:pPr>
            <a:r>
              <a:rPr lang="en-US" altLang="en-US" sz="2800" dirty="0" smtClean="0"/>
              <a:t>1. I better buckle down and work harder </a:t>
            </a:r>
          </a:p>
          <a:p>
            <a:pPr marL="457200" lvl="1" indent="0">
              <a:buNone/>
            </a:pPr>
            <a:r>
              <a:rPr lang="en-US" altLang="en-US" sz="2800" dirty="0" smtClean="0"/>
              <a:t>2. I better find a smart person to study with</a:t>
            </a:r>
          </a:p>
          <a:p>
            <a:pPr marL="457200" lvl="1" indent="0">
              <a:buNone/>
            </a:pPr>
            <a:r>
              <a:rPr lang="en-US" altLang="en-US" sz="2800" dirty="0" smtClean="0"/>
              <a:t>3. I wonder if I can even pass this. I should reconsider my major</a:t>
            </a:r>
          </a:p>
          <a:p>
            <a:pPr marL="457200" lvl="1" indent="0">
              <a:buNone/>
            </a:pPr>
            <a:r>
              <a:rPr lang="en-US" altLang="en-US" sz="2800" dirty="0" smtClean="0"/>
              <a:t>4. There is no way I deserve this F. I will never go to med School. I’m calling home to see what to do.</a:t>
            </a:r>
          </a:p>
        </p:txBody>
      </p:sp>
    </p:spTree>
    <p:extLst>
      <p:ext uri="{BB962C8B-B14F-4D97-AF65-F5344CB8AC3E}">
        <p14:creationId xmlns:p14="http://schemas.microsoft.com/office/powerpoint/2010/main" val="385109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8686800" cy="512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5939" y="6475512"/>
            <a:ext cx="7239000" cy="307777"/>
          </a:xfrm>
          <a:prstGeom prst="rect">
            <a:avLst/>
          </a:prstGeom>
          <a:noFill/>
        </p:spPr>
        <p:txBody>
          <a:bodyPr wrap="square" rtlCol="0">
            <a:spAutoFit/>
          </a:bodyPr>
          <a:lstStyle/>
          <a:p>
            <a:r>
              <a:rPr lang="en-US" sz="1400" dirty="0" smtClean="0"/>
              <a:t>Wolanskyj et al…Generation differences among </a:t>
            </a:r>
            <a:r>
              <a:rPr lang="en-US" sz="1400" dirty="0" err="1" smtClean="0"/>
              <a:t>Heme</a:t>
            </a:r>
            <a:r>
              <a:rPr lang="en-US" sz="1400" dirty="0" smtClean="0"/>
              <a:t> </a:t>
            </a:r>
            <a:r>
              <a:rPr lang="en-US" sz="1400" dirty="0" err="1" smtClean="0"/>
              <a:t>Onc</a:t>
            </a:r>
            <a:r>
              <a:rPr lang="en-US" sz="1400" dirty="0" smtClean="0"/>
              <a:t> Program directors 2014</a:t>
            </a:r>
            <a:endParaRPr lang="en-US" sz="1400" dirty="0"/>
          </a:p>
        </p:txBody>
      </p:sp>
    </p:spTree>
    <p:extLst>
      <p:ext uri="{BB962C8B-B14F-4D97-AF65-F5344CB8AC3E}">
        <p14:creationId xmlns:p14="http://schemas.microsoft.com/office/powerpoint/2010/main" val="2493744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Alexandra </a:t>
            </a:r>
            <a:r>
              <a:rPr lang="en-US" dirty="0" err="1" smtClean="0"/>
              <a:t>Wolanskyj</a:t>
            </a:r>
            <a:r>
              <a:rPr lang="en-US" smtClean="0"/>
              <a:t>, MD</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Arial" panose="020B0604020202020204" pitchFamily="34" charset="0"/>
                <a:cs typeface="Arial" panose="020B0604020202020204" pitchFamily="34" charset="0"/>
              </a:rPr>
              <a:t>Nothing to disclose</a:t>
            </a:r>
          </a:p>
          <a:p>
            <a:endParaRPr lang="en-US" dirty="0">
              <a:solidFill>
                <a:schemeClr val="tx1"/>
              </a:solidFill>
              <a:latin typeface="Arial" panose="020B0604020202020204" pitchFamily="34" charset="0"/>
              <a:cs typeface="Arial" panose="020B0604020202020204" pitchFamily="34" charset="0"/>
            </a:endParaRPr>
          </a:p>
          <a:p>
            <a:pPr marL="0" indent="0">
              <a:buNone/>
            </a:pPr>
            <a:r>
              <a:rPr lang="en-US" u="sng" dirty="0" smtClean="0">
                <a:solidFill>
                  <a:schemeClr val="tx1"/>
                </a:solidFill>
                <a:latin typeface="Arial" panose="020B0604020202020204" pitchFamily="34" charset="0"/>
                <a:cs typeface="Arial" panose="020B0604020202020204" pitchFamily="34" charset="0"/>
              </a:rPr>
              <a:t>Discussion of off-label drug use:</a:t>
            </a:r>
            <a:r>
              <a:rPr lang="en-US" dirty="0" smtClean="0">
                <a:solidFill>
                  <a:schemeClr val="tx1"/>
                </a:solidFill>
                <a:latin typeface="Arial" panose="020B0604020202020204" pitchFamily="34" charset="0"/>
                <a:cs typeface="Arial" panose="020B0604020202020204" pitchFamily="34" charset="0"/>
              </a:rPr>
              <a:t> not applicable</a:t>
            </a:r>
          </a:p>
        </p:txBody>
      </p:sp>
      <p:sp>
        <p:nvSpPr>
          <p:cNvPr id="4" name="TextBox 3"/>
          <p:cNvSpPr txBox="1"/>
          <p:nvPr/>
        </p:nvSpPr>
        <p:spPr>
          <a:xfrm>
            <a:off x="5465851" y="762000"/>
            <a:ext cx="2611349" cy="507831"/>
          </a:xfrm>
          <a:prstGeom prst="rect">
            <a:avLst/>
          </a:prstGeom>
          <a:noFill/>
        </p:spPr>
        <p:txBody>
          <a:bodyPr wrap="square" rtlCol="0">
            <a:spAutoFit/>
          </a:bodyPr>
          <a:lstStyle/>
          <a:p>
            <a:pPr algn="r" defTabSz="342900" fontAlgn="base">
              <a:spcBef>
                <a:spcPct val="0"/>
              </a:spcBef>
              <a:spcAft>
                <a:spcPct val="0"/>
              </a:spcAft>
            </a:pPr>
            <a:r>
              <a:rPr lang="en-US" sz="1350" dirty="0">
                <a:solidFill>
                  <a:prstClr val="black"/>
                </a:solidFill>
                <a:latin typeface="Arial" panose="020B0604020202020204" pitchFamily="34" charset="0"/>
                <a:cs typeface="Arial" panose="020B0604020202020204" pitchFamily="34" charset="0"/>
              </a:rPr>
              <a:t>56</a:t>
            </a:r>
            <a:r>
              <a:rPr lang="en-US" sz="1350" baseline="30000" dirty="0">
                <a:solidFill>
                  <a:prstClr val="black"/>
                </a:solidFill>
                <a:latin typeface="Arial" panose="020B0604020202020204" pitchFamily="34" charset="0"/>
                <a:cs typeface="Arial" panose="020B0604020202020204" pitchFamily="34" charset="0"/>
              </a:rPr>
              <a:t>th</a:t>
            </a:r>
            <a:r>
              <a:rPr lang="en-US" sz="1350" dirty="0">
                <a:solidFill>
                  <a:prstClr val="black"/>
                </a:solidFill>
                <a:latin typeface="Arial" panose="020B0604020202020204" pitchFamily="34" charset="0"/>
                <a:cs typeface="Arial" panose="020B0604020202020204" pitchFamily="34" charset="0"/>
              </a:rPr>
              <a:t> ASH Annual Meeting</a:t>
            </a:r>
            <a:br>
              <a:rPr lang="en-US" sz="1350" dirty="0">
                <a:solidFill>
                  <a:prstClr val="black"/>
                </a:solidFill>
                <a:latin typeface="Arial" panose="020B0604020202020204" pitchFamily="34" charset="0"/>
                <a:cs typeface="Arial" panose="020B0604020202020204" pitchFamily="34" charset="0"/>
              </a:rPr>
            </a:br>
            <a:r>
              <a:rPr lang="en-US" sz="1350" dirty="0">
                <a:solidFill>
                  <a:prstClr val="black"/>
                </a:solidFill>
                <a:latin typeface="Arial" panose="020B0604020202020204" pitchFamily="34" charset="0"/>
                <a:cs typeface="Arial" panose="020B0604020202020204" pitchFamily="34" charset="0"/>
              </a:rPr>
              <a:t>Disclosure Statement</a:t>
            </a:r>
          </a:p>
        </p:txBody>
      </p:sp>
    </p:spTree>
    <p:extLst>
      <p:ext uri="{BB962C8B-B14F-4D97-AF65-F5344CB8AC3E}">
        <p14:creationId xmlns:p14="http://schemas.microsoft.com/office/powerpoint/2010/main" val="1664995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Autofit/>
          </a:bodyPr>
          <a:lstStyle/>
          <a:p>
            <a:pPr>
              <a:defRPr/>
            </a:pPr>
            <a:r>
              <a:rPr lang="en-US" sz="3600" dirty="0" smtClean="0">
                <a:solidFill>
                  <a:srgbClr val="C00000"/>
                </a:solidFill>
              </a:rPr>
              <a:t>FACTORS TO CONSIDER IN  INTERGENERATIONAL LEARNING</a:t>
            </a:r>
            <a:endParaRPr lang="en-US" sz="3600" dirty="0">
              <a:solidFill>
                <a:srgbClr val="C00000"/>
              </a:solidFill>
            </a:endParaRPr>
          </a:p>
        </p:txBody>
      </p:sp>
      <p:graphicFrame>
        <p:nvGraphicFramePr>
          <p:cNvPr id="3" name="Diagram 2"/>
          <p:cNvGraphicFramePr/>
          <p:nvPr>
            <p:extLst>
              <p:ext uri="{D42A27DB-BD31-4B8C-83A1-F6EECF244321}">
                <p14:modId xmlns:p14="http://schemas.microsoft.com/office/powerpoint/2010/main" val="2437811025"/>
              </p:ext>
            </p:extLst>
          </p:nvPr>
        </p:nvGraphicFramePr>
        <p:xfrm>
          <a:off x="381000" y="1828800"/>
          <a:ext cx="8534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1490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I. GENERATIONAL DIFFERENCES</a:t>
            </a:r>
            <a:r>
              <a:rPr lang="en-US" smtClean="0"/>
              <a:t/>
            </a:r>
            <a:br>
              <a:rPr lang="en-US" smtClean="0"/>
            </a:br>
            <a:r>
              <a:rPr lang="en-US" smtClean="0"/>
              <a:t>PERSONALITY /MOTIVATON</a:t>
            </a:r>
            <a:endParaRPr lang="en-US" dirty="0"/>
          </a:p>
        </p:txBody>
      </p:sp>
    </p:spTree>
    <p:extLst>
      <p:ext uri="{BB962C8B-B14F-4D97-AF65-F5344CB8AC3E}">
        <p14:creationId xmlns:p14="http://schemas.microsoft.com/office/powerpoint/2010/main" val="1499796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4025" y="910600"/>
            <a:ext cx="8229600" cy="1143000"/>
          </a:xfrm>
          <a:prstGeom prst="rect">
            <a:avLst/>
          </a:prstGeom>
        </p:spPr>
        <p:txBody>
          <a:bodyPr vert="horz" wrap="square" lIns="0" tIns="206883" rIns="0" bIns="0" rtlCol="0">
            <a:noAutofit/>
          </a:bodyPr>
          <a:lstStyle/>
          <a:p>
            <a:pPr marL="165100">
              <a:lnSpc>
                <a:spcPct val="100000"/>
              </a:lnSpc>
            </a:pPr>
            <a:r>
              <a:rPr lang="en-US" sz="2900" dirty="0" smtClean="0">
                <a:solidFill>
                  <a:schemeClr val="tx2">
                    <a:lumMod val="60000"/>
                    <a:lumOff val="40000"/>
                  </a:schemeClr>
                </a:solidFill>
                <a:latin typeface="Verdana"/>
                <a:cs typeface="Verdana"/>
              </a:rPr>
              <a:t>PERSONALITY DIFFERENCES</a:t>
            </a:r>
            <a:endParaRPr sz="2900" dirty="0">
              <a:solidFill>
                <a:schemeClr val="tx2">
                  <a:lumMod val="60000"/>
                  <a:lumOff val="40000"/>
                </a:schemeClr>
              </a:solidFill>
              <a:latin typeface="Verdana"/>
              <a:cs typeface="Verdana"/>
            </a:endParaRPr>
          </a:p>
        </p:txBody>
      </p:sp>
      <p:sp>
        <p:nvSpPr>
          <p:cNvPr id="3" name="object 3"/>
          <p:cNvSpPr/>
          <p:nvPr/>
        </p:nvSpPr>
        <p:spPr>
          <a:xfrm>
            <a:off x="454025" y="2120137"/>
            <a:ext cx="3922776" cy="622300"/>
          </a:xfrm>
          <a:custGeom>
            <a:avLst/>
            <a:gdLst/>
            <a:ahLst/>
            <a:cxnLst/>
            <a:rect l="l" t="t" r="r" b="b"/>
            <a:pathLst>
              <a:path w="3922776" h="622300">
                <a:moveTo>
                  <a:pt x="0" y="622300"/>
                </a:moveTo>
                <a:lnTo>
                  <a:pt x="3922776" y="622300"/>
                </a:lnTo>
                <a:lnTo>
                  <a:pt x="3922776" y="0"/>
                </a:lnTo>
                <a:lnTo>
                  <a:pt x="0" y="0"/>
                </a:lnTo>
                <a:lnTo>
                  <a:pt x="0" y="622300"/>
                </a:lnTo>
                <a:close/>
              </a:path>
            </a:pathLst>
          </a:custGeom>
          <a:solidFill>
            <a:srgbClr val="669999"/>
          </a:solidFill>
        </p:spPr>
        <p:txBody>
          <a:bodyPr wrap="square" lIns="0" tIns="0" rIns="0" bIns="0" rtlCol="0">
            <a:noAutofit/>
          </a:bodyPr>
          <a:lstStyle/>
          <a:p>
            <a:endParaRPr/>
          </a:p>
        </p:txBody>
      </p:sp>
      <p:sp>
        <p:nvSpPr>
          <p:cNvPr id="4" name="object 4"/>
          <p:cNvSpPr txBox="1"/>
          <p:nvPr/>
        </p:nvSpPr>
        <p:spPr>
          <a:xfrm>
            <a:off x="575818" y="2179701"/>
            <a:ext cx="3679190" cy="4159250"/>
          </a:xfrm>
          <a:prstGeom prst="rect">
            <a:avLst/>
          </a:prstGeom>
        </p:spPr>
        <p:txBody>
          <a:bodyPr vert="horz" wrap="square" lIns="0" tIns="0" rIns="0" bIns="0" rtlCol="0">
            <a:noAutofit/>
          </a:bodyPr>
          <a:lstStyle/>
          <a:p>
            <a:pPr marL="12700" marR="383540">
              <a:lnSpc>
                <a:spcPct val="100000"/>
              </a:lnSpc>
            </a:pPr>
            <a:r>
              <a:rPr sz="2000" b="1" dirty="0" smtClean="0">
                <a:solidFill>
                  <a:srgbClr val="FFFFFF"/>
                </a:solidFill>
                <a:latin typeface="Verdana"/>
                <a:cs typeface="Verdana"/>
              </a:rPr>
              <a:t>To</a:t>
            </a:r>
            <a:r>
              <a:rPr sz="2000" b="1" spc="5" dirty="0" smtClean="0">
                <a:solidFill>
                  <a:srgbClr val="FFFFFF"/>
                </a:solidFill>
                <a:latin typeface="Verdana"/>
                <a:cs typeface="Verdana"/>
              </a:rPr>
              <a:t>d</a:t>
            </a:r>
            <a:r>
              <a:rPr sz="2000" b="1" spc="0" dirty="0" smtClean="0">
                <a:solidFill>
                  <a:srgbClr val="FFFFFF"/>
                </a:solidFill>
                <a:latin typeface="Verdana"/>
                <a:cs typeface="Verdana"/>
              </a:rPr>
              <a:t>a</a:t>
            </a:r>
            <a:r>
              <a:rPr sz="2000" b="1" spc="5" dirty="0" smtClean="0">
                <a:solidFill>
                  <a:srgbClr val="FFFFFF"/>
                </a:solidFill>
                <a:latin typeface="Verdana"/>
                <a:cs typeface="Verdana"/>
              </a:rPr>
              <a:t>y</a:t>
            </a:r>
            <a:r>
              <a:rPr sz="2000" b="1" spc="0" dirty="0" smtClean="0">
                <a:solidFill>
                  <a:srgbClr val="FFFFFF"/>
                </a:solidFill>
                <a:latin typeface="Verdana"/>
                <a:cs typeface="Verdana"/>
              </a:rPr>
              <a:t>’s</a:t>
            </a:r>
            <a:r>
              <a:rPr sz="2000" b="1" spc="-35" dirty="0" smtClean="0">
                <a:solidFill>
                  <a:srgbClr val="FFFFFF"/>
                </a:solidFill>
                <a:latin typeface="Verdana"/>
                <a:cs typeface="Verdana"/>
              </a:rPr>
              <a:t> </a:t>
            </a:r>
            <a:r>
              <a:rPr sz="2000" b="1" spc="0" dirty="0" smtClean="0">
                <a:solidFill>
                  <a:srgbClr val="FFFFFF"/>
                </a:solidFill>
                <a:latin typeface="Verdana"/>
                <a:cs typeface="Verdana"/>
              </a:rPr>
              <a:t>students</a:t>
            </a:r>
            <a:r>
              <a:rPr sz="2000" b="1" spc="-10" dirty="0" smtClean="0">
                <a:solidFill>
                  <a:srgbClr val="FFFFFF"/>
                </a:solidFill>
                <a:latin typeface="Verdana"/>
                <a:cs typeface="Verdana"/>
              </a:rPr>
              <a:t> </a:t>
            </a:r>
            <a:r>
              <a:rPr sz="2000" b="1" spc="0" dirty="0" smtClean="0">
                <a:solidFill>
                  <a:srgbClr val="FFFFFF"/>
                </a:solidFill>
                <a:latin typeface="Verdana"/>
                <a:cs typeface="Verdana"/>
              </a:rPr>
              <a:t>score higher</a:t>
            </a:r>
            <a:r>
              <a:rPr sz="2000" b="1" spc="-10" dirty="0" smtClean="0">
                <a:solidFill>
                  <a:srgbClr val="FFFFFF"/>
                </a:solidFill>
                <a:latin typeface="Verdana"/>
                <a:cs typeface="Verdana"/>
              </a:rPr>
              <a:t> </a:t>
            </a:r>
            <a:r>
              <a:rPr sz="2000" b="1" spc="0" dirty="0" smtClean="0">
                <a:solidFill>
                  <a:srgbClr val="FFFFFF"/>
                </a:solidFill>
                <a:latin typeface="Verdana"/>
                <a:cs typeface="Verdana"/>
              </a:rPr>
              <a:t>on</a:t>
            </a:r>
            <a:endParaRPr sz="2000" dirty="0">
              <a:latin typeface="Verdana"/>
              <a:cs typeface="Verdana"/>
            </a:endParaRPr>
          </a:p>
          <a:p>
            <a:pPr>
              <a:lnSpc>
                <a:spcPts val="750"/>
              </a:lnSpc>
              <a:spcBef>
                <a:spcPts val="23"/>
              </a:spcBef>
            </a:pPr>
            <a:endParaRPr sz="750" dirty="0"/>
          </a:p>
          <a:p>
            <a:pPr marL="355600" indent="-342900">
              <a:lnSpc>
                <a:spcPct val="100000"/>
              </a:lnSpc>
              <a:buClr>
                <a:srgbClr val="330066"/>
              </a:buClr>
              <a:buSzPct val="68965"/>
              <a:buFont typeface="Wingdings"/>
              <a:buChar char=""/>
              <a:tabLst>
                <a:tab pos="354965" algn="l"/>
              </a:tabLst>
            </a:pPr>
            <a:r>
              <a:rPr sz="2900" dirty="0" smtClean="0">
                <a:latin typeface="Verdana"/>
                <a:cs typeface="Verdana"/>
              </a:rPr>
              <a:t>Ass</a:t>
            </a:r>
            <a:r>
              <a:rPr sz="2900" spc="-10" dirty="0" smtClean="0">
                <a:latin typeface="Verdana"/>
                <a:cs typeface="Verdana"/>
              </a:rPr>
              <a:t>e</a:t>
            </a:r>
            <a:r>
              <a:rPr sz="2900" spc="0" dirty="0" smtClean="0">
                <a:latin typeface="Verdana"/>
                <a:cs typeface="Verdana"/>
              </a:rPr>
              <a:t>rt</a:t>
            </a:r>
            <a:r>
              <a:rPr sz="2900" spc="-15" dirty="0" smtClean="0">
                <a:latin typeface="Verdana"/>
                <a:cs typeface="Verdana"/>
              </a:rPr>
              <a:t>i</a:t>
            </a:r>
            <a:r>
              <a:rPr sz="2900" spc="0" dirty="0" smtClean="0">
                <a:latin typeface="Verdana"/>
                <a:cs typeface="Verdana"/>
              </a:rPr>
              <a:t>ven</a:t>
            </a:r>
            <a:r>
              <a:rPr sz="2900" spc="-10" dirty="0" smtClean="0">
                <a:latin typeface="Verdana"/>
                <a:cs typeface="Verdana"/>
              </a:rPr>
              <a:t>e</a:t>
            </a:r>
            <a:r>
              <a:rPr sz="2900" spc="0" dirty="0" smtClean="0">
                <a:latin typeface="Verdana"/>
                <a:cs typeface="Verdana"/>
              </a:rPr>
              <a:t>ss</a:t>
            </a:r>
            <a:endParaRPr sz="2900" dirty="0">
              <a:latin typeface="Verdana"/>
              <a:cs typeface="Verdana"/>
            </a:endParaRPr>
          </a:p>
          <a:p>
            <a:pPr>
              <a:lnSpc>
                <a:spcPts val="650"/>
              </a:lnSpc>
              <a:spcBef>
                <a:spcPts val="47"/>
              </a:spcBef>
              <a:buClr>
                <a:srgbClr val="330066"/>
              </a:buClr>
              <a:buFont typeface="Wingdings"/>
              <a:buChar char=""/>
            </a:pPr>
            <a:endParaRPr sz="650" dirty="0"/>
          </a:p>
          <a:p>
            <a:pPr marL="355600" indent="-342900">
              <a:lnSpc>
                <a:spcPct val="100000"/>
              </a:lnSpc>
              <a:buClr>
                <a:srgbClr val="330066"/>
              </a:buClr>
              <a:buSzPct val="68965"/>
              <a:buFont typeface="Wingdings"/>
              <a:buChar char=""/>
              <a:tabLst>
                <a:tab pos="354965" algn="l"/>
              </a:tabLst>
            </a:pPr>
            <a:r>
              <a:rPr sz="2900" dirty="0" smtClean="0">
                <a:latin typeface="Verdana"/>
                <a:cs typeface="Verdana"/>
              </a:rPr>
              <a:t>S</a:t>
            </a:r>
            <a:r>
              <a:rPr sz="2900" spc="-10" dirty="0" smtClean="0">
                <a:latin typeface="Verdana"/>
                <a:cs typeface="Verdana"/>
              </a:rPr>
              <a:t>e</a:t>
            </a:r>
            <a:r>
              <a:rPr sz="2900" spc="0" dirty="0" smtClean="0">
                <a:latin typeface="Verdana"/>
                <a:cs typeface="Verdana"/>
              </a:rPr>
              <a:t>l</a:t>
            </a:r>
            <a:r>
              <a:rPr sz="2900" spc="-10" dirty="0" smtClean="0">
                <a:latin typeface="Verdana"/>
                <a:cs typeface="Verdana"/>
              </a:rPr>
              <a:t>f</a:t>
            </a:r>
            <a:r>
              <a:rPr sz="2900" spc="0" dirty="0" smtClean="0">
                <a:latin typeface="Verdana"/>
                <a:cs typeface="Verdana"/>
              </a:rPr>
              <a:t>-</a:t>
            </a:r>
            <a:r>
              <a:rPr sz="2900" spc="-5" dirty="0" smtClean="0">
                <a:latin typeface="Verdana"/>
                <a:cs typeface="Verdana"/>
              </a:rPr>
              <a:t>liking</a:t>
            </a:r>
            <a:endParaRPr sz="2900" dirty="0">
              <a:latin typeface="Verdana"/>
              <a:cs typeface="Verdana"/>
            </a:endParaRPr>
          </a:p>
          <a:p>
            <a:pPr>
              <a:lnSpc>
                <a:spcPts val="650"/>
              </a:lnSpc>
              <a:spcBef>
                <a:spcPts val="45"/>
              </a:spcBef>
              <a:buClr>
                <a:srgbClr val="330066"/>
              </a:buClr>
              <a:buFont typeface="Wingdings"/>
              <a:buChar char=""/>
            </a:pPr>
            <a:endParaRPr sz="650" dirty="0"/>
          </a:p>
          <a:p>
            <a:pPr marL="355600" indent="-342900">
              <a:lnSpc>
                <a:spcPct val="100000"/>
              </a:lnSpc>
              <a:buClr>
                <a:srgbClr val="330066"/>
              </a:buClr>
              <a:buSzPct val="68965"/>
              <a:buFont typeface="Wingdings"/>
              <a:buChar char=""/>
              <a:tabLst>
                <a:tab pos="354965" algn="l"/>
              </a:tabLst>
            </a:pPr>
            <a:r>
              <a:rPr sz="2900" dirty="0" smtClean="0">
                <a:latin typeface="Verdana"/>
                <a:cs typeface="Verdana"/>
              </a:rPr>
              <a:t>Na</a:t>
            </a:r>
            <a:r>
              <a:rPr sz="2900" spc="-10" dirty="0" smtClean="0">
                <a:latin typeface="Verdana"/>
                <a:cs typeface="Verdana"/>
              </a:rPr>
              <a:t>r</a:t>
            </a:r>
            <a:r>
              <a:rPr sz="2900" spc="0" dirty="0" smtClean="0">
                <a:latin typeface="Verdana"/>
                <a:cs typeface="Verdana"/>
              </a:rPr>
              <a:t>ciss</a:t>
            </a:r>
            <a:r>
              <a:rPr sz="2900" spc="-15" dirty="0" smtClean="0">
                <a:latin typeface="Verdana"/>
                <a:cs typeface="Verdana"/>
              </a:rPr>
              <a:t>i</a:t>
            </a:r>
            <a:r>
              <a:rPr sz="2900" spc="0" dirty="0" smtClean="0">
                <a:latin typeface="Verdana"/>
                <a:cs typeface="Verdana"/>
              </a:rPr>
              <a:t>st</a:t>
            </a:r>
            <a:r>
              <a:rPr sz="2900" spc="-10" dirty="0" smtClean="0">
                <a:latin typeface="Verdana"/>
                <a:cs typeface="Verdana"/>
              </a:rPr>
              <a:t>i</a:t>
            </a:r>
            <a:r>
              <a:rPr sz="2900" spc="0" dirty="0" smtClean="0">
                <a:latin typeface="Verdana"/>
                <a:cs typeface="Verdana"/>
              </a:rPr>
              <a:t>c</a:t>
            </a:r>
            <a:r>
              <a:rPr sz="2900" spc="30" dirty="0" smtClean="0">
                <a:latin typeface="Verdana"/>
                <a:cs typeface="Verdana"/>
              </a:rPr>
              <a:t> </a:t>
            </a:r>
            <a:r>
              <a:rPr sz="2900" spc="0" dirty="0" smtClean="0">
                <a:latin typeface="Verdana"/>
                <a:cs typeface="Verdana"/>
              </a:rPr>
              <a:t>tr</a:t>
            </a:r>
            <a:r>
              <a:rPr sz="2900" spc="-15" dirty="0" smtClean="0">
                <a:latin typeface="Verdana"/>
                <a:cs typeface="Verdana"/>
              </a:rPr>
              <a:t>a</a:t>
            </a:r>
            <a:r>
              <a:rPr sz="2900" spc="0" dirty="0" smtClean="0">
                <a:latin typeface="Verdana"/>
                <a:cs typeface="Verdana"/>
              </a:rPr>
              <a:t>its</a:t>
            </a:r>
            <a:endParaRPr sz="2900" dirty="0">
              <a:latin typeface="Verdana"/>
              <a:cs typeface="Verdana"/>
            </a:endParaRPr>
          </a:p>
          <a:p>
            <a:pPr>
              <a:lnSpc>
                <a:spcPts val="650"/>
              </a:lnSpc>
              <a:spcBef>
                <a:spcPts val="48"/>
              </a:spcBef>
              <a:buClr>
                <a:srgbClr val="330066"/>
              </a:buClr>
              <a:buFont typeface="Wingdings"/>
              <a:buChar char=""/>
            </a:pPr>
            <a:endParaRPr sz="650" dirty="0"/>
          </a:p>
          <a:p>
            <a:pPr marL="355600" indent="-342900">
              <a:lnSpc>
                <a:spcPct val="100000"/>
              </a:lnSpc>
              <a:buClr>
                <a:srgbClr val="330066"/>
              </a:buClr>
              <a:buSzPct val="68965"/>
              <a:buFont typeface="Wingdings"/>
              <a:buChar char=""/>
              <a:tabLst>
                <a:tab pos="354965" algn="l"/>
              </a:tabLst>
            </a:pPr>
            <a:r>
              <a:rPr sz="2900" dirty="0" smtClean="0">
                <a:latin typeface="Verdana"/>
                <a:cs typeface="Verdana"/>
              </a:rPr>
              <a:t>High</a:t>
            </a:r>
            <a:r>
              <a:rPr sz="2900" spc="-5" dirty="0" smtClean="0">
                <a:latin typeface="Verdana"/>
                <a:cs typeface="Verdana"/>
              </a:rPr>
              <a:t> </a:t>
            </a:r>
            <a:r>
              <a:rPr sz="2900" spc="0" dirty="0" smtClean="0">
                <a:latin typeface="Verdana"/>
                <a:cs typeface="Verdana"/>
              </a:rPr>
              <a:t>expe</a:t>
            </a:r>
            <a:r>
              <a:rPr sz="2900" spc="-10" dirty="0" smtClean="0">
                <a:latin typeface="Verdana"/>
                <a:cs typeface="Verdana"/>
              </a:rPr>
              <a:t>c</a:t>
            </a:r>
            <a:r>
              <a:rPr sz="2900" spc="0" dirty="0" smtClean="0">
                <a:latin typeface="Verdana"/>
                <a:cs typeface="Verdana"/>
              </a:rPr>
              <a:t>t</a:t>
            </a:r>
            <a:r>
              <a:rPr sz="2900" spc="-10" dirty="0" smtClean="0">
                <a:latin typeface="Verdana"/>
                <a:cs typeface="Verdana"/>
              </a:rPr>
              <a:t>a</a:t>
            </a:r>
            <a:r>
              <a:rPr sz="2900" spc="0" dirty="0" smtClean="0">
                <a:latin typeface="Verdana"/>
                <a:cs typeface="Verdana"/>
              </a:rPr>
              <a:t>tio</a:t>
            </a:r>
            <a:r>
              <a:rPr sz="2900" spc="-10" dirty="0" smtClean="0">
                <a:latin typeface="Verdana"/>
                <a:cs typeface="Verdana"/>
              </a:rPr>
              <a:t>n</a:t>
            </a:r>
            <a:r>
              <a:rPr sz="2900" spc="0" dirty="0" smtClean="0">
                <a:latin typeface="Verdana"/>
                <a:cs typeface="Verdana"/>
              </a:rPr>
              <a:t>s</a:t>
            </a:r>
            <a:endParaRPr sz="2900" dirty="0">
              <a:latin typeface="Verdana"/>
              <a:cs typeface="Verdana"/>
            </a:endParaRPr>
          </a:p>
          <a:p>
            <a:pPr>
              <a:lnSpc>
                <a:spcPts val="650"/>
              </a:lnSpc>
              <a:spcBef>
                <a:spcPts val="45"/>
              </a:spcBef>
              <a:buClr>
                <a:srgbClr val="330066"/>
              </a:buClr>
              <a:buFont typeface="Wingdings"/>
              <a:buChar char=""/>
            </a:pPr>
            <a:endParaRPr sz="650" dirty="0"/>
          </a:p>
          <a:p>
            <a:pPr marL="355600" marR="264795" indent="-342900">
              <a:lnSpc>
                <a:spcPct val="100000"/>
              </a:lnSpc>
              <a:buClr>
                <a:srgbClr val="330066"/>
              </a:buClr>
              <a:buSzPct val="68965"/>
              <a:buFont typeface="Wingdings"/>
              <a:buChar char=""/>
              <a:tabLst>
                <a:tab pos="354965" algn="l"/>
              </a:tabLst>
            </a:pPr>
            <a:r>
              <a:rPr sz="2900" dirty="0" smtClean="0">
                <a:latin typeface="Verdana"/>
                <a:cs typeface="Verdana"/>
              </a:rPr>
              <a:t>S</a:t>
            </a:r>
            <a:r>
              <a:rPr sz="2900" spc="-15" dirty="0" smtClean="0">
                <a:latin typeface="Verdana"/>
                <a:cs typeface="Verdana"/>
              </a:rPr>
              <a:t>t</a:t>
            </a:r>
            <a:r>
              <a:rPr sz="2900" spc="0" dirty="0" smtClean="0">
                <a:latin typeface="Verdana"/>
                <a:cs typeface="Verdana"/>
              </a:rPr>
              <a:t>res</a:t>
            </a:r>
            <a:r>
              <a:rPr sz="2900" spc="-10" dirty="0" smtClean="0">
                <a:latin typeface="Verdana"/>
                <a:cs typeface="Verdana"/>
              </a:rPr>
              <a:t>s</a:t>
            </a:r>
            <a:r>
              <a:rPr sz="2900" spc="0" dirty="0" smtClean="0">
                <a:latin typeface="Verdana"/>
                <a:cs typeface="Verdana"/>
              </a:rPr>
              <a:t>, a</a:t>
            </a:r>
            <a:r>
              <a:rPr sz="2900" spc="-10" dirty="0" smtClean="0">
                <a:latin typeface="Verdana"/>
                <a:cs typeface="Verdana"/>
              </a:rPr>
              <a:t>n</a:t>
            </a:r>
            <a:r>
              <a:rPr sz="2900" spc="0" dirty="0" smtClean="0">
                <a:latin typeface="Verdana"/>
                <a:cs typeface="Verdana"/>
              </a:rPr>
              <a:t>xi</a:t>
            </a:r>
            <a:r>
              <a:rPr sz="2900" spc="-10" dirty="0" smtClean="0">
                <a:latin typeface="Verdana"/>
                <a:cs typeface="Verdana"/>
              </a:rPr>
              <a:t>e</a:t>
            </a:r>
            <a:r>
              <a:rPr sz="2900" spc="0" dirty="0" smtClean="0">
                <a:latin typeface="Verdana"/>
                <a:cs typeface="Verdana"/>
              </a:rPr>
              <a:t>ty and poor men</a:t>
            </a:r>
            <a:r>
              <a:rPr sz="2900" spc="-10" dirty="0" smtClean="0">
                <a:latin typeface="Verdana"/>
                <a:cs typeface="Verdana"/>
              </a:rPr>
              <a:t>t</a:t>
            </a:r>
            <a:r>
              <a:rPr sz="2900" spc="0" dirty="0" smtClean="0">
                <a:latin typeface="Verdana"/>
                <a:cs typeface="Verdana"/>
              </a:rPr>
              <a:t>al he</a:t>
            </a:r>
            <a:r>
              <a:rPr sz="2900" spc="-15" dirty="0" smtClean="0">
                <a:latin typeface="Verdana"/>
                <a:cs typeface="Verdana"/>
              </a:rPr>
              <a:t>a</a:t>
            </a:r>
            <a:r>
              <a:rPr sz="2900" spc="0" dirty="0" smtClean="0">
                <a:latin typeface="Verdana"/>
                <a:cs typeface="Verdana"/>
              </a:rPr>
              <a:t>l</a:t>
            </a:r>
            <a:r>
              <a:rPr sz="2900" spc="-10" dirty="0" smtClean="0">
                <a:latin typeface="Verdana"/>
                <a:cs typeface="Verdana"/>
              </a:rPr>
              <a:t>t</a:t>
            </a:r>
            <a:r>
              <a:rPr sz="2900" spc="0" dirty="0" smtClean="0">
                <a:latin typeface="Verdana"/>
                <a:cs typeface="Verdana"/>
              </a:rPr>
              <a:t>h</a:t>
            </a:r>
            <a:endParaRPr sz="2900" dirty="0">
              <a:latin typeface="Verdana"/>
              <a:cs typeface="Verdana"/>
            </a:endParaRPr>
          </a:p>
        </p:txBody>
      </p:sp>
      <p:sp>
        <p:nvSpPr>
          <p:cNvPr id="5" name="object 5"/>
          <p:cNvSpPr/>
          <p:nvPr/>
        </p:nvSpPr>
        <p:spPr>
          <a:xfrm>
            <a:off x="4783986" y="2099168"/>
            <a:ext cx="3922649" cy="622300"/>
          </a:xfrm>
          <a:custGeom>
            <a:avLst/>
            <a:gdLst/>
            <a:ahLst/>
            <a:cxnLst/>
            <a:rect l="l" t="t" r="r" b="b"/>
            <a:pathLst>
              <a:path w="3922649" h="622300">
                <a:moveTo>
                  <a:pt x="0" y="622300"/>
                </a:moveTo>
                <a:lnTo>
                  <a:pt x="3922649" y="622300"/>
                </a:lnTo>
                <a:lnTo>
                  <a:pt x="3922649" y="0"/>
                </a:lnTo>
                <a:lnTo>
                  <a:pt x="0" y="0"/>
                </a:lnTo>
                <a:lnTo>
                  <a:pt x="0" y="622300"/>
                </a:lnTo>
                <a:close/>
              </a:path>
            </a:pathLst>
          </a:custGeom>
          <a:solidFill>
            <a:srgbClr val="000000"/>
          </a:solidFill>
        </p:spPr>
        <p:txBody>
          <a:bodyPr wrap="square" lIns="0" tIns="0" rIns="0" bIns="0" rtlCol="0">
            <a:noAutofit/>
          </a:bodyPr>
          <a:lstStyle/>
          <a:p>
            <a:endParaRPr/>
          </a:p>
        </p:txBody>
      </p:sp>
      <p:sp>
        <p:nvSpPr>
          <p:cNvPr id="6" name="object 6"/>
          <p:cNvSpPr txBox="1"/>
          <p:nvPr/>
        </p:nvSpPr>
        <p:spPr>
          <a:xfrm>
            <a:off x="4764151" y="2190304"/>
            <a:ext cx="3136265" cy="1104265"/>
          </a:xfrm>
          <a:prstGeom prst="rect">
            <a:avLst/>
          </a:prstGeom>
        </p:spPr>
        <p:txBody>
          <a:bodyPr vert="horz" wrap="square" lIns="0" tIns="0" rIns="0" bIns="0" rtlCol="0">
            <a:noAutofit/>
          </a:bodyPr>
          <a:lstStyle/>
          <a:p>
            <a:pPr marL="12700" marR="12700">
              <a:lnSpc>
                <a:spcPts val="2050"/>
              </a:lnSpc>
            </a:pPr>
            <a:r>
              <a:rPr sz="1900" b="1" spc="-15" dirty="0" smtClean="0">
                <a:solidFill>
                  <a:srgbClr val="FFFFFF"/>
                </a:solidFill>
                <a:latin typeface="Verdana"/>
                <a:cs typeface="Verdana"/>
              </a:rPr>
              <a:t>To</a:t>
            </a:r>
            <a:r>
              <a:rPr sz="1900" b="1" spc="-25" dirty="0" smtClean="0">
                <a:solidFill>
                  <a:srgbClr val="FFFFFF"/>
                </a:solidFill>
                <a:latin typeface="Verdana"/>
                <a:cs typeface="Verdana"/>
              </a:rPr>
              <a:t>d</a:t>
            </a:r>
            <a:r>
              <a:rPr sz="1900" b="1" spc="-15" dirty="0" smtClean="0">
                <a:solidFill>
                  <a:srgbClr val="FFFFFF"/>
                </a:solidFill>
                <a:latin typeface="Verdana"/>
                <a:cs typeface="Verdana"/>
              </a:rPr>
              <a:t>a</a:t>
            </a:r>
            <a:r>
              <a:rPr sz="1900" b="1" spc="-10" dirty="0" smtClean="0">
                <a:solidFill>
                  <a:srgbClr val="FFFFFF"/>
                </a:solidFill>
                <a:latin typeface="Verdana"/>
                <a:cs typeface="Verdana"/>
              </a:rPr>
              <a:t>y’s</a:t>
            </a:r>
            <a:r>
              <a:rPr sz="1900" b="1" spc="5" dirty="0" smtClean="0">
                <a:solidFill>
                  <a:srgbClr val="FFFFFF"/>
                </a:solidFill>
                <a:latin typeface="Verdana"/>
                <a:cs typeface="Verdana"/>
              </a:rPr>
              <a:t> </a:t>
            </a:r>
            <a:r>
              <a:rPr sz="1900" b="1" spc="-10" dirty="0" smtClean="0">
                <a:solidFill>
                  <a:srgbClr val="FFFFFF"/>
                </a:solidFill>
                <a:latin typeface="Verdana"/>
                <a:cs typeface="Verdana"/>
              </a:rPr>
              <a:t>stu</a:t>
            </a:r>
            <a:r>
              <a:rPr sz="1900" b="1" spc="-15" dirty="0" smtClean="0">
                <a:solidFill>
                  <a:srgbClr val="FFFFFF"/>
                </a:solidFill>
                <a:latin typeface="Verdana"/>
                <a:cs typeface="Verdana"/>
              </a:rPr>
              <a:t>dents</a:t>
            </a:r>
            <a:r>
              <a:rPr sz="1900" b="1" spc="-5" dirty="0" smtClean="0">
                <a:solidFill>
                  <a:srgbClr val="FFFFFF"/>
                </a:solidFill>
                <a:latin typeface="Verdana"/>
                <a:cs typeface="Verdana"/>
              </a:rPr>
              <a:t> </a:t>
            </a:r>
            <a:r>
              <a:rPr sz="1900" b="1" spc="-10" dirty="0" smtClean="0">
                <a:solidFill>
                  <a:srgbClr val="FFFFFF"/>
                </a:solidFill>
                <a:latin typeface="Verdana"/>
                <a:cs typeface="Verdana"/>
              </a:rPr>
              <a:t>s</a:t>
            </a:r>
            <a:r>
              <a:rPr sz="1900" b="1" spc="-15" dirty="0" smtClean="0">
                <a:solidFill>
                  <a:srgbClr val="FFFFFF"/>
                </a:solidFill>
                <a:latin typeface="Verdana"/>
                <a:cs typeface="Verdana"/>
              </a:rPr>
              <a:t>core</a:t>
            </a:r>
            <a:r>
              <a:rPr sz="1900" b="1" spc="-10" dirty="0" smtClean="0">
                <a:solidFill>
                  <a:srgbClr val="FFFFFF"/>
                </a:solidFill>
                <a:latin typeface="Verdana"/>
                <a:cs typeface="Verdana"/>
              </a:rPr>
              <a:t> l</a:t>
            </a:r>
            <a:r>
              <a:rPr sz="1900" b="1" spc="-25" dirty="0" smtClean="0">
                <a:solidFill>
                  <a:srgbClr val="FFFFFF"/>
                </a:solidFill>
                <a:latin typeface="Verdana"/>
                <a:cs typeface="Verdana"/>
              </a:rPr>
              <a:t>o</a:t>
            </a:r>
            <a:r>
              <a:rPr sz="1900" b="1" spc="-15" dirty="0" smtClean="0">
                <a:solidFill>
                  <a:srgbClr val="FFFFFF"/>
                </a:solidFill>
                <a:latin typeface="Verdana"/>
                <a:cs typeface="Verdana"/>
              </a:rPr>
              <a:t>wer</a:t>
            </a:r>
            <a:r>
              <a:rPr sz="1900" b="1" spc="15" dirty="0" smtClean="0">
                <a:solidFill>
                  <a:srgbClr val="FFFFFF"/>
                </a:solidFill>
                <a:latin typeface="Verdana"/>
                <a:cs typeface="Verdana"/>
              </a:rPr>
              <a:t> </a:t>
            </a:r>
            <a:r>
              <a:rPr sz="1900" b="1" spc="-20" dirty="0" smtClean="0">
                <a:solidFill>
                  <a:srgbClr val="FFFFFF"/>
                </a:solidFill>
                <a:latin typeface="Verdana"/>
                <a:cs typeface="Verdana"/>
              </a:rPr>
              <a:t>o</a:t>
            </a:r>
            <a:r>
              <a:rPr sz="1900" b="1" spc="-15" dirty="0" smtClean="0">
                <a:solidFill>
                  <a:srgbClr val="FFFFFF"/>
                </a:solidFill>
                <a:latin typeface="Verdana"/>
                <a:cs typeface="Verdana"/>
              </a:rPr>
              <a:t>n</a:t>
            </a:r>
            <a:endParaRPr sz="1900" dirty="0">
              <a:latin typeface="Verdana"/>
              <a:cs typeface="Verdana"/>
            </a:endParaRPr>
          </a:p>
          <a:p>
            <a:pPr>
              <a:lnSpc>
                <a:spcPts val="1000"/>
              </a:lnSpc>
              <a:spcBef>
                <a:spcPts val="87"/>
              </a:spcBef>
            </a:pPr>
            <a:endParaRPr sz="1000" dirty="0"/>
          </a:p>
          <a:p>
            <a:pPr marL="355600" indent="-342900">
              <a:lnSpc>
                <a:spcPct val="100000"/>
              </a:lnSpc>
              <a:buClr>
                <a:srgbClr val="330066"/>
              </a:buClr>
              <a:buSzPct val="68965"/>
              <a:buFont typeface="Wingdings"/>
              <a:buChar char=""/>
              <a:tabLst>
                <a:tab pos="354965" algn="l"/>
              </a:tabLst>
            </a:pPr>
            <a:r>
              <a:rPr sz="2900" dirty="0" smtClean="0">
                <a:latin typeface="Verdana"/>
                <a:cs typeface="Verdana"/>
              </a:rPr>
              <a:t>S</a:t>
            </a:r>
            <a:r>
              <a:rPr sz="2900" spc="-10" dirty="0" smtClean="0">
                <a:latin typeface="Verdana"/>
                <a:cs typeface="Verdana"/>
              </a:rPr>
              <a:t>e</a:t>
            </a:r>
            <a:r>
              <a:rPr sz="2900" spc="0" dirty="0" smtClean="0">
                <a:latin typeface="Verdana"/>
                <a:cs typeface="Verdana"/>
              </a:rPr>
              <a:t>lf</a:t>
            </a:r>
            <a:r>
              <a:rPr sz="2900" spc="10" dirty="0" smtClean="0">
                <a:latin typeface="Verdana"/>
                <a:cs typeface="Verdana"/>
              </a:rPr>
              <a:t> </a:t>
            </a:r>
            <a:r>
              <a:rPr sz="2900" spc="0" dirty="0" smtClean="0">
                <a:latin typeface="Verdana"/>
                <a:cs typeface="Verdana"/>
              </a:rPr>
              <a:t>Re</a:t>
            </a:r>
            <a:r>
              <a:rPr sz="2900" spc="-10" dirty="0" smtClean="0">
                <a:latin typeface="Verdana"/>
                <a:cs typeface="Verdana"/>
              </a:rPr>
              <a:t>l</a:t>
            </a:r>
            <a:r>
              <a:rPr sz="2900" spc="0" dirty="0" smtClean="0">
                <a:latin typeface="Verdana"/>
                <a:cs typeface="Verdana"/>
              </a:rPr>
              <a:t>i</a:t>
            </a:r>
            <a:r>
              <a:rPr sz="2900" spc="-10" dirty="0" smtClean="0">
                <a:latin typeface="Verdana"/>
                <a:cs typeface="Verdana"/>
              </a:rPr>
              <a:t>a</a:t>
            </a:r>
            <a:r>
              <a:rPr sz="2900" spc="0" dirty="0" smtClean="0">
                <a:latin typeface="Verdana"/>
                <a:cs typeface="Verdana"/>
              </a:rPr>
              <a:t>nce</a:t>
            </a:r>
            <a:endParaRPr sz="2900" dirty="0">
              <a:latin typeface="Verdana"/>
              <a:cs typeface="Verdana"/>
            </a:endParaRPr>
          </a:p>
        </p:txBody>
      </p:sp>
      <p:sp>
        <p:nvSpPr>
          <p:cNvPr id="7" name="object 7"/>
          <p:cNvSpPr txBox="1"/>
          <p:nvPr/>
        </p:nvSpPr>
        <p:spPr>
          <a:xfrm>
            <a:off x="4764151" y="5188839"/>
            <a:ext cx="3609975" cy="861694"/>
          </a:xfrm>
          <a:prstGeom prst="rect">
            <a:avLst/>
          </a:prstGeom>
        </p:spPr>
        <p:txBody>
          <a:bodyPr vert="horz" wrap="square" lIns="0" tIns="0" rIns="0" bIns="0" rtlCol="0">
            <a:noAutofit/>
          </a:bodyPr>
          <a:lstStyle/>
          <a:p>
            <a:pPr marL="355600" marR="12700" indent="-342900">
              <a:lnSpc>
                <a:spcPct val="100000"/>
              </a:lnSpc>
              <a:buClr>
                <a:srgbClr val="330066"/>
              </a:buClr>
              <a:buSzPct val="67857"/>
              <a:buFont typeface="Wingdings"/>
              <a:buChar char=""/>
              <a:tabLst>
                <a:tab pos="354965" algn="l"/>
              </a:tabLst>
            </a:pPr>
            <a:r>
              <a:rPr sz="1400" dirty="0" smtClean="0">
                <a:latin typeface="Verdana"/>
                <a:cs typeface="Verdana"/>
              </a:rPr>
              <a:t>J.</a:t>
            </a:r>
            <a:r>
              <a:rPr sz="1400" spc="-15" dirty="0" smtClean="0">
                <a:latin typeface="Verdana"/>
                <a:cs typeface="Verdana"/>
              </a:rPr>
              <a:t> </a:t>
            </a:r>
            <a:r>
              <a:rPr sz="1400" spc="0" dirty="0" smtClean="0">
                <a:latin typeface="Verdana"/>
                <a:cs typeface="Verdana"/>
              </a:rPr>
              <a:t>M.</a:t>
            </a:r>
            <a:r>
              <a:rPr sz="1400" spc="-10" dirty="0" smtClean="0">
                <a:latin typeface="Verdana"/>
                <a:cs typeface="Verdana"/>
              </a:rPr>
              <a:t> </a:t>
            </a:r>
            <a:r>
              <a:rPr sz="1400" spc="0" dirty="0" smtClean="0">
                <a:latin typeface="Verdana"/>
                <a:cs typeface="Verdana"/>
              </a:rPr>
              <a:t>Twenge,</a:t>
            </a:r>
            <a:r>
              <a:rPr sz="1400" spc="-20" dirty="0" smtClean="0">
                <a:latin typeface="Verdana"/>
                <a:cs typeface="Verdana"/>
              </a:rPr>
              <a:t> </a:t>
            </a:r>
            <a:r>
              <a:rPr sz="1400" spc="0" dirty="0" smtClean="0">
                <a:latin typeface="Verdana"/>
                <a:cs typeface="Verdana"/>
              </a:rPr>
              <a:t>G</a:t>
            </a:r>
            <a:r>
              <a:rPr sz="1400" spc="5" dirty="0" smtClean="0">
                <a:latin typeface="Verdana"/>
                <a:cs typeface="Verdana"/>
              </a:rPr>
              <a:t>e</a:t>
            </a:r>
            <a:r>
              <a:rPr sz="1400" spc="0" dirty="0" smtClean="0">
                <a:latin typeface="Verdana"/>
                <a:cs typeface="Verdana"/>
              </a:rPr>
              <a:t>nerat</a:t>
            </a:r>
            <a:r>
              <a:rPr sz="1400" spc="5" dirty="0" smtClean="0">
                <a:latin typeface="Verdana"/>
                <a:cs typeface="Verdana"/>
              </a:rPr>
              <a:t>i</a:t>
            </a:r>
            <a:r>
              <a:rPr sz="1400" spc="0" dirty="0" smtClean="0">
                <a:latin typeface="Verdana"/>
                <a:cs typeface="Verdana"/>
              </a:rPr>
              <a:t>on</a:t>
            </a:r>
            <a:r>
              <a:rPr sz="1400" spc="-5" dirty="0" smtClean="0">
                <a:latin typeface="Verdana"/>
                <a:cs typeface="Verdana"/>
              </a:rPr>
              <a:t>a</a:t>
            </a:r>
            <a:r>
              <a:rPr sz="1400" spc="0" dirty="0" smtClean="0">
                <a:latin typeface="Verdana"/>
                <a:cs typeface="Verdana"/>
              </a:rPr>
              <a:t>l</a:t>
            </a:r>
            <a:r>
              <a:rPr sz="1400" spc="-30" dirty="0" smtClean="0">
                <a:latin typeface="Verdana"/>
                <a:cs typeface="Verdana"/>
              </a:rPr>
              <a:t> </a:t>
            </a:r>
            <a:r>
              <a:rPr sz="1400" spc="0" dirty="0" smtClean="0">
                <a:latin typeface="Verdana"/>
                <a:cs typeface="Verdana"/>
              </a:rPr>
              <a:t>cha</a:t>
            </a:r>
            <a:r>
              <a:rPr sz="1400" spc="-5" dirty="0" smtClean="0">
                <a:latin typeface="Verdana"/>
                <a:cs typeface="Verdana"/>
              </a:rPr>
              <a:t>n</a:t>
            </a:r>
            <a:r>
              <a:rPr sz="1400" spc="0" dirty="0" smtClean="0">
                <a:latin typeface="Verdana"/>
                <a:cs typeface="Verdana"/>
              </a:rPr>
              <a:t>ges a</a:t>
            </a:r>
            <a:r>
              <a:rPr sz="1400" spc="-5" dirty="0" smtClean="0">
                <a:latin typeface="Verdana"/>
                <a:cs typeface="Verdana"/>
              </a:rPr>
              <a:t>n</a:t>
            </a:r>
            <a:r>
              <a:rPr sz="1400" spc="0" dirty="0" smtClean="0">
                <a:latin typeface="Verdana"/>
                <a:cs typeface="Verdana"/>
              </a:rPr>
              <a:t>d</a:t>
            </a:r>
            <a:r>
              <a:rPr sz="1400" spc="-15" dirty="0" smtClean="0">
                <a:latin typeface="Verdana"/>
                <a:cs typeface="Verdana"/>
              </a:rPr>
              <a:t> </a:t>
            </a:r>
            <a:r>
              <a:rPr sz="1400" spc="0" dirty="0" smtClean="0">
                <a:latin typeface="Verdana"/>
                <a:cs typeface="Verdana"/>
              </a:rPr>
              <a:t>the</a:t>
            </a:r>
            <a:r>
              <a:rPr sz="1400" spc="10" dirty="0" smtClean="0">
                <a:latin typeface="Verdana"/>
                <a:cs typeface="Verdana"/>
              </a:rPr>
              <a:t>i</a:t>
            </a:r>
            <a:r>
              <a:rPr sz="1400" spc="0" dirty="0" smtClean="0">
                <a:latin typeface="Verdana"/>
                <a:cs typeface="Verdana"/>
              </a:rPr>
              <a:t>r</a:t>
            </a:r>
            <a:r>
              <a:rPr sz="1400" spc="-15" dirty="0" smtClean="0">
                <a:latin typeface="Verdana"/>
                <a:cs typeface="Verdana"/>
              </a:rPr>
              <a:t> </a:t>
            </a:r>
            <a:r>
              <a:rPr sz="1400" spc="5" dirty="0" smtClean="0">
                <a:latin typeface="Verdana"/>
                <a:cs typeface="Verdana"/>
              </a:rPr>
              <a:t>i</a:t>
            </a:r>
            <a:r>
              <a:rPr sz="1400" spc="0" dirty="0" smtClean="0">
                <a:latin typeface="Verdana"/>
                <a:cs typeface="Verdana"/>
              </a:rPr>
              <a:t>mpact</a:t>
            </a:r>
            <a:r>
              <a:rPr sz="1400" spc="-40" dirty="0" smtClean="0">
                <a:latin typeface="Verdana"/>
                <a:cs typeface="Verdana"/>
              </a:rPr>
              <a:t> </a:t>
            </a:r>
            <a:r>
              <a:rPr sz="1400" spc="5" dirty="0" smtClean="0">
                <a:latin typeface="Verdana"/>
                <a:cs typeface="Verdana"/>
              </a:rPr>
              <a:t>i</a:t>
            </a:r>
            <a:r>
              <a:rPr sz="1400" spc="0" dirty="0" smtClean="0">
                <a:latin typeface="Verdana"/>
                <a:cs typeface="Verdana"/>
              </a:rPr>
              <a:t>n</a:t>
            </a:r>
            <a:r>
              <a:rPr sz="1400" spc="-15" dirty="0" smtClean="0">
                <a:latin typeface="Verdana"/>
                <a:cs typeface="Verdana"/>
              </a:rPr>
              <a:t> </a:t>
            </a:r>
            <a:r>
              <a:rPr sz="1400" spc="0" dirty="0" smtClean="0">
                <a:latin typeface="Verdana"/>
                <a:cs typeface="Verdana"/>
              </a:rPr>
              <a:t>the</a:t>
            </a:r>
            <a:r>
              <a:rPr sz="1400" spc="-15" dirty="0" smtClean="0">
                <a:latin typeface="Verdana"/>
                <a:cs typeface="Verdana"/>
              </a:rPr>
              <a:t> </a:t>
            </a:r>
            <a:r>
              <a:rPr sz="1400" spc="0" dirty="0" smtClean="0">
                <a:latin typeface="Verdana"/>
                <a:cs typeface="Verdana"/>
              </a:rPr>
              <a:t>c</a:t>
            </a:r>
            <a:r>
              <a:rPr sz="1400" spc="5" dirty="0" smtClean="0">
                <a:latin typeface="Verdana"/>
                <a:cs typeface="Verdana"/>
              </a:rPr>
              <a:t>l</a:t>
            </a:r>
            <a:r>
              <a:rPr sz="1400" spc="0" dirty="0" smtClean="0">
                <a:latin typeface="Verdana"/>
                <a:cs typeface="Verdana"/>
              </a:rPr>
              <a:t>assroom: te</a:t>
            </a:r>
            <a:r>
              <a:rPr sz="1400" spc="-5" dirty="0" smtClean="0">
                <a:latin typeface="Verdana"/>
                <a:cs typeface="Verdana"/>
              </a:rPr>
              <a:t>a</a:t>
            </a:r>
            <a:r>
              <a:rPr sz="1400" spc="0" dirty="0" smtClean="0">
                <a:latin typeface="Verdana"/>
                <a:cs typeface="Verdana"/>
              </a:rPr>
              <a:t>ch</a:t>
            </a:r>
            <a:r>
              <a:rPr sz="1400" spc="5" dirty="0" smtClean="0">
                <a:latin typeface="Verdana"/>
                <a:cs typeface="Verdana"/>
              </a:rPr>
              <a:t>i</a:t>
            </a:r>
            <a:r>
              <a:rPr sz="1400" spc="0" dirty="0" smtClean="0">
                <a:latin typeface="Verdana"/>
                <a:cs typeface="Verdana"/>
              </a:rPr>
              <a:t>ng</a:t>
            </a:r>
            <a:r>
              <a:rPr sz="1400" spc="-30" dirty="0" smtClean="0">
                <a:latin typeface="Verdana"/>
                <a:cs typeface="Verdana"/>
              </a:rPr>
              <a:t> </a:t>
            </a:r>
            <a:r>
              <a:rPr sz="1400" spc="0" dirty="0" smtClean="0">
                <a:latin typeface="Verdana"/>
                <a:cs typeface="Verdana"/>
              </a:rPr>
              <a:t>Genera</a:t>
            </a:r>
            <a:r>
              <a:rPr sz="1400" spc="-5" dirty="0" smtClean="0">
                <a:latin typeface="Verdana"/>
                <a:cs typeface="Verdana"/>
              </a:rPr>
              <a:t>t</a:t>
            </a:r>
            <a:r>
              <a:rPr sz="1400" spc="5" dirty="0" smtClean="0">
                <a:latin typeface="Verdana"/>
                <a:cs typeface="Verdana"/>
              </a:rPr>
              <a:t>i</a:t>
            </a:r>
            <a:r>
              <a:rPr sz="1400" spc="0" dirty="0" smtClean="0">
                <a:latin typeface="Verdana"/>
                <a:cs typeface="Verdana"/>
              </a:rPr>
              <a:t>on</a:t>
            </a:r>
            <a:r>
              <a:rPr sz="1400" spc="-45" dirty="0" smtClean="0">
                <a:latin typeface="Verdana"/>
                <a:cs typeface="Verdana"/>
              </a:rPr>
              <a:t> </a:t>
            </a:r>
            <a:r>
              <a:rPr sz="1400" spc="0" dirty="0" smtClean="0">
                <a:latin typeface="Verdana"/>
                <a:cs typeface="Verdana"/>
              </a:rPr>
              <a:t>Me.</a:t>
            </a:r>
            <a:r>
              <a:rPr sz="1400" spc="-10" dirty="0" smtClean="0">
                <a:latin typeface="Verdana"/>
                <a:cs typeface="Verdana"/>
              </a:rPr>
              <a:t> </a:t>
            </a:r>
            <a:r>
              <a:rPr sz="1400" i="1" spc="0" dirty="0" smtClean="0">
                <a:latin typeface="Verdana"/>
                <a:cs typeface="Verdana"/>
              </a:rPr>
              <a:t>Medical Education</a:t>
            </a:r>
            <a:r>
              <a:rPr sz="1400" i="1" spc="-20" dirty="0" smtClean="0">
                <a:latin typeface="Verdana"/>
                <a:cs typeface="Verdana"/>
              </a:rPr>
              <a:t> </a:t>
            </a:r>
            <a:r>
              <a:rPr sz="1400" spc="-10" dirty="0" smtClean="0">
                <a:latin typeface="Verdana"/>
                <a:cs typeface="Verdana"/>
              </a:rPr>
              <a:t>2009</a:t>
            </a:r>
            <a:r>
              <a:rPr sz="1400" spc="0" dirty="0" smtClean="0">
                <a:latin typeface="Verdana"/>
                <a:cs typeface="Verdana"/>
              </a:rPr>
              <a:t>;</a:t>
            </a:r>
            <a:r>
              <a:rPr sz="1400" spc="-10" dirty="0" smtClean="0">
                <a:latin typeface="Verdana"/>
                <a:cs typeface="Verdana"/>
              </a:rPr>
              <a:t>43</a:t>
            </a:r>
            <a:r>
              <a:rPr sz="1400" spc="0" dirty="0" smtClean="0">
                <a:latin typeface="Verdana"/>
                <a:cs typeface="Verdana"/>
              </a:rPr>
              <a:t>:</a:t>
            </a:r>
            <a:r>
              <a:rPr sz="1400" spc="-15" dirty="0" smtClean="0">
                <a:latin typeface="Verdana"/>
                <a:cs typeface="Verdana"/>
              </a:rPr>
              <a:t> </a:t>
            </a:r>
            <a:r>
              <a:rPr sz="1400" spc="-10" dirty="0" smtClean="0">
                <a:latin typeface="Verdana"/>
                <a:cs typeface="Verdana"/>
              </a:rPr>
              <a:t>39</a:t>
            </a:r>
            <a:r>
              <a:rPr sz="1400" spc="0" dirty="0" smtClean="0">
                <a:latin typeface="Verdana"/>
                <a:cs typeface="Verdana"/>
              </a:rPr>
              <a:t>8</a:t>
            </a:r>
            <a:r>
              <a:rPr sz="1400" spc="-5" dirty="0" smtClean="0">
                <a:latin typeface="Verdana"/>
                <a:cs typeface="Verdana"/>
              </a:rPr>
              <a:t>-405</a:t>
            </a:r>
            <a:endParaRPr sz="1400" dirty="0">
              <a:latin typeface="Verdana"/>
              <a:cs typeface="Verdana"/>
            </a:endParaRPr>
          </a:p>
        </p:txBody>
      </p:sp>
    </p:spTree>
    <p:extLst>
      <p:ext uri="{BB962C8B-B14F-4D97-AF65-F5344CB8AC3E}">
        <p14:creationId xmlns:p14="http://schemas.microsoft.com/office/powerpoint/2010/main" val="1787370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 y="1247588"/>
            <a:ext cx="8229600" cy="1143000"/>
          </a:xfrm>
        </p:spPr>
        <p:txBody>
          <a:bodyPr>
            <a:normAutofit/>
          </a:bodyPr>
          <a:lstStyle/>
          <a:p>
            <a:pPr>
              <a:defRPr/>
            </a:pPr>
            <a:r>
              <a:rPr lang="en-US" dirty="0" smtClean="0"/>
              <a:t>GREATER MENTAL HEALTH ISSUES AMONG MILLENIALS</a:t>
            </a:r>
            <a:endParaRPr lang="en-US" dirty="0"/>
          </a:p>
        </p:txBody>
      </p:sp>
      <p:pic>
        <p:nvPicPr>
          <p:cNvPr id="245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919249" y="2245281"/>
            <a:ext cx="6635456" cy="3725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Line 5"/>
          <p:cNvSpPr>
            <a:spLocks noChangeShapeType="1"/>
          </p:cNvSpPr>
          <p:nvPr/>
        </p:nvSpPr>
        <p:spPr bwMode="auto">
          <a:xfrm>
            <a:off x="4800600" y="2721705"/>
            <a:ext cx="358140" cy="1562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Box 3"/>
          <p:cNvSpPr txBox="1"/>
          <p:nvPr/>
        </p:nvSpPr>
        <p:spPr>
          <a:xfrm>
            <a:off x="6901297" y="2374288"/>
            <a:ext cx="2014103" cy="3139321"/>
          </a:xfrm>
          <a:prstGeom prst="rect">
            <a:avLst/>
          </a:prstGeom>
          <a:noFill/>
          <a:ln w="28575">
            <a:solidFill>
              <a:schemeClr val="tx1"/>
            </a:solidFill>
          </a:ln>
        </p:spPr>
        <p:txBody>
          <a:bodyPr wrap="square">
            <a:spAutoFit/>
          </a:bodyPr>
          <a:lstStyle/>
          <a:p>
            <a:pPr marL="285750" indent="-285750">
              <a:buFont typeface="Arial" pitchFamily="34" charset="0"/>
              <a:buChar char="•"/>
              <a:defRPr/>
            </a:pPr>
            <a:r>
              <a:rPr lang="en-US" dirty="0" smtClean="0"/>
              <a:t>MORE:</a:t>
            </a:r>
          </a:p>
          <a:p>
            <a:pPr marL="742950" lvl="1" indent="-285750">
              <a:buFont typeface="Arial" pitchFamily="34" charset="0"/>
              <a:buChar char="•"/>
              <a:defRPr/>
            </a:pPr>
            <a:r>
              <a:rPr lang="en-US" dirty="0" smtClean="0">
                <a:cs typeface="+mn-cs"/>
              </a:rPr>
              <a:t>Self-Injurious</a:t>
            </a:r>
            <a:endParaRPr lang="en-US" dirty="0">
              <a:cs typeface="+mn-cs"/>
            </a:endParaRPr>
          </a:p>
          <a:p>
            <a:pPr marL="742950" lvl="1" indent="-285750">
              <a:buFont typeface="Arial" pitchFamily="34" charset="0"/>
              <a:buChar char="•"/>
              <a:defRPr/>
            </a:pPr>
            <a:r>
              <a:rPr lang="en-US" dirty="0" smtClean="0">
                <a:cs typeface="+mn-cs"/>
              </a:rPr>
              <a:t>Need of Counseling</a:t>
            </a:r>
            <a:endParaRPr lang="en-US" dirty="0">
              <a:cs typeface="+mn-cs"/>
            </a:endParaRPr>
          </a:p>
          <a:p>
            <a:pPr marL="742950" lvl="1" indent="-285750">
              <a:buFont typeface="Arial" pitchFamily="34" charset="0"/>
              <a:buChar char="•"/>
              <a:defRPr/>
            </a:pPr>
            <a:r>
              <a:rPr lang="en-US" dirty="0">
                <a:cs typeface="+mn-cs"/>
              </a:rPr>
              <a:t>Medicated</a:t>
            </a:r>
          </a:p>
          <a:p>
            <a:pPr marL="742950" lvl="1" indent="-285750">
              <a:buFont typeface="Arial" pitchFamily="34" charset="0"/>
              <a:buChar char="•"/>
              <a:defRPr/>
            </a:pPr>
            <a:r>
              <a:rPr lang="en-US" dirty="0">
                <a:cs typeface="+mn-cs"/>
              </a:rPr>
              <a:t>Suicidal </a:t>
            </a:r>
            <a:r>
              <a:rPr lang="en-US" dirty="0" smtClean="0">
                <a:cs typeface="+mn-cs"/>
              </a:rPr>
              <a:t>Attempt or Ideation</a:t>
            </a:r>
            <a:endParaRPr lang="en-US" dirty="0">
              <a:cs typeface="+mn-cs"/>
            </a:endParaRPr>
          </a:p>
          <a:p>
            <a:pPr marL="285750" indent="-285750">
              <a:buFont typeface="Arial" pitchFamily="34" charset="0"/>
              <a:buChar char="•"/>
              <a:defRPr/>
            </a:pPr>
            <a:endParaRPr lang="en-US" dirty="0">
              <a:cs typeface="+mn-cs"/>
            </a:endParaRPr>
          </a:p>
          <a:p>
            <a:pPr>
              <a:defRPr/>
            </a:pPr>
            <a:endParaRPr lang="en-US" dirty="0">
              <a:cs typeface="+mn-cs"/>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49" y="5384562"/>
            <a:ext cx="70104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43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MEDICAL STUDENTS’ PERSONALTY AND MOTIVATION ACHIEVEMENT</a:t>
            </a:r>
            <a:endParaRPr lang="en-US" dirty="0"/>
          </a:p>
        </p:txBody>
      </p:sp>
    </p:spTree>
    <p:extLst>
      <p:ext uri="{BB962C8B-B14F-4D97-AF65-F5344CB8AC3E}">
        <p14:creationId xmlns:p14="http://schemas.microsoft.com/office/powerpoint/2010/main" val="2503791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48637" y="148128"/>
            <a:ext cx="801616" cy="130438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612140" y="6213855"/>
            <a:ext cx="3059430" cy="648335"/>
          </a:xfrm>
          <a:prstGeom prst="rect">
            <a:avLst/>
          </a:prstGeom>
        </p:spPr>
        <p:txBody>
          <a:bodyPr vert="horz" wrap="square" lIns="0" tIns="0" rIns="0" bIns="0" rtlCol="0">
            <a:noAutofit/>
          </a:bodyPr>
          <a:lstStyle/>
          <a:p>
            <a:pPr marL="12700">
              <a:lnSpc>
                <a:spcPct val="100000"/>
              </a:lnSpc>
            </a:pPr>
            <a:r>
              <a:rPr sz="1400" b="1" dirty="0" smtClean="0">
                <a:solidFill>
                  <a:srgbClr val="FF0000"/>
                </a:solidFill>
                <a:latin typeface="Verdana"/>
                <a:cs typeface="Verdana"/>
              </a:rPr>
              <a:t>R</a:t>
            </a:r>
            <a:r>
              <a:rPr sz="1400" b="1" spc="5" dirty="0" smtClean="0">
                <a:solidFill>
                  <a:srgbClr val="FF0000"/>
                </a:solidFill>
                <a:latin typeface="Verdana"/>
                <a:cs typeface="Verdana"/>
              </a:rPr>
              <a:t>e</a:t>
            </a:r>
            <a:r>
              <a:rPr sz="1400" b="1" spc="0" dirty="0" smtClean="0">
                <a:solidFill>
                  <a:srgbClr val="FF0000"/>
                </a:solidFill>
                <a:latin typeface="Verdana"/>
                <a:cs typeface="Verdana"/>
              </a:rPr>
              <a:t>d</a:t>
            </a:r>
            <a:r>
              <a:rPr sz="1400" b="1" spc="-20" dirty="0" smtClean="0">
                <a:solidFill>
                  <a:srgbClr val="FF0000"/>
                </a:solidFill>
                <a:latin typeface="Verdana"/>
                <a:cs typeface="Verdana"/>
              </a:rPr>
              <a:t> </a:t>
            </a:r>
            <a:r>
              <a:rPr sz="1400" b="1" spc="0" dirty="0" smtClean="0">
                <a:solidFill>
                  <a:srgbClr val="FF0000"/>
                </a:solidFill>
                <a:latin typeface="Verdana"/>
                <a:cs typeface="Verdana"/>
              </a:rPr>
              <a:t>=</a:t>
            </a:r>
            <a:r>
              <a:rPr sz="1400" b="1" spc="-20" dirty="0" smtClean="0">
                <a:solidFill>
                  <a:srgbClr val="FF0000"/>
                </a:solidFill>
                <a:latin typeface="Verdana"/>
                <a:cs typeface="Verdana"/>
              </a:rPr>
              <a:t> </a:t>
            </a:r>
            <a:r>
              <a:rPr sz="1400" b="1" spc="0" dirty="0" smtClean="0">
                <a:solidFill>
                  <a:srgbClr val="FF0000"/>
                </a:solidFill>
                <a:latin typeface="Verdana"/>
                <a:cs typeface="Verdana"/>
              </a:rPr>
              <a:t>Mil</a:t>
            </a:r>
            <a:r>
              <a:rPr sz="1400" b="1" spc="-5" dirty="0" smtClean="0">
                <a:solidFill>
                  <a:srgbClr val="FF0000"/>
                </a:solidFill>
                <a:latin typeface="Verdana"/>
                <a:cs typeface="Verdana"/>
              </a:rPr>
              <a:t>l</a:t>
            </a:r>
            <a:r>
              <a:rPr sz="1400" b="1" spc="0" dirty="0" smtClean="0">
                <a:solidFill>
                  <a:srgbClr val="FF0000"/>
                </a:solidFill>
                <a:latin typeface="Verdana"/>
                <a:cs typeface="Verdana"/>
              </a:rPr>
              <a:t>en</a:t>
            </a:r>
            <a:r>
              <a:rPr sz="1400" b="1" spc="-10" dirty="0" smtClean="0">
                <a:solidFill>
                  <a:srgbClr val="FF0000"/>
                </a:solidFill>
                <a:latin typeface="Verdana"/>
                <a:cs typeface="Verdana"/>
              </a:rPr>
              <a:t>n</a:t>
            </a:r>
            <a:r>
              <a:rPr sz="1400" b="1" spc="0" dirty="0" smtClean="0">
                <a:solidFill>
                  <a:srgbClr val="FF0000"/>
                </a:solidFill>
                <a:latin typeface="Verdana"/>
                <a:cs typeface="Verdana"/>
              </a:rPr>
              <a:t>i</a:t>
            </a:r>
            <a:r>
              <a:rPr sz="1400" b="1" spc="-5" dirty="0" smtClean="0">
                <a:solidFill>
                  <a:srgbClr val="FF0000"/>
                </a:solidFill>
                <a:latin typeface="Verdana"/>
                <a:cs typeface="Verdana"/>
              </a:rPr>
              <a:t>a</a:t>
            </a:r>
            <a:r>
              <a:rPr sz="1400" b="1" spc="0" dirty="0" smtClean="0">
                <a:solidFill>
                  <a:srgbClr val="FF0000"/>
                </a:solidFill>
                <a:latin typeface="Verdana"/>
                <a:cs typeface="Verdana"/>
              </a:rPr>
              <a:t>ls</a:t>
            </a:r>
            <a:r>
              <a:rPr sz="1400" b="1" spc="-45" dirty="0" smtClean="0">
                <a:solidFill>
                  <a:srgbClr val="FF0000"/>
                </a:solidFill>
                <a:latin typeface="Verdana"/>
                <a:cs typeface="Verdana"/>
              </a:rPr>
              <a:t> </a:t>
            </a:r>
            <a:r>
              <a:rPr sz="1400" b="1" spc="0" dirty="0" smtClean="0">
                <a:solidFill>
                  <a:srgbClr val="FF0000"/>
                </a:solidFill>
                <a:latin typeface="Verdana"/>
                <a:cs typeface="Verdana"/>
              </a:rPr>
              <a:t>Hig</a:t>
            </a:r>
            <a:r>
              <a:rPr sz="1400" b="1" spc="-10" dirty="0" smtClean="0">
                <a:solidFill>
                  <a:srgbClr val="FF0000"/>
                </a:solidFill>
                <a:latin typeface="Verdana"/>
                <a:cs typeface="Verdana"/>
              </a:rPr>
              <a:t>h</a:t>
            </a:r>
            <a:r>
              <a:rPr sz="1400" b="1" spc="0" dirty="0" smtClean="0">
                <a:solidFill>
                  <a:srgbClr val="FF0000"/>
                </a:solidFill>
                <a:latin typeface="Verdana"/>
                <a:cs typeface="Verdana"/>
              </a:rPr>
              <a:t>er</a:t>
            </a:r>
            <a:endParaRPr sz="1400">
              <a:latin typeface="Verdana"/>
              <a:cs typeface="Verdana"/>
            </a:endParaRPr>
          </a:p>
          <a:p>
            <a:pPr marL="12700">
              <a:lnSpc>
                <a:spcPct val="100000"/>
              </a:lnSpc>
            </a:pPr>
            <a:r>
              <a:rPr sz="1400" b="1" dirty="0" smtClean="0">
                <a:solidFill>
                  <a:srgbClr val="006FC0"/>
                </a:solidFill>
                <a:latin typeface="Verdana"/>
                <a:cs typeface="Verdana"/>
              </a:rPr>
              <a:t>Bl</a:t>
            </a:r>
            <a:r>
              <a:rPr sz="1400" b="1" spc="-10" dirty="0" smtClean="0">
                <a:solidFill>
                  <a:srgbClr val="006FC0"/>
                </a:solidFill>
                <a:latin typeface="Verdana"/>
                <a:cs typeface="Verdana"/>
              </a:rPr>
              <a:t>u</a:t>
            </a:r>
            <a:r>
              <a:rPr sz="1400" b="1" spc="0" dirty="0" smtClean="0">
                <a:solidFill>
                  <a:srgbClr val="006FC0"/>
                </a:solidFill>
                <a:latin typeface="Verdana"/>
                <a:cs typeface="Verdana"/>
              </a:rPr>
              <a:t>e</a:t>
            </a:r>
            <a:r>
              <a:rPr sz="1400" b="1" spc="-20" dirty="0" smtClean="0">
                <a:solidFill>
                  <a:srgbClr val="006FC0"/>
                </a:solidFill>
                <a:latin typeface="Verdana"/>
                <a:cs typeface="Verdana"/>
              </a:rPr>
              <a:t> </a:t>
            </a:r>
            <a:r>
              <a:rPr sz="1400" b="1" spc="0" dirty="0" smtClean="0">
                <a:solidFill>
                  <a:srgbClr val="006FC0"/>
                </a:solidFill>
                <a:latin typeface="Verdana"/>
                <a:cs typeface="Verdana"/>
              </a:rPr>
              <a:t>=</a:t>
            </a:r>
            <a:r>
              <a:rPr sz="1400" b="1" spc="-5" dirty="0" smtClean="0">
                <a:solidFill>
                  <a:srgbClr val="006FC0"/>
                </a:solidFill>
                <a:latin typeface="Verdana"/>
                <a:cs typeface="Verdana"/>
              </a:rPr>
              <a:t> </a:t>
            </a:r>
            <a:r>
              <a:rPr sz="1400" b="1" spc="0" dirty="0" smtClean="0">
                <a:solidFill>
                  <a:srgbClr val="006FC0"/>
                </a:solidFill>
                <a:latin typeface="Verdana"/>
                <a:cs typeface="Verdana"/>
              </a:rPr>
              <a:t>Genera</a:t>
            </a:r>
            <a:r>
              <a:rPr sz="1400" b="1" spc="-10" dirty="0" smtClean="0">
                <a:solidFill>
                  <a:srgbClr val="006FC0"/>
                </a:solidFill>
                <a:latin typeface="Verdana"/>
                <a:cs typeface="Verdana"/>
              </a:rPr>
              <a:t>t</a:t>
            </a:r>
            <a:r>
              <a:rPr sz="1400" b="1" spc="0" dirty="0" smtClean="0">
                <a:solidFill>
                  <a:srgbClr val="006FC0"/>
                </a:solidFill>
                <a:latin typeface="Verdana"/>
                <a:cs typeface="Verdana"/>
              </a:rPr>
              <a:t>i</a:t>
            </a:r>
            <a:r>
              <a:rPr sz="1400" b="1" spc="-5" dirty="0" smtClean="0">
                <a:solidFill>
                  <a:srgbClr val="006FC0"/>
                </a:solidFill>
                <a:latin typeface="Verdana"/>
                <a:cs typeface="Verdana"/>
              </a:rPr>
              <a:t>o</a:t>
            </a:r>
            <a:r>
              <a:rPr sz="1400" b="1" spc="0" dirty="0" smtClean="0">
                <a:solidFill>
                  <a:srgbClr val="006FC0"/>
                </a:solidFill>
                <a:latin typeface="Verdana"/>
                <a:cs typeface="Verdana"/>
              </a:rPr>
              <a:t>n</a:t>
            </a:r>
            <a:r>
              <a:rPr sz="1400" b="1" spc="-30" dirty="0" smtClean="0">
                <a:solidFill>
                  <a:srgbClr val="006FC0"/>
                </a:solidFill>
                <a:latin typeface="Verdana"/>
                <a:cs typeface="Verdana"/>
              </a:rPr>
              <a:t> </a:t>
            </a:r>
            <a:r>
              <a:rPr sz="1400" b="1" spc="-5" dirty="0" smtClean="0">
                <a:solidFill>
                  <a:srgbClr val="006FC0"/>
                </a:solidFill>
                <a:latin typeface="Verdana"/>
                <a:cs typeface="Verdana"/>
              </a:rPr>
              <a:t>X</a:t>
            </a:r>
            <a:r>
              <a:rPr sz="1400" b="1" spc="0" dirty="0" smtClean="0">
                <a:solidFill>
                  <a:srgbClr val="006FC0"/>
                </a:solidFill>
                <a:latin typeface="Verdana"/>
                <a:cs typeface="Verdana"/>
              </a:rPr>
              <a:t>ers </a:t>
            </a:r>
            <a:r>
              <a:rPr sz="1400" b="1" spc="-10" dirty="0" smtClean="0">
                <a:solidFill>
                  <a:srgbClr val="006FC0"/>
                </a:solidFill>
                <a:latin typeface="Verdana"/>
                <a:cs typeface="Verdana"/>
              </a:rPr>
              <a:t>h</a:t>
            </a:r>
            <a:r>
              <a:rPr sz="1400" b="1" spc="0" dirty="0" smtClean="0">
                <a:solidFill>
                  <a:srgbClr val="006FC0"/>
                </a:solidFill>
                <a:latin typeface="Verdana"/>
                <a:cs typeface="Verdana"/>
              </a:rPr>
              <a:t>igher</a:t>
            </a:r>
            <a:endParaRPr sz="1400">
              <a:latin typeface="Verdana"/>
              <a:cs typeface="Verdana"/>
            </a:endParaRPr>
          </a:p>
          <a:p>
            <a:pPr marL="12700">
              <a:lnSpc>
                <a:spcPct val="100000"/>
              </a:lnSpc>
            </a:pPr>
            <a:r>
              <a:rPr sz="1400" b="1" dirty="0" smtClean="0">
                <a:latin typeface="Verdana"/>
                <a:cs typeface="Verdana"/>
              </a:rPr>
              <a:t>Black</a:t>
            </a:r>
            <a:r>
              <a:rPr sz="1400" b="1" spc="-20" dirty="0" smtClean="0">
                <a:latin typeface="Verdana"/>
                <a:cs typeface="Verdana"/>
              </a:rPr>
              <a:t> </a:t>
            </a:r>
            <a:r>
              <a:rPr sz="1400" b="1" spc="0" dirty="0" smtClean="0">
                <a:latin typeface="Verdana"/>
                <a:cs typeface="Verdana"/>
              </a:rPr>
              <a:t>=</a:t>
            </a:r>
            <a:r>
              <a:rPr sz="1400" b="1" spc="-20" dirty="0" smtClean="0">
                <a:latin typeface="Verdana"/>
                <a:cs typeface="Verdana"/>
              </a:rPr>
              <a:t> </a:t>
            </a:r>
            <a:r>
              <a:rPr sz="1400" b="1" spc="0" dirty="0" smtClean="0">
                <a:latin typeface="Verdana"/>
                <a:cs typeface="Verdana"/>
              </a:rPr>
              <a:t>No</a:t>
            </a:r>
            <a:r>
              <a:rPr sz="1400" b="1" spc="-5" dirty="0" smtClean="0">
                <a:latin typeface="Verdana"/>
                <a:cs typeface="Verdana"/>
              </a:rPr>
              <a:t> </a:t>
            </a:r>
            <a:r>
              <a:rPr sz="1400" b="1" spc="0" dirty="0" smtClean="0">
                <a:latin typeface="Verdana"/>
                <a:cs typeface="Verdana"/>
              </a:rPr>
              <a:t>dif</a:t>
            </a:r>
            <a:r>
              <a:rPr sz="1400" b="1" spc="-10" dirty="0" smtClean="0">
                <a:latin typeface="Verdana"/>
                <a:cs typeface="Verdana"/>
              </a:rPr>
              <a:t>f</a:t>
            </a:r>
            <a:r>
              <a:rPr sz="1400" b="1" spc="0" dirty="0" smtClean="0">
                <a:latin typeface="Verdana"/>
                <a:cs typeface="Verdana"/>
              </a:rPr>
              <a:t>erence</a:t>
            </a:r>
            <a:endParaRPr sz="1400">
              <a:latin typeface="Verdana"/>
              <a:cs typeface="Verdana"/>
            </a:endParaRPr>
          </a:p>
        </p:txBody>
      </p:sp>
      <p:graphicFrame>
        <p:nvGraphicFramePr>
          <p:cNvPr id="3" name="object 3"/>
          <p:cNvGraphicFramePr>
            <a:graphicFrameLocks noGrp="1"/>
          </p:cNvGraphicFramePr>
          <p:nvPr>
            <p:extLst>
              <p:ext uri="{D42A27DB-BD31-4B8C-83A1-F6EECF244321}">
                <p14:modId xmlns:p14="http://schemas.microsoft.com/office/powerpoint/2010/main" val="1032929554"/>
              </p:ext>
            </p:extLst>
          </p:nvPr>
        </p:nvGraphicFramePr>
        <p:xfrm>
          <a:off x="214312" y="1295400"/>
          <a:ext cx="8686800" cy="4835525"/>
        </p:xfrm>
        <a:graphic>
          <a:graphicData uri="http://schemas.openxmlformats.org/drawingml/2006/table">
            <a:tbl>
              <a:tblPr firstRow="1" bandRow="1">
                <a:tableStyleId>{2D5ABB26-0587-4C30-8999-92F81FD0307C}</a:tableStyleId>
              </a:tblPr>
              <a:tblGrid>
                <a:gridCol w="2171700"/>
                <a:gridCol w="2171700"/>
                <a:gridCol w="2286000"/>
                <a:gridCol w="1995488"/>
                <a:gridCol w="61912"/>
              </a:tblGrid>
              <a:tr h="1171003">
                <a:tc gridSpan="4">
                  <a:txBody>
                    <a:bodyPr/>
                    <a:lstStyle/>
                    <a:p>
                      <a:pPr marL="167640">
                        <a:lnSpc>
                          <a:spcPct val="100000"/>
                        </a:lnSpc>
                      </a:pPr>
                      <a:r>
                        <a:rPr lang="en-US" sz="2800" dirty="0" smtClean="0">
                          <a:solidFill>
                            <a:schemeClr val="tx2">
                              <a:lumMod val="60000"/>
                              <a:lumOff val="40000"/>
                            </a:schemeClr>
                          </a:solidFill>
                          <a:latin typeface="Verdana"/>
                          <a:cs typeface="Verdana"/>
                        </a:rPr>
                        <a:t>PERSONALITY</a:t>
                      </a:r>
                      <a:r>
                        <a:rPr lang="en-US" sz="2800" baseline="0" dirty="0" smtClean="0">
                          <a:solidFill>
                            <a:schemeClr val="tx2">
                              <a:lumMod val="60000"/>
                              <a:lumOff val="40000"/>
                            </a:schemeClr>
                          </a:solidFill>
                          <a:latin typeface="Verdana"/>
                          <a:cs typeface="Verdana"/>
                        </a:rPr>
                        <a:t> DIFFERENCES MEDICAL STUDENTS</a:t>
                      </a:r>
                      <a:endParaRPr sz="2800" dirty="0">
                        <a:solidFill>
                          <a:schemeClr val="tx2">
                            <a:lumMod val="60000"/>
                            <a:lumOff val="40000"/>
                          </a:schemeClr>
                        </a:solidFill>
                        <a:latin typeface="Verdana"/>
                        <a:cs typeface="Verdana"/>
                      </a:endParaRPr>
                    </a:p>
                  </a:txBody>
                  <a:tcPr marL="0" marR="0" marT="0" marB="0">
                    <a:lnR w="9525">
                      <a:solidFill>
                        <a:srgbClr val="000000"/>
                      </a:solidFill>
                      <a:prstDash val="solid"/>
                    </a:lnR>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lang="en-US" dirty="0"/>
                    </a:p>
                  </a:txBody>
                  <a:tcPr marL="0" marR="0" marT="0" marB="0">
                    <a:lnL w="9525" cap="flat" cmpd="sng" algn="ctr">
                      <a:solidFill>
                        <a:srgbClr val="000000"/>
                      </a:solidFill>
                      <a:prstDash val="solid"/>
                      <a:round/>
                      <a:headEnd type="none" w="med" len="med"/>
                      <a:tailEnd type="none" w="med" len="med"/>
                    </a:lnL>
                    <a:lnB w="28575" cap="flat" cmpd="sng" algn="ctr">
                      <a:solidFill>
                        <a:srgbClr val="000000"/>
                      </a:solidFill>
                      <a:prstDash val="solid"/>
                      <a:round/>
                      <a:headEnd type="none" w="med" len="med"/>
                      <a:tailEnd type="none" w="med" len="med"/>
                    </a:lnB>
                  </a:tcPr>
                </a:tc>
              </a:tr>
              <a:tr h="916772">
                <a:tc>
                  <a:txBody>
                    <a:bodyPr/>
                    <a:lstStyle/>
                    <a:p>
                      <a:pPr marL="76835">
                        <a:lnSpc>
                          <a:spcPct val="100000"/>
                        </a:lnSpc>
                      </a:pPr>
                      <a:r>
                        <a:rPr sz="2800" b="1" dirty="0" smtClean="0">
                          <a:solidFill>
                            <a:srgbClr val="FF0000"/>
                          </a:solidFill>
                          <a:latin typeface="Verdana"/>
                          <a:cs typeface="Verdana"/>
                        </a:rPr>
                        <a:t>Warmth</a:t>
                      </a:r>
                      <a:endParaRPr sz="2800" dirty="0">
                        <a:latin typeface="Verdana"/>
                        <a:cs typeface="Verdana"/>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chemeClr val="tx1"/>
                    </a:solidFill>
                  </a:tcPr>
                </a:tc>
                <a:tc>
                  <a:txBody>
                    <a:bodyPr/>
                    <a:lstStyle/>
                    <a:p>
                      <a:pPr marL="85090">
                        <a:lnSpc>
                          <a:spcPct val="100000"/>
                        </a:lnSpc>
                      </a:pPr>
                      <a:r>
                        <a:rPr sz="2800" b="1" dirty="0" smtClean="0">
                          <a:solidFill>
                            <a:schemeClr val="bg1"/>
                          </a:solidFill>
                          <a:latin typeface="Verdana"/>
                          <a:cs typeface="Verdana"/>
                        </a:rPr>
                        <a:t>Li</a:t>
                      </a:r>
                      <a:r>
                        <a:rPr sz="2800" b="1" spc="-10" dirty="0" smtClean="0">
                          <a:solidFill>
                            <a:schemeClr val="bg1"/>
                          </a:solidFill>
                          <a:latin typeface="Verdana"/>
                          <a:cs typeface="Verdana"/>
                        </a:rPr>
                        <a:t>v</a:t>
                      </a:r>
                      <a:r>
                        <a:rPr sz="2800" b="1" spc="0" dirty="0" smtClean="0">
                          <a:solidFill>
                            <a:schemeClr val="bg1"/>
                          </a:solidFill>
                          <a:latin typeface="Verdana"/>
                          <a:cs typeface="Verdana"/>
                        </a:rPr>
                        <a:t>eliness</a:t>
                      </a:r>
                      <a:endParaRPr sz="2800" dirty="0">
                        <a:solidFill>
                          <a:schemeClr val="bg1"/>
                        </a:solidFill>
                        <a:latin typeface="Verdana"/>
                        <a:cs typeface="Verdana"/>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chemeClr val="tx1"/>
                    </a:solidFill>
                  </a:tcPr>
                </a:tc>
                <a:tc>
                  <a:txBody>
                    <a:bodyPr/>
                    <a:lstStyle/>
                    <a:p>
                      <a:pPr marL="85725">
                        <a:lnSpc>
                          <a:spcPct val="100000"/>
                        </a:lnSpc>
                      </a:pPr>
                      <a:r>
                        <a:rPr sz="2800" b="1" spc="5" dirty="0" smtClean="0">
                          <a:solidFill>
                            <a:schemeClr val="bg1"/>
                          </a:solidFill>
                          <a:latin typeface="Verdana"/>
                          <a:cs typeface="Verdana"/>
                        </a:rPr>
                        <a:t>V</a:t>
                      </a:r>
                      <a:r>
                        <a:rPr sz="2800" b="1" spc="0" dirty="0" smtClean="0">
                          <a:solidFill>
                            <a:schemeClr val="bg1"/>
                          </a:solidFill>
                          <a:latin typeface="Verdana"/>
                          <a:cs typeface="Verdana"/>
                        </a:rPr>
                        <a:t>igi</a:t>
                      </a:r>
                      <a:r>
                        <a:rPr sz="2800" b="1" spc="-10" dirty="0" smtClean="0">
                          <a:solidFill>
                            <a:schemeClr val="bg1"/>
                          </a:solidFill>
                          <a:latin typeface="Verdana"/>
                          <a:cs typeface="Verdana"/>
                        </a:rPr>
                        <a:t>l</a:t>
                      </a:r>
                      <a:r>
                        <a:rPr sz="2800" b="1" spc="0" dirty="0" smtClean="0">
                          <a:solidFill>
                            <a:schemeClr val="bg1"/>
                          </a:solidFill>
                          <a:latin typeface="Verdana"/>
                          <a:cs typeface="Verdana"/>
                        </a:rPr>
                        <a:t>ance</a:t>
                      </a:r>
                      <a:endParaRPr sz="2800" dirty="0">
                        <a:solidFill>
                          <a:schemeClr val="bg1"/>
                        </a:solidFill>
                        <a:latin typeface="Verdana"/>
                        <a:cs typeface="Verdana"/>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chemeClr val="tx1"/>
                    </a:solidFill>
                  </a:tcPr>
                </a:tc>
                <a:tc gridSpan="2">
                  <a:txBody>
                    <a:bodyPr/>
                    <a:lstStyle/>
                    <a:p>
                      <a:pPr marL="85725" marR="356235">
                        <a:lnSpc>
                          <a:spcPct val="100099"/>
                        </a:lnSpc>
                      </a:pPr>
                      <a:r>
                        <a:rPr sz="1800" b="1" dirty="0" smtClean="0">
                          <a:solidFill>
                            <a:srgbClr val="FF0000"/>
                          </a:solidFill>
                          <a:latin typeface="Verdana"/>
                          <a:cs typeface="Verdana"/>
                        </a:rPr>
                        <a:t>Openn</a:t>
                      </a:r>
                      <a:r>
                        <a:rPr sz="1800" b="1" spc="5" dirty="0" smtClean="0">
                          <a:solidFill>
                            <a:srgbClr val="FF0000"/>
                          </a:solidFill>
                          <a:latin typeface="Verdana"/>
                          <a:cs typeface="Verdana"/>
                        </a:rPr>
                        <a:t>e</a:t>
                      </a:r>
                      <a:r>
                        <a:rPr sz="1800" b="1" spc="0" dirty="0" smtClean="0">
                          <a:solidFill>
                            <a:srgbClr val="FF0000"/>
                          </a:solidFill>
                          <a:latin typeface="Verdana"/>
                          <a:cs typeface="Verdana"/>
                        </a:rPr>
                        <a:t>ss</a:t>
                      </a:r>
                      <a:r>
                        <a:rPr sz="1800" b="1" spc="-20" dirty="0" smtClean="0">
                          <a:solidFill>
                            <a:srgbClr val="FF0000"/>
                          </a:solidFill>
                          <a:latin typeface="Verdana"/>
                          <a:cs typeface="Verdana"/>
                        </a:rPr>
                        <a:t> </a:t>
                      </a:r>
                      <a:r>
                        <a:rPr sz="1800" b="1" spc="0" dirty="0" smtClean="0">
                          <a:solidFill>
                            <a:srgbClr val="FF0000"/>
                          </a:solidFill>
                          <a:latin typeface="Verdana"/>
                          <a:cs typeface="Verdana"/>
                        </a:rPr>
                        <a:t>to C</a:t>
                      </a:r>
                      <a:r>
                        <a:rPr sz="1800" b="1" spc="5" dirty="0" smtClean="0">
                          <a:solidFill>
                            <a:srgbClr val="FF0000"/>
                          </a:solidFill>
                          <a:latin typeface="Verdana"/>
                          <a:cs typeface="Verdana"/>
                        </a:rPr>
                        <a:t>h</a:t>
                      </a:r>
                      <a:r>
                        <a:rPr sz="1800" b="1" spc="0" dirty="0" smtClean="0">
                          <a:solidFill>
                            <a:srgbClr val="FF0000"/>
                          </a:solidFill>
                          <a:latin typeface="Verdana"/>
                          <a:cs typeface="Verdana"/>
                        </a:rPr>
                        <a:t>ange</a:t>
                      </a:r>
                      <a:endParaRPr sz="1800" dirty="0">
                        <a:latin typeface="Verdana"/>
                        <a:cs typeface="Verdana"/>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chemeClr val="tx1"/>
                    </a:solidFill>
                  </a:tcPr>
                </a:tc>
                <a:tc hMerge="1">
                  <a:txBody>
                    <a:bodyPr/>
                    <a:lstStyle/>
                    <a:p>
                      <a:endParaRPr lang="en-US"/>
                    </a:p>
                  </a:txBody>
                  <a:tcPr/>
                </a:tc>
              </a:tr>
              <a:tr h="915540">
                <a:tc>
                  <a:txBody>
                    <a:bodyPr/>
                    <a:lstStyle/>
                    <a:p>
                      <a:pPr marL="76835">
                        <a:lnSpc>
                          <a:spcPct val="100000"/>
                        </a:lnSpc>
                      </a:pPr>
                      <a:r>
                        <a:rPr sz="1800" b="1" dirty="0" smtClean="0">
                          <a:solidFill>
                            <a:srgbClr val="FF0000"/>
                          </a:solidFill>
                          <a:latin typeface="Verdana"/>
                          <a:cs typeface="Verdana"/>
                        </a:rPr>
                        <a:t>Reasoning</a:t>
                      </a:r>
                      <a:endParaRPr sz="1800" dirty="0">
                        <a:latin typeface="Verdana"/>
                        <a:cs typeface="Verdana"/>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a:txBody>
                    <a:bodyPr/>
                    <a:lstStyle/>
                    <a:p>
                      <a:pPr marL="85090" marR="197485">
                        <a:lnSpc>
                          <a:spcPct val="100000"/>
                        </a:lnSpc>
                      </a:pPr>
                      <a:r>
                        <a:rPr sz="1800" b="1" dirty="0" smtClean="0">
                          <a:solidFill>
                            <a:srgbClr val="FF0000"/>
                          </a:solidFill>
                          <a:latin typeface="Verdana"/>
                          <a:cs typeface="Verdana"/>
                        </a:rPr>
                        <a:t>Rule Co</a:t>
                      </a:r>
                      <a:r>
                        <a:rPr sz="1800" b="1" spc="5" dirty="0" smtClean="0">
                          <a:solidFill>
                            <a:srgbClr val="FF0000"/>
                          </a:solidFill>
                          <a:latin typeface="Verdana"/>
                          <a:cs typeface="Verdana"/>
                        </a:rPr>
                        <a:t>n</a:t>
                      </a:r>
                      <a:r>
                        <a:rPr sz="1800" b="1" spc="0" dirty="0" smtClean="0">
                          <a:solidFill>
                            <a:srgbClr val="FF0000"/>
                          </a:solidFill>
                          <a:latin typeface="Verdana"/>
                          <a:cs typeface="Verdana"/>
                        </a:rPr>
                        <a:t>sci</a:t>
                      </a:r>
                      <a:r>
                        <a:rPr sz="1800" b="1" spc="-10" dirty="0" smtClean="0">
                          <a:solidFill>
                            <a:srgbClr val="FF0000"/>
                          </a:solidFill>
                          <a:latin typeface="Verdana"/>
                          <a:cs typeface="Verdana"/>
                        </a:rPr>
                        <a:t>o</a:t>
                      </a:r>
                      <a:r>
                        <a:rPr sz="1800" b="1" spc="0" dirty="0" smtClean="0">
                          <a:solidFill>
                            <a:srgbClr val="FF0000"/>
                          </a:solidFill>
                          <a:latin typeface="Verdana"/>
                          <a:cs typeface="Verdana"/>
                        </a:rPr>
                        <a:t>usn</a:t>
                      </a:r>
                      <a:r>
                        <a:rPr sz="1800" b="1" spc="5" dirty="0" smtClean="0">
                          <a:solidFill>
                            <a:srgbClr val="FF0000"/>
                          </a:solidFill>
                          <a:latin typeface="Verdana"/>
                          <a:cs typeface="Verdana"/>
                        </a:rPr>
                        <a:t>e</a:t>
                      </a:r>
                      <a:r>
                        <a:rPr sz="1800" b="1" spc="0" dirty="0" smtClean="0">
                          <a:solidFill>
                            <a:srgbClr val="FF0000"/>
                          </a:solidFill>
                          <a:latin typeface="Verdana"/>
                          <a:cs typeface="Verdana"/>
                        </a:rPr>
                        <a:t>ss</a:t>
                      </a:r>
                      <a:endParaRPr sz="1800" dirty="0">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a:txBody>
                    <a:bodyPr/>
                    <a:lstStyle/>
                    <a:p>
                      <a:pPr marL="85725">
                        <a:lnSpc>
                          <a:spcPct val="100000"/>
                        </a:lnSpc>
                      </a:pPr>
                      <a:r>
                        <a:rPr lang="en-US" sz="1800" b="1" spc="0" dirty="0" smtClean="0">
                          <a:solidFill>
                            <a:schemeClr val="bg1"/>
                          </a:solidFill>
                          <a:latin typeface="Verdana"/>
                          <a:cs typeface="Verdana"/>
                        </a:rPr>
                        <a:t>Ab</a:t>
                      </a:r>
                      <a:r>
                        <a:rPr sz="1800" b="1" spc="0" dirty="0" smtClean="0">
                          <a:solidFill>
                            <a:schemeClr val="bg1"/>
                          </a:solidFill>
                          <a:latin typeface="Verdana"/>
                          <a:cs typeface="Verdana"/>
                        </a:rPr>
                        <a:t>s</a:t>
                      </a:r>
                      <a:r>
                        <a:rPr lang="en-US" sz="1800" b="1" spc="0" dirty="0" smtClean="0">
                          <a:solidFill>
                            <a:schemeClr val="bg1"/>
                          </a:solidFill>
                          <a:latin typeface="Verdana"/>
                          <a:cs typeface="Verdana"/>
                        </a:rPr>
                        <a:t>tractedness</a:t>
                      </a:r>
                      <a:endParaRPr sz="1800" dirty="0">
                        <a:solidFill>
                          <a:schemeClr val="bg1"/>
                        </a:solidFill>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gridSpan="2">
                  <a:txBody>
                    <a:bodyPr/>
                    <a:lstStyle/>
                    <a:p>
                      <a:pPr marL="85725">
                        <a:lnSpc>
                          <a:spcPct val="100000"/>
                        </a:lnSpc>
                      </a:pPr>
                      <a:r>
                        <a:rPr sz="1800" b="1" dirty="0" smtClean="0">
                          <a:solidFill>
                            <a:srgbClr val="006FC0"/>
                          </a:solidFill>
                          <a:latin typeface="Verdana"/>
                          <a:cs typeface="Verdana"/>
                        </a:rPr>
                        <a:t>Sel</a:t>
                      </a:r>
                      <a:r>
                        <a:rPr sz="1800" b="1" spc="-5" dirty="0" smtClean="0">
                          <a:solidFill>
                            <a:srgbClr val="006FC0"/>
                          </a:solidFill>
                          <a:latin typeface="Verdana"/>
                          <a:cs typeface="Verdana"/>
                        </a:rPr>
                        <a:t>f</a:t>
                      </a:r>
                      <a:r>
                        <a:rPr sz="1800" b="1" spc="0" dirty="0" smtClean="0">
                          <a:solidFill>
                            <a:srgbClr val="006FC0"/>
                          </a:solidFill>
                          <a:latin typeface="Verdana"/>
                          <a:cs typeface="Verdana"/>
                        </a:rPr>
                        <a:t>-Rel</a:t>
                      </a:r>
                      <a:r>
                        <a:rPr sz="1800" b="1" spc="-10" dirty="0" smtClean="0">
                          <a:solidFill>
                            <a:srgbClr val="006FC0"/>
                          </a:solidFill>
                          <a:latin typeface="Verdana"/>
                          <a:cs typeface="Verdana"/>
                        </a:rPr>
                        <a:t>i</a:t>
                      </a:r>
                      <a:r>
                        <a:rPr sz="1800" b="1" spc="0" dirty="0" smtClean="0">
                          <a:solidFill>
                            <a:srgbClr val="006FC0"/>
                          </a:solidFill>
                          <a:latin typeface="Verdana"/>
                          <a:cs typeface="Verdana"/>
                        </a:rPr>
                        <a:t>ance</a:t>
                      </a:r>
                      <a:endParaRPr sz="1800" dirty="0">
                        <a:latin typeface="Verdana"/>
                        <a:cs typeface="Verdana"/>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chemeClr val="tx1"/>
                    </a:solidFill>
                  </a:tcPr>
                </a:tc>
                <a:tc hMerge="1">
                  <a:txBody>
                    <a:bodyPr/>
                    <a:lstStyle/>
                    <a:p>
                      <a:endParaRPr lang="en-US"/>
                    </a:p>
                  </a:txBody>
                  <a:tcPr/>
                </a:tc>
              </a:tr>
              <a:tr h="916670">
                <a:tc>
                  <a:txBody>
                    <a:bodyPr/>
                    <a:lstStyle/>
                    <a:p>
                      <a:pPr marL="76835">
                        <a:lnSpc>
                          <a:spcPct val="100000"/>
                        </a:lnSpc>
                      </a:pPr>
                      <a:r>
                        <a:rPr sz="1800" b="1" spc="-10" dirty="0" smtClean="0">
                          <a:solidFill>
                            <a:srgbClr val="FF0000"/>
                          </a:solidFill>
                          <a:latin typeface="Verdana"/>
                          <a:cs typeface="Verdana"/>
                        </a:rPr>
                        <a:t>E</a:t>
                      </a:r>
                      <a:r>
                        <a:rPr sz="1800" b="1" spc="0" dirty="0" smtClean="0">
                          <a:solidFill>
                            <a:srgbClr val="FF0000"/>
                          </a:solidFill>
                          <a:latin typeface="Verdana"/>
                          <a:cs typeface="Verdana"/>
                        </a:rPr>
                        <a:t>mo</a:t>
                      </a:r>
                      <a:r>
                        <a:rPr sz="1800" b="1" spc="-10" dirty="0" smtClean="0">
                          <a:solidFill>
                            <a:srgbClr val="FF0000"/>
                          </a:solidFill>
                          <a:latin typeface="Verdana"/>
                          <a:cs typeface="Verdana"/>
                        </a:rPr>
                        <a:t>t</a:t>
                      </a:r>
                      <a:r>
                        <a:rPr sz="1800" b="1" spc="0" dirty="0" smtClean="0">
                          <a:solidFill>
                            <a:srgbClr val="FF0000"/>
                          </a:solidFill>
                          <a:latin typeface="Verdana"/>
                          <a:cs typeface="Verdana"/>
                        </a:rPr>
                        <a:t>i</a:t>
                      </a:r>
                      <a:r>
                        <a:rPr sz="1800" b="1" spc="-10" dirty="0" smtClean="0">
                          <a:solidFill>
                            <a:srgbClr val="FF0000"/>
                          </a:solidFill>
                          <a:latin typeface="Verdana"/>
                          <a:cs typeface="Verdana"/>
                        </a:rPr>
                        <a:t>o</a:t>
                      </a:r>
                      <a:r>
                        <a:rPr sz="1800" b="1" spc="0" dirty="0" smtClean="0">
                          <a:solidFill>
                            <a:srgbClr val="FF0000"/>
                          </a:solidFill>
                          <a:latin typeface="Verdana"/>
                          <a:cs typeface="Verdana"/>
                        </a:rPr>
                        <a:t>nal</a:t>
                      </a:r>
                      <a:endParaRPr sz="1800" dirty="0">
                        <a:latin typeface="Verdana"/>
                        <a:cs typeface="Verdana"/>
                      </a:endParaRPr>
                    </a:p>
                    <a:p>
                      <a:pPr marL="76835">
                        <a:lnSpc>
                          <a:spcPct val="100000"/>
                        </a:lnSpc>
                      </a:pPr>
                      <a:r>
                        <a:rPr sz="1800" b="1" dirty="0" smtClean="0">
                          <a:solidFill>
                            <a:srgbClr val="FF0000"/>
                          </a:solidFill>
                          <a:latin typeface="Verdana"/>
                          <a:cs typeface="Verdana"/>
                        </a:rPr>
                        <a:t>St</a:t>
                      </a:r>
                      <a:r>
                        <a:rPr sz="1800" b="1" spc="-10" dirty="0" smtClean="0">
                          <a:solidFill>
                            <a:srgbClr val="FF0000"/>
                          </a:solidFill>
                          <a:latin typeface="Verdana"/>
                          <a:cs typeface="Verdana"/>
                        </a:rPr>
                        <a:t>a</a:t>
                      </a:r>
                      <a:r>
                        <a:rPr sz="1800" b="1" spc="0" dirty="0" smtClean="0">
                          <a:solidFill>
                            <a:srgbClr val="FF0000"/>
                          </a:solidFill>
                          <a:latin typeface="Verdana"/>
                          <a:cs typeface="Verdana"/>
                        </a:rPr>
                        <a:t>bil</a:t>
                      </a:r>
                      <a:r>
                        <a:rPr sz="1800" b="1" spc="-10" dirty="0" smtClean="0">
                          <a:solidFill>
                            <a:srgbClr val="FF0000"/>
                          </a:solidFill>
                          <a:latin typeface="Verdana"/>
                          <a:cs typeface="Verdana"/>
                        </a:rPr>
                        <a:t>i</a:t>
                      </a:r>
                      <a:r>
                        <a:rPr sz="1800" b="1" spc="0" dirty="0" smtClean="0">
                          <a:solidFill>
                            <a:srgbClr val="FF0000"/>
                          </a:solidFill>
                          <a:latin typeface="Verdana"/>
                          <a:cs typeface="Verdana"/>
                        </a:rPr>
                        <a:t>ty</a:t>
                      </a:r>
                      <a:endParaRPr sz="1800" dirty="0">
                        <a:latin typeface="Verdana"/>
                        <a:cs typeface="Verdana"/>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a:txBody>
                    <a:bodyPr/>
                    <a:lstStyle/>
                    <a:p>
                      <a:pPr marL="85090">
                        <a:lnSpc>
                          <a:spcPct val="100000"/>
                        </a:lnSpc>
                      </a:pPr>
                      <a:r>
                        <a:rPr sz="1800" b="1" dirty="0" smtClean="0">
                          <a:solidFill>
                            <a:srgbClr val="FF0000"/>
                          </a:solidFill>
                          <a:latin typeface="Verdana"/>
                          <a:cs typeface="Verdana"/>
                        </a:rPr>
                        <a:t>Soc</a:t>
                      </a:r>
                      <a:r>
                        <a:rPr sz="1800" b="1" spc="-10" dirty="0" smtClean="0">
                          <a:solidFill>
                            <a:srgbClr val="FF0000"/>
                          </a:solidFill>
                          <a:latin typeface="Verdana"/>
                          <a:cs typeface="Verdana"/>
                        </a:rPr>
                        <a:t>i</a:t>
                      </a:r>
                      <a:r>
                        <a:rPr sz="1800" b="1" spc="0" dirty="0" smtClean="0">
                          <a:solidFill>
                            <a:srgbClr val="FF0000"/>
                          </a:solidFill>
                          <a:latin typeface="Verdana"/>
                          <a:cs typeface="Verdana"/>
                        </a:rPr>
                        <a:t>al</a:t>
                      </a:r>
                      <a:endParaRPr sz="1800">
                        <a:latin typeface="Verdana"/>
                        <a:cs typeface="Verdana"/>
                      </a:endParaRPr>
                    </a:p>
                    <a:p>
                      <a:pPr marL="85090">
                        <a:lnSpc>
                          <a:spcPct val="100000"/>
                        </a:lnSpc>
                      </a:pPr>
                      <a:r>
                        <a:rPr sz="1800" b="1" dirty="0" smtClean="0">
                          <a:solidFill>
                            <a:srgbClr val="FF0000"/>
                          </a:solidFill>
                          <a:latin typeface="Verdana"/>
                          <a:cs typeface="Verdana"/>
                        </a:rPr>
                        <a:t>Bo</a:t>
                      </a:r>
                      <a:r>
                        <a:rPr sz="1800" b="1" spc="-10" dirty="0" smtClean="0">
                          <a:solidFill>
                            <a:srgbClr val="FF0000"/>
                          </a:solidFill>
                          <a:latin typeface="Verdana"/>
                          <a:cs typeface="Verdana"/>
                        </a:rPr>
                        <a:t>l</a:t>
                      </a:r>
                      <a:r>
                        <a:rPr sz="1800" b="1" spc="0" dirty="0" smtClean="0">
                          <a:solidFill>
                            <a:srgbClr val="FF0000"/>
                          </a:solidFill>
                          <a:latin typeface="Verdana"/>
                          <a:cs typeface="Verdana"/>
                        </a:rPr>
                        <a:t>dn</a:t>
                      </a:r>
                      <a:r>
                        <a:rPr sz="1800" b="1" spc="5" dirty="0" smtClean="0">
                          <a:solidFill>
                            <a:srgbClr val="FF0000"/>
                          </a:solidFill>
                          <a:latin typeface="Verdana"/>
                          <a:cs typeface="Verdana"/>
                        </a:rPr>
                        <a:t>e</a:t>
                      </a:r>
                      <a:r>
                        <a:rPr sz="1800" b="1" spc="0" dirty="0" smtClean="0">
                          <a:solidFill>
                            <a:srgbClr val="FF0000"/>
                          </a:solidFill>
                          <a:latin typeface="Verdana"/>
                          <a:cs typeface="Verdana"/>
                        </a:rPr>
                        <a:t>ss</a:t>
                      </a:r>
                      <a:endParaRPr sz="1800">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a:txBody>
                    <a:bodyPr/>
                    <a:lstStyle/>
                    <a:p>
                      <a:pPr marL="85725">
                        <a:lnSpc>
                          <a:spcPct val="100000"/>
                        </a:lnSpc>
                      </a:pPr>
                      <a:r>
                        <a:rPr sz="1800" b="1" dirty="0" smtClean="0">
                          <a:solidFill>
                            <a:schemeClr val="bg1"/>
                          </a:solidFill>
                          <a:latin typeface="Verdana"/>
                          <a:cs typeface="Verdana"/>
                        </a:rPr>
                        <a:t>Pri</a:t>
                      </a:r>
                      <a:r>
                        <a:rPr sz="1800" b="1" spc="-10" dirty="0" smtClean="0">
                          <a:solidFill>
                            <a:schemeClr val="bg1"/>
                          </a:solidFill>
                          <a:latin typeface="Verdana"/>
                          <a:cs typeface="Verdana"/>
                        </a:rPr>
                        <a:t>v</a:t>
                      </a:r>
                      <a:r>
                        <a:rPr sz="1800" b="1" spc="0" dirty="0" smtClean="0">
                          <a:solidFill>
                            <a:schemeClr val="bg1"/>
                          </a:solidFill>
                          <a:latin typeface="Verdana"/>
                          <a:cs typeface="Verdana"/>
                        </a:rPr>
                        <a:t>a</a:t>
                      </a:r>
                      <a:r>
                        <a:rPr sz="1800" b="1" spc="-10" dirty="0" smtClean="0">
                          <a:solidFill>
                            <a:schemeClr val="bg1"/>
                          </a:solidFill>
                          <a:latin typeface="Verdana"/>
                          <a:cs typeface="Verdana"/>
                        </a:rPr>
                        <a:t>t</a:t>
                      </a:r>
                      <a:r>
                        <a:rPr sz="1800" b="1" spc="0" dirty="0" smtClean="0">
                          <a:solidFill>
                            <a:schemeClr val="bg1"/>
                          </a:solidFill>
                          <a:latin typeface="Verdana"/>
                          <a:cs typeface="Verdana"/>
                        </a:rPr>
                        <a:t>en</a:t>
                      </a:r>
                      <a:r>
                        <a:rPr sz="1800" b="1" spc="5" dirty="0" smtClean="0">
                          <a:solidFill>
                            <a:schemeClr val="bg1"/>
                          </a:solidFill>
                          <a:latin typeface="Verdana"/>
                          <a:cs typeface="Verdana"/>
                        </a:rPr>
                        <a:t>e</a:t>
                      </a:r>
                      <a:r>
                        <a:rPr sz="1800" b="1" spc="0" dirty="0" smtClean="0">
                          <a:solidFill>
                            <a:schemeClr val="bg1"/>
                          </a:solidFill>
                          <a:latin typeface="Verdana"/>
                          <a:cs typeface="Verdana"/>
                        </a:rPr>
                        <a:t>ss</a:t>
                      </a:r>
                      <a:endParaRPr sz="1800" dirty="0">
                        <a:solidFill>
                          <a:schemeClr val="bg1"/>
                        </a:solidFill>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tx1"/>
                    </a:solidFill>
                  </a:tcPr>
                </a:tc>
                <a:tc gridSpan="2">
                  <a:txBody>
                    <a:bodyPr/>
                    <a:lstStyle/>
                    <a:p>
                      <a:pPr marL="85725">
                        <a:lnSpc>
                          <a:spcPct val="100000"/>
                        </a:lnSpc>
                      </a:pPr>
                      <a:r>
                        <a:rPr sz="1800" b="1" dirty="0" smtClean="0">
                          <a:solidFill>
                            <a:srgbClr val="FF0000"/>
                          </a:solidFill>
                          <a:latin typeface="Verdana"/>
                          <a:cs typeface="Verdana"/>
                        </a:rPr>
                        <a:t>Perfec</a:t>
                      </a:r>
                      <a:r>
                        <a:rPr sz="1800" b="1" spc="-15" dirty="0" smtClean="0">
                          <a:solidFill>
                            <a:srgbClr val="FF0000"/>
                          </a:solidFill>
                          <a:latin typeface="Verdana"/>
                          <a:cs typeface="Verdana"/>
                        </a:rPr>
                        <a:t>t</a:t>
                      </a:r>
                      <a:r>
                        <a:rPr sz="1800" b="1" spc="0" dirty="0" smtClean="0">
                          <a:solidFill>
                            <a:srgbClr val="FF0000"/>
                          </a:solidFill>
                          <a:latin typeface="Verdana"/>
                          <a:cs typeface="Verdana"/>
                        </a:rPr>
                        <a:t>i</a:t>
                      </a:r>
                      <a:r>
                        <a:rPr sz="1800" b="1" spc="-10" dirty="0" smtClean="0">
                          <a:solidFill>
                            <a:srgbClr val="FF0000"/>
                          </a:solidFill>
                          <a:latin typeface="Verdana"/>
                          <a:cs typeface="Verdana"/>
                        </a:rPr>
                        <a:t>o</a:t>
                      </a:r>
                      <a:r>
                        <a:rPr sz="1800" b="1" spc="0" dirty="0" smtClean="0">
                          <a:solidFill>
                            <a:srgbClr val="FF0000"/>
                          </a:solidFill>
                          <a:latin typeface="Verdana"/>
                          <a:cs typeface="Verdana"/>
                        </a:rPr>
                        <a:t>nism</a:t>
                      </a:r>
                      <a:endParaRPr sz="1800" dirty="0">
                        <a:latin typeface="Verdana"/>
                        <a:cs typeface="Verdana"/>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chemeClr val="tx1"/>
                    </a:solidFill>
                  </a:tcPr>
                </a:tc>
                <a:tc hMerge="1">
                  <a:txBody>
                    <a:bodyPr/>
                    <a:lstStyle/>
                    <a:p>
                      <a:endParaRPr lang="en-US"/>
                    </a:p>
                  </a:txBody>
                  <a:tcPr/>
                </a:tc>
              </a:tr>
              <a:tr h="915540">
                <a:tc>
                  <a:txBody>
                    <a:bodyPr/>
                    <a:lstStyle/>
                    <a:p>
                      <a:pPr marL="76835">
                        <a:lnSpc>
                          <a:spcPct val="100000"/>
                        </a:lnSpc>
                      </a:pPr>
                      <a:r>
                        <a:rPr sz="1800" b="1" dirty="0" smtClean="0">
                          <a:solidFill>
                            <a:schemeClr val="bg1"/>
                          </a:solidFill>
                          <a:latin typeface="Verdana"/>
                          <a:cs typeface="Verdana"/>
                        </a:rPr>
                        <a:t>Dominance</a:t>
                      </a:r>
                      <a:endParaRPr sz="1800" dirty="0">
                        <a:solidFill>
                          <a:schemeClr val="bg1"/>
                        </a:solidFill>
                        <a:latin typeface="Verdana"/>
                        <a:cs typeface="Verdana"/>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chemeClr val="tx1"/>
                    </a:solidFill>
                  </a:tcPr>
                </a:tc>
                <a:tc>
                  <a:txBody>
                    <a:bodyPr/>
                    <a:lstStyle/>
                    <a:p>
                      <a:pPr marL="85090">
                        <a:lnSpc>
                          <a:spcPct val="100000"/>
                        </a:lnSpc>
                      </a:pPr>
                      <a:r>
                        <a:rPr sz="1800" b="1" dirty="0" smtClean="0">
                          <a:solidFill>
                            <a:srgbClr val="FF0000"/>
                          </a:solidFill>
                          <a:latin typeface="Verdana"/>
                          <a:cs typeface="Verdana"/>
                        </a:rPr>
                        <a:t>Sensi</a:t>
                      </a:r>
                      <a:r>
                        <a:rPr sz="1800" b="1" spc="-10" dirty="0" smtClean="0">
                          <a:solidFill>
                            <a:srgbClr val="FF0000"/>
                          </a:solidFill>
                          <a:latin typeface="Verdana"/>
                          <a:cs typeface="Verdana"/>
                        </a:rPr>
                        <a:t>t</a:t>
                      </a:r>
                      <a:r>
                        <a:rPr sz="1800" b="1" spc="0" dirty="0" smtClean="0">
                          <a:solidFill>
                            <a:srgbClr val="FF0000"/>
                          </a:solidFill>
                          <a:latin typeface="Verdana"/>
                          <a:cs typeface="Verdana"/>
                        </a:rPr>
                        <a:t>i</a:t>
                      </a:r>
                      <a:r>
                        <a:rPr sz="1800" b="1" spc="-10" dirty="0" smtClean="0">
                          <a:solidFill>
                            <a:srgbClr val="FF0000"/>
                          </a:solidFill>
                          <a:latin typeface="Verdana"/>
                          <a:cs typeface="Verdana"/>
                        </a:rPr>
                        <a:t>v</a:t>
                      </a:r>
                      <a:r>
                        <a:rPr sz="1800" b="1" spc="0" dirty="0" smtClean="0">
                          <a:solidFill>
                            <a:srgbClr val="FF0000"/>
                          </a:solidFill>
                          <a:latin typeface="Verdana"/>
                          <a:cs typeface="Verdana"/>
                        </a:rPr>
                        <a:t>i</a:t>
                      </a:r>
                      <a:r>
                        <a:rPr sz="1800" b="1" spc="-10" dirty="0" smtClean="0">
                          <a:solidFill>
                            <a:srgbClr val="FF0000"/>
                          </a:solidFill>
                          <a:latin typeface="Verdana"/>
                          <a:cs typeface="Verdana"/>
                        </a:rPr>
                        <a:t>t</a:t>
                      </a:r>
                      <a:r>
                        <a:rPr sz="1800" b="1" spc="0" dirty="0" smtClean="0">
                          <a:solidFill>
                            <a:srgbClr val="FF0000"/>
                          </a:solidFill>
                          <a:latin typeface="Verdana"/>
                          <a:cs typeface="Verdana"/>
                        </a:rPr>
                        <a:t>y</a:t>
                      </a:r>
                      <a:endParaRPr sz="1800" dirty="0">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chemeClr val="tx1"/>
                    </a:solidFill>
                  </a:tcPr>
                </a:tc>
                <a:tc>
                  <a:txBody>
                    <a:bodyPr/>
                    <a:lstStyle/>
                    <a:p>
                      <a:pPr marL="85725">
                        <a:lnSpc>
                          <a:spcPct val="100000"/>
                        </a:lnSpc>
                      </a:pPr>
                      <a:r>
                        <a:rPr sz="1800" b="1" dirty="0" smtClean="0">
                          <a:solidFill>
                            <a:srgbClr val="FF0000"/>
                          </a:solidFill>
                          <a:latin typeface="Verdana"/>
                          <a:cs typeface="Verdana"/>
                        </a:rPr>
                        <a:t>Appr</a:t>
                      </a:r>
                      <a:r>
                        <a:rPr sz="1800" b="1" spc="10" dirty="0" smtClean="0">
                          <a:solidFill>
                            <a:srgbClr val="FF0000"/>
                          </a:solidFill>
                          <a:latin typeface="Verdana"/>
                          <a:cs typeface="Verdana"/>
                        </a:rPr>
                        <a:t>e</a:t>
                      </a:r>
                      <a:r>
                        <a:rPr sz="1800" b="1" spc="0" dirty="0" smtClean="0">
                          <a:solidFill>
                            <a:srgbClr val="FF0000"/>
                          </a:solidFill>
                          <a:latin typeface="Verdana"/>
                          <a:cs typeface="Verdana"/>
                        </a:rPr>
                        <a:t>h</a:t>
                      </a:r>
                      <a:r>
                        <a:rPr sz="1800" b="1" spc="10" dirty="0" smtClean="0">
                          <a:solidFill>
                            <a:srgbClr val="FF0000"/>
                          </a:solidFill>
                          <a:latin typeface="Verdana"/>
                          <a:cs typeface="Verdana"/>
                        </a:rPr>
                        <a:t>e</a:t>
                      </a:r>
                      <a:r>
                        <a:rPr sz="1800" b="1" spc="0" dirty="0" smtClean="0">
                          <a:solidFill>
                            <a:srgbClr val="FF0000"/>
                          </a:solidFill>
                          <a:latin typeface="Verdana"/>
                          <a:cs typeface="Verdana"/>
                        </a:rPr>
                        <a:t>nsion</a:t>
                      </a:r>
                      <a:endParaRPr sz="1800" dirty="0">
                        <a:latin typeface="Verdana"/>
                        <a:cs typeface="Verdan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chemeClr val="tx1"/>
                    </a:solidFill>
                  </a:tcPr>
                </a:tc>
                <a:tc gridSpan="2">
                  <a:txBody>
                    <a:bodyPr/>
                    <a:lstStyle/>
                    <a:p>
                      <a:pPr marL="85725">
                        <a:lnSpc>
                          <a:spcPct val="100000"/>
                        </a:lnSpc>
                      </a:pPr>
                      <a:r>
                        <a:rPr sz="1800" b="1" dirty="0" smtClean="0">
                          <a:solidFill>
                            <a:schemeClr val="bg1"/>
                          </a:solidFill>
                          <a:latin typeface="Verdana"/>
                          <a:cs typeface="Verdana"/>
                        </a:rPr>
                        <a:t>Tension</a:t>
                      </a:r>
                      <a:endParaRPr sz="1800" dirty="0">
                        <a:solidFill>
                          <a:schemeClr val="bg1"/>
                        </a:solidFill>
                        <a:latin typeface="Verdana"/>
                        <a:cs typeface="Verdana"/>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chemeClr val="tx1"/>
                    </a:solidFill>
                  </a:tcPr>
                </a:tc>
                <a:tc hMerge="1">
                  <a:txBody>
                    <a:bodyPr/>
                    <a:lstStyle/>
                    <a:p>
                      <a:endParaRPr lang="en-US"/>
                    </a:p>
                  </a:txBody>
                  <a:tcPr/>
                </a:tc>
              </a:tr>
            </a:tbl>
          </a:graphicData>
        </a:graphic>
      </p:graphicFrame>
      <p:sp>
        <p:nvSpPr>
          <p:cNvPr id="7" name="Rectangle 6"/>
          <p:cNvSpPr/>
          <p:nvPr/>
        </p:nvSpPr>
        <p:spPr>
          <a:xfrm>
            <a:off x="4191000" y="6243568"/>
            <a:ext cx="4572000" cy="646331"/>
          </a:xfrm>
          <a:prstGeom prst="rect">
            <a:avLst/>
          </a:prstGeom>
        </p:spPr>
        <p:txBody>
          <a:bodyPr>
            <a:spAutoFit/>
          </a:bodyPr>
          <a:lstStyle/>
          <a:p>
            <a:pPr marL="387350">
              <a:lnSpc>
                <a:spcPct val="100000"/>
              </a:lnSpc>
              <a:tabLst>
                <a:tab pos="3437254" algn="l"/>
              </a:tabLst>
            </a:pPr>
            <a:r>
              <a:rPr lang="pt-BR" b="1" spc="-25" dirty="0">
                <a:solidFill>
                  <a:schemeClr val="tx2">
                    <a:lumMod val="60000"/>
                    <a:lumOff val="40000"/>
                  </a:schemeClr>
                </a:solidFill>
                <a:latin typeface="Verdana"/>
                <a:cs typeface="Verdana"/>
              </a:rPr>
              <a:t>B</a:t>
            </a:r>
            <a:r>
              <a:rPr lang="pt-BR" b="1" spc="-15" dirty="0">
                <a:solidFill>
                  <a:schemeClr val="tx2">
                    <a:lumMod val="60000"/>
                    <a:lumOff val="40000"/>
                  </a:schemeClr>
                </a:solidFill>
                <a:latin typeface="Verdana"/>
                <a:cs typeface="Verdana"/>
              </a:rPr>
              <a:t>o</a:t>
            </a:r>
            <a:r>
              <a:rPr lang="pt-BR" b="1" spc="-20" dirty="0">
                <a:solidFill>
                  <a:schemeClr val="tx2">
                    <a:lumMod val="60000"/>
                    <a:lumOff val="40000"/>
                  </a:schemeClr>
                </a:solidFill>
                <a:latin typeface="Verdana"/>
                <a:cs typeface="Verdana"/>
              </a:rPr>
              <a:t>r</a:t>
            </a:r>
            <a:r>
              <a:rPr lang="pt-BR" b="1" spc="-10" dirty="0">
                <a:solidFill>
                  <a:schemeClr val="tx2">
                    <a:lumMod val="60000"/>
                    <a:lumOff val="40000"/>
                  </a:schemeClr>
                </a:solidFill>
                <a:latin typeface="Verdana"/>
                <a:cs typeface="Verdana"/>
              </a:rPr>
              <a:t>ges,</a:t>
            </a:r>
            <a:r>
              <a:rPr lang="pt-BR" b="1" spc="55" dirty="0">
                <a:solidFill>
                  <a:schemeClr val="tx2">
                    <a:lumMod val="60000"/>
                    <a:lumOff val="40000"/>
                  </a:schemeClr>
                </a:solidFill>
                <a:latin typeface="Verdana"/>
                <a:cs typeface="Verdana"/>
              </a:rPr>
              <a:t> </a:t>
            </a:r>
            <a:r>
              <a:rPr lang="pt-BR" b="1" spc="-15" dirty="0">
                <a:solidFill>
                  <a:schemeClr val="tx2">
                    <a:lumMod val="60000"/>
                    <a:lumOff val="40000"/>
                  </a:schemeClr>
                </a:solidFill>
                <a:latin typeface="Verdana"/>
                <a:cs typeface="Verdana"/>
              </a:rPr>
              <a:t>Man</a:t>
            </a:r>
            <a:r>
              <a:rPr lang="pt-BR" b="1" spc="-10" dirty="0">
                <a:solidFill>
                  <a:schemeClr val="tx2">
                    <a:lumMod val="60000"/>
                    <a:lumOff val="40000"/>
                  </a:schemeClr>
                </a:solidFill>
                <a:latin typeface="Verdana"/>
                <a:cs typeface="Verdana"/>
              </a:rPr>
              <a:t>u</a:t>
            </a:r>
            <a:r>
              <a:rPr lang="pt-BR" b="1" spc="-15" dirty="0">
                <a:solidFill>
                  <a:schemeClr val="tx2">
                    <a:lumMod val="60000"/>
                    <a:lumOff val="40000"/>
                  </a:schemeClr>
                </a:solidFill>
                <a:latin typeface="Verdana"/>
                <a:cs typeface="Verdana"/>
              </a:rPr>
              <a:t>e</a:t>
            </a:r>
            <a:r>
              <a:rPr lang="pt-BR" b="1" spc="-20" dirty="0">
                <a:solidFill>
                  <a:schemeClr val="tx2">
                    <a:lumMod val="60000"/>
                    <a:lumOff val="40000"/>
                  </a:schemeClr>
                </a:solidFill>
                <a:latin typeface="Verdana"/>
                <a:cs typeface="Verdana"/>
              </a:rPr>
              <a:t>l</a:t>
            </a:r>
            <a:r>
              <a:rPr lang="pt-BR" b="1" spc="-10" dirty="0">
                <a:solidFill>
                  <a:schemeClr val="tx2">
                    <a:lumMod val="60000"/>
                    <a:lumOff val="40000"/>
                  </a:schemeClr>
                </a:solidFill>
                <a:latin typeface="Verdana"/>
                <a:cs typeface="Verdana"/>
              </a:rPr>
              <a:t>,</a:t>
            </a:r>
            <a:r>
              <a:rPr lang="pt-BR" b="1" spc="10" dirty="0">
                <a:solidFill>
                  <a:schemeClr val="tx2">
                    <a:lumMod val="60000"/>
                    <a:lumOff val="40000"/>
                  </a:schemeClr>
                </a:solidFill>
                <a:latin typeface="Verdana"/>
                <a:cs typeface="Verdana"/>
              </a:rPr>
              <a:t> </a:t>
            </a:r>
            <a:r>
              <a:rPr lang="pt-BR" b="1" spc="-15" dirty="0">
                <a:solidFill>
                  <a:schemeClr val="tx2">
                    <a:lumMod val="60000"/>
                    <a:lumOff val="40000"/>
                  </a:schemeClr>
                </a:solidFill>
                <a:latin typeface="Verdana"/>
                <a:cs typeface="Verdana"/>
              </a:rPr>
              <a:t>Jones</a:t>
            </a:r>
            <a:r>
              <a:rPr lang="pt-BR" b="1" spc="10" dirty="0">
                <a:solidFill>
                  <a:schemeClr val="tx2">
                    <a:lumMod val="60000"/>
                    <a:lumOff val="40000"/>
                  </a:schemeClr>
                </a:solidFill>
                <a:latin typeface="Verdana"/>
                <a:cs typeface="Verdana"/>
              </a:rPr>
              <a:t> </a:t>
            </a:r>
            <a:r>
              <a:rPr lang="pt-BR" b="1" spc="-15" dirty="0">
                <a:solidFill>
                  <a:schemeClr val="tx2">
                    <a:lumMod val="60000"/>
                    <a:lumOff val="40000"/>
                  </a:schemeClr>
                </a:solidFill>
                <a:latin typeface="Verdana"/>
                <a:cs typeface="Verdana"/>
              </a:rPr>
              <a:t>&amp;	E</a:t>
            </a:r>
            <a:r>
              <a:rPr lang="pt-BR" b="1" spc="-20" dirty="0">
                <a:solidFill>
                  <a:schemeClr val="tx2">
                    <a:lumMod val="60000"/>
                    <a:lumOff val="40000"/>
                  </a:schemeClr>
                </a:solidFill>
                <a:latin typeface="Verdana"/>
                <a:cs typeface="Verdana"/>
              </a:rPr>
              <a:t>l</a:t>
            </a:r>
            <a:r>
              <a:rPr lang="pt-BR" b="1" spc="-15" dirty="0">
                <a:solidFill>
                  <a:schemeClr val="tx2">
                    <a:lumMod val="60000"/>
                    <a:lumOff val="40000"/>
                  </a:schemeClr>
                </a:solidFill>
                <a:latin typeface="Verdana"/>
                <a:cs typeface="Verdana"/>
              </a:rPr>
              <a:t>am,</a:t>
            </a:r>
            <a:r>
              <a:rPr lang="pt-BR" b="1" spc="30" dirty="0">
                <a:solidFill>
                  <a:schemeClr val="tx2">
                    <a:lumMod val="60000"/>
                    <a:lumOff val="40000"/>
                  </a:schemeClr>
                </a:solidFill>
                <a:latin typeface="Verdana"/>
                <a:cs typeface="Verdana"/>
              </a:rPr>
              <a:t> </a:t>
            </a:r>
            <a:r>
              <a:rPr lang="pt-BR" b="1" i="1" spc="-15" dirty="0">
                <a:solidFill>
                  <a:schemeClr val="tx2">
                    <a:lumMod val="60000"/>
                    <a:lumOff val="40000"/>
                  </a:schemeClr>
                </a:solidFill>
                <a:latin typeface="Verdana"/>
                <a:cs typeface="Verdana"/>
              </a:rPr>
              <a:t>A</a:t>
            </a:r>
            <a:r>
              <a:rPr lang="pt-BR" b="1" i="1" spc="-20" dirty="0">
                <a:solidFill>
                  <a:schemeClr val="tx2">
                    <a:lumMod val="60000"/>
                    <a:lumOff val="40000"/>
                  </a:schemeClr>
                </a:solidFill>
                <a:latin typeface="Verdana"/>
                <a:cs typeface="Verdana"/>
              </a:rPr>
              <a:t>c</a:t>
            </a:r>
            <a:r>
              <a:rPr lang="pt-BR" b="1" i="1" spc="-15" dirty="0">
                <a:solidFill>
                  <a:schemeClr val="tx2">
                    <a:lumMod val="60000"/>
                    <a:lumOff val="40000"/>
                  </a:schemeClr>
                </a:solidFill>
                <a:latin typeface="Verdana"/>
                <a:cs typeface="Verdana"/>
              </a:rPr>
              <a:t>ademic</a:t>
            </a:r>
            <a:r>
              <a:rPr lang="pt-BR" b="1" i="1" spc="20" dirty="0">
                <a:solidFill>
                  <a:schemeClr val="tx2">
                    <a:lumMod val="60000"/>
                    <a:lumOff val="40000"/>
                  </a:schemeClr>
                </a:solidFill>
                <a:latin typeface="Verdana"/>
                <a:cs typeface="Verdana"/>
              </a:rPr>
              <a:t> </a:t>
            </a:r>
            <a:r>
              <a:rPr lang="pt-BR" b="1" i="1" spc="-15" dirty="0">
                <a:solidFill>
                  <a:schemeClr val="tx2">
                    <a:lumMod val="60000"/>
                    <a:lumOff val="40000"/>
                  </a:schemeClr>
                </a:solidFill>
                <a:latin typeface="Verdana"/>
                <a:cs typeface="Verdana"/>
              </a:rPr>
              <a:t>Med</a:t>
            </a:r>
            <a:r>
              <a:rPr lang="pt-BR" b="1" i="1" spc="-20" dirty="0">
                <a:solidFill>
                  <a:schemeClr val="tx2">
                    <a:lumMod val="60000"/>
                    <a:lumOff val="40000"/>
                  </a:schemeClr>
                </a:solidFill>
                <a:latin typeface="Verdana"/>
                <a:cs typeface="Verdana"/>
              </a:rPr>
              <a:t>i</a:t>
            </a:r>
            <a:r>
              <a:rPr lang="pt-BR" b="1" i="1" spc="-10" dirty="0">
                <a:solidFill>
                  <a:schemeClr val="tx2">
                    <a:lumMod val="60000"/>
                    <a:lumOff val="40000"/>
                  </a:schemeClr>
                </a:solidFill>
                <a:latin typeface="Verdana"/>
                <a:cs typeface="Verdana"/>
              </a:rPr>
              <a:t>c</a:t>
            </a:r>
            <a:r>
              <a:rPr lang="pt-BR" b="1" i="1" spc="-20" dirty="0">
                <a:solidFill>
                  <a:schemeClr val="tx2">
                    <a:lumMod val="60000"/>
                    <a:lumOff val="40000"/>
                  </a:schemeClr>
                </a:solidFill>
                <a:latin typeface="Verdana"/>
                <a:cs typeface="Verdana"/>
              </a:rPr>
              <a:t>i</a:t>
            </a:r>
            <a:r>
              <a:rPr lang="pt-BR" b="1" i="1" spc="-15" dirty="0">
                <a:solidFill>
                  <a:schemeClr val="tx2">
                    <a:lumMod val="60000"/>
                    <a:lumOff val="40000"/>
                  </a:schemeClr>
                </a:solidFill>
                <a:latin typeface="Verdana"/>
                <a:cs typeface="Verdana"/>
              </a:rPr>
              <a:t>ne</a:t>
            </a:r>
            <a:r>
              <a:rPr lang="pt-BR" b="1" spc="-10" dirty="0">
                <a:solidFill>
                  <a:schemeClr val="tx2">
                    <a:lumMod val="60000"/>
                    <a:lumOff val="40000"/>
                  </a:schemeClr>
                </a:solidFill>
                <a:latin typeface="Verdana"/>
                <a:cs typeface="Verdana"/>
              </a:rPr>
              <a:t>,</a:t>
            </a:r>
            <a:r>
              <a:rPr lang="pt-BR" b="1" spc="35" dirty="0">
                <a:solidFill>
                  <a:schemeClr val="tx2">
                    <a:lumMod val="60000"/>
                    <a:lumOff val="40000"/>
                  </a:schemeClr>
                </a:solidFill>
                <a:latin typeface="Verdana"/>
                <a:cs typeface="Verdana"/>
              </a:rPr>
              <a:t> </a:t>
            </a:r>
            <a:r>
              <a:rPr lang="pt-BR" b="1" spc="-15" dirty="0">
                <a:solidFill>
                  <a:schemeClr val="tx2">
                    <a:lumMod val="60000"/>
                    <a:lumOff val="40000"/>
                  </a:schemeClr>
                </a:solidFill>
                <a:latin typeface="Verdana"/>
                <a:cs typeface="Verdana"/>
              </a:rPr>
              <a:t>2006</a:t>
            </a:r>
            <a:endParaRPr lang="pt-BR" dirty="0">
              <a:solidFill>
                <a:schemeClr val="tx2">
                  <a:lumMod val="60000"/>
                  <a:lumOff val="40000"/>
                </a:schemeClr>
              </a:solidFill>
              <a:latin typeface="Verdana"/>
              <a:cs typeface="Verdana"/>
            </a:endParaRPr>
          </a:p>
        </p:txBody>
      </p:sp>
    </p:spTree>
    <p:extLst>
      <p:ext uri="{BB962C8B-B14F-4D97-AF65-F5344CB8AC3E}">
        <p14:creationId xmlns:p14="http://schemas.microsoft.com/office/powerpoint/2010/main" val="1710790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176771" y="976883"/>
            <a:ext cx="312420" cy="413003"/>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6809231" y="911352"/>
            <a:ext cx="940307" cy="51968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7435595" y="911352"/>
            <a:ext cx="1228344" cy="519684"/>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3779520" y="1197863"/>
            <a:ext cx="1222248" cy="513588"/>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4693920" y="1197863"/>
            <a:ext cx="385572" cy="513588"/>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txBox="1"/>
          <p:nvPr/>
        </p:nvSpPr>
        <p:spPr>
          <a:xfrm>
            <a:off x="0" y="1384301"/>
            <a:ext cx="8795003" cy="723900"/>
          </a:xfrm>
          <a:prstGeom prst="rect">
            <a:avLst/>
          </a:prstGeom>
        </p:spPr>
        <p:txBody>
          <a:bodyPr vert="horz" wrap="square" lIns="0" tIns="0" rIns="0" bIns="0" rtlCol="0">
            <a:noAutofit/>
          </a:bodyPr>
          <a:lstStyle/>
          <a:p>
            <a:pPr marR="3175" algn="ctr">
              <a:lnSpc>
                <a:spcPct val="100000"/>
              </a:lnSpc>
            </a:pPr>
            <a:endParaRPr sz="3200" dirty="0">
              <a:solidFill>
                <a:schemeClr val="tx2"/>
              </a:solidFill>
              <a:latin typeface="Verdana"/>
              <a:cs typeface="Verdana"/>
            </a:endParaRPr>
          </a:p>
        </p:txBody>
      </p:sp>
      <p:sp>
        <p:nvSpPr>
          <p:cNvPr id="13" name="object 13"/>
          <p:cNvSpPr/>
          <p:nvPr/>
        </p:nvSpPr>
        <p:spPr>
          <a:xfrm>
            <a:off x="8496300" y="1458467"/>
            <a:ext cx="298703" cy="390143"/>
          </a:xfrm>
          <a:prstGeom prst="rect">
            <a:avLst/>
          </a:prstGeom>
          <a:blipFill>
            <a:blip r:embed="rId7" cstate="print"/>
            <a:stretch>
              <a:fillRect/>
            </a:stretch>
          </a:blipFill>
        </p:spPr>
        <p:txBody>
          <a:bodyPr wrap="square" lIns="0" tIns="0" rIns="0" bIns="0" rtlCol="0">
            <a:noAutofit/>
          </a:bodyPr>
          <a:lstStyle/>
          <a:p>
            <a:endParaRPr/>
          </a:p>
        </p:txBody>
      </p:sp>
      <p:sp>
        <p:nvSpPr>
          <p:cNvPr id="16" name="object 16"/>
          <p:cNvSpPr/>
          <p:nvPr/>
        </p:nvSpPr>
        <p:spPr>
          <a:xfrm>
            <a:off x="3985259" y="1728216"/>
            <a:ext cx="431291" cy="569976"/>
          </a:xfrm>
          <a:prstGeom prst="rect">
            <a:avLst/>
          </a:prstGeom>
          <a:blipFill>
            <a:blip r:embed="rId8" cstate="print"/>
            <a:stretch>
              <a:fillRect/>
            </a:stretch>
          </a:blipFill>
        </p:spPr>
        <p:txBody>
          <a:bodyPr wrap="square" lIns="0" tIns="0" rIns="0" bIns="0" rtlCol="0">
            <a:noAutofit/>
          </a:bodyPr>
          <a:lstStyle/>
          <a:p>
            <a:endParaRPr/>
          </a:p>
        </p:txBody>
      </p:sp>
      <p:sp>
        <p:nvSpPr>
          <p:cNvPr id="19" name="object 19"/>
          <p:cNvSpPr/>
          <p:nvPr/>
        </p:nvSpPr>
        <p:spPr>
          <a:xfrm>
            <a:off x="3532632" y="2538983"/>
            <a:ext cx="431291" cy="569976"/>
          </a:xfrm>
          <a:prstGeom prst="rect">
            <a:avLst/>
          </a:prstGeom>
          <a:blipFill>
            <a:blip r:embed="rId8" cstate="print"/>
            <a:stretch>
              <a:fillRect/>
            </a:stretch>
          </a:blipFill>
        </p:spPr>
        <p:txBody>
          <a:bodyPr wrap="square" lIns="0" tIns="0" rIns="0" bIns="0" rtlCol="0">
            <a:noAutofit/>
          </a:bodyPr>
          <a:lstStyle/>
          <a:p>
            <a:endParaRPr/>
          </a:p>
        </p:txBody>
      </p:sp>
      <p:sp>
        <p:nvSpPr>
          <p:cNvPr id="20" name="object 20"/>
          <p:cNvSpPr/>
          <p:nvPr/>
        </p:nvSpPr>
        <p:spPr>
          <a:xfrm>
            <a:off x="7043928" y="3293364"/>
            <a:ext cx="388620" cy="513588"/>
          </a:xfrm>
          <a:prstGeom prst="rect">
            <a:avLst/>
          </a:prstGeom>
          <a:blipFill>
            <a:blip r:embed="rId9" cstate="print"/>
            <a:stretch>
              <a:fillRect/>
            </a:stretch>
          </a:blipFill>
        </p:spPr>
        <p:txBody>
          <a:bodyPr wrap="square" lIns="0" tIns="0" rIns="0" bIns="0" rtlCol="0">
            <a:noAutofit/>
          </a:bodyPr>
          <a:lstStyle/>
          <a:p>
            <a:endParaRPr/>
          </a:p>
        </p:txBody>
      </p:sp>
      <p:sp>
        <p:nvSpPr>
          <p:cNvPr id="23" name="object 23"/>
          <p:cNvSpPr/>
          <p:nvPr/>
        </p:nvSpPr>
        <p:spPr>
          <a:xfrm>
            <a:off x="3112007" y="3557015"/>
            <a:ext cx="431292" cy="569976"/>
          </a:xfrm>
          <a:prstGeom prst="rect">
            <a:avLst/>
          </a:prstGeom>
          <a:blipFill>
            <a:blip r:embed="rId8" cstate="print"/>
            <a:stretch>
              <a:fillRect/>
            </a:stretch>
          </a:blipFill>
        </p:spPr>
        <p:txBody>
          <a:bodyPr wrap="square" lIns="0" tIns="0" rIns="0" bIns="0" rtlCol="0">
            <a:noAutofit/>
          </a:bodyPr>
          <a:lstStyle/>
          <a:p>
            <a:endParaRPr/>
          </a:p>
        </p:txBody>
      </p:sp>
      <p:sp>
        <p:nvSpPr>
          <p:cNvPr id="24" name="object 24"/>
          <p:cNvSpPr/>
          <p:nvPr/>
        </p:nvSpPr>
        <p:spPr>
          <a:xfrm>
            <a:off x="8165592" y="4091940"/>
            <a:ext cx="388620" cy="513588"/>
          </a:xfrm>
          <a:prstGeom prst="rect">
            <a:avLst/>
          </a:prstGeom>
          <a:blipFill>
            <a:blip r:embed="rId9" cstate="print"/>
            <a:stretch>
              <a:fillRect/>
            </a:stretch>
          </a:blipFill>
        </p:spPr>
        <p:txBody>
          <a:bodyPr wrap="square" lIns="0" tIns="0" rIns="0" bIns="0" rtlCol="0">
            <a:noAutofit/>
          </a:bodyPr>
          <a:lstStyle/>
          <a:p>
            <a:endParaRPr/>
          </a:p>
        </p:txBody>
      </p:sp>
      <p:sp>
        <p:nvSpPr>
          <p:cNvPr id="25" name="object 25"/>
          <p:cNvSpPr/>
          <p:nvPr/>
        </p:nvSpPr>
        <p:spPr>
          <a:xfrm>
            <a:off x="1546860" y="4405884"/>
            <a:ext cx="179832" cy="234695"/>
          </a:xfrm>
          <a:prstGeom prst="rect">
            <a:avLst/>
          </a:prstGeom>
          <a:blipFill>
            <a:blip r:embed="rId10" cstate="print"/>
            <a:stretch>
              <a:fillRect/>
            </a:stretch>
          </a:blipFill>
        </p:spPr>
        <p:txBody>
          <a:bodyPr wrap="square" lIns="0" tIns="0" rIns="0" bIns="0" rtlCol="0">
            <a:noAutofit/>
          </a:bodyPr>
          <a:lstStyle/>
          <a:p>
            <a:endParaRPr/>
          </a:p>
        </p:txBody>
      </p:sp>
      <p:sp>
        <p:nvSpPr>
          <p:cNvPr id="28" name="object 28"/>
          <p:cNvSpPr/>
          <p:nvPr/>
        </p:nvSpPr>
        <p:spPr>
          <a:xfrm>
            <a:off x="7879080" y="4477511"/>
            <a:ext cx="431292" cy="569976"/>
          </a:xfrm>
          <a:prstGeom prst="rect">
            <a:avLst/>
          </a:prstGeom>
          <a:blipFill>
            <a:blip r:embed="rId8" cstate="print"/>
            <a:stretch>
              <a:fillRect/>
            </a:stretch>
          </a:blipFill>
        </p:spPr>
        <p:txBody>
          <a:bodyPr wrap="square" lIns="0" tIns="0" rIns="0" bIns="0" rtlCol="0">
            <a:noAutofit/>
          </a:bodyPr>
          <a:lstStyle/>
          <a:p>
            <a:endParaRPr/>
          </a:p>
        </p:txBody>
      </p:sp>
      <p:sp>
        <p:nvSpPr>
          <p:cNvPr id="29" name="object 29"/>
          <p:cNvSpPr/>
          <p:nvPr/>
        </p:nvSpPr>
        <p:spPr>
          <a:xfrm>
            <a:off x="559308" y="4832603"/>
            <a:ext cx="179832" cy="234695"/>
          </a:xfrm>
          <a:prstGeom prst="rect">
            <a:avLst/>
          </a:prstGeom>
          <a:blipFill>
            <a:blip r:embed="rId10" cstate="print"/>
            <a:stretch>
              <a:fillRect/>
            </a:stretch>
          </a:blipFill>
        </p:spPr>
        <p:txBody>
          <a:bodyPr wrap="square" lIns="0" tIns="0" rIns="0" bIns="0" rtlCol="0">
            <a:noAutofit/>
          </a:bodyPr>
          <a:lstStyle/>
          <a:p>
            <a:endParaRPr/>
          </a:p>
        </p:txBody>
      </p:sp>
      <p:sp>
        <p:nvSpPr>
          <p:cNvPr id="33" name="object 33"/>
          <p:cNvSpPr/>
          <p:nvPr/>
        </p:nvSpPr>
        <p:spPr>
          <a:xfrm>
            <a:off x="7935468" y="4904232"/>
            <a:ext cx="431292" cy="569976"/>
          </a:xfrm>
          <a:prstGeom prst="rect">
            <a:avLst/>
          </a:prstGeom>
          <a:blipFill>
            <a:blip r:embed="rId8" cstate="print"/>
            <a:stretch>
              <a:fillRect/>
            </a:stretch>
          </a:blipFill>
        </p:spPr>
        <p:txBody>
          <a:bodyPr wrap="square" lIns="0" tIns="0" rIns="0" bIns="0" rtlCol="0">
            <a:noAutofit/>
          </a:bodyPr>
          <a:lstStyle/>
          <a:p>
            <a:endParaRPr/>
          </a:p>
        </p:txBody>
      </p:sp>
      <p:sp>
        <p:nvSpPr>
          <p:cNvPr id="37" name="object 37"/>
          <p:cNvSpPr/>
          <p:nvPr/>
        </p:nvSpPr>
        <p:spPr>
          <a:xfrm>
            <a:off x="7748016" y="5209032"/>
            <a:ext cx="431292" cy="569976"/>
          </a:xfrm>
          <a:prstGeom prst="rect">
            <a:avLst/>
          </a:prstGeom>
          <a:blipFill>
            <a:blip r:embed="rId8" cstate="print"/>
            <a:stretch>
              <a:fillRect/>
            </a:stretch>
          </a:blipFill>
        </p:spPr>
        <p:txBody>
          <a:bodyPr wrap="square" lIns="0" tIns="0" rIns="0" bIns="0" rtlCol="0">
            <a:noAutofit/>
          </a:bodyPr>
          <a:lstStyle/>
          <a:p>
            <a:endParaRPr/>
          </a:p>
        </p:txBody>
      </p:sp>
      <p:sp>
        <p:nvSpPr>
          <p:cNvPr id="38" name="object 38"/>
          <p:cNvSpPr txBox="1"/>
          <p:nvPr/>
        </p:nvSpPr>
        <p:spPr>
          <a:xfrm>
            <a:off x="522097" y="1384301"/>
            <a:ext cx="8032115" cy="4668520"/>
          </a:xfrm>
          <a:prstGeom prst="rect">
            <a:avLst/>
          </a:prstGeom>
        </p:spPr>
        <p:txBody>
          <a:bodyPr vert="horz" wrap="square" lIns="0" tIns="0" rIns="0" bIns="0" rtlCol="0">
            <a:noAutofit/>
          </a:bodyPr>
          <a:lstStyle/>
          <a:p>
            <a:pPr marL="568325">
              <a:lnSpc>
                <a:spcPct val="100000"/>
              </a:lnSpc>
            </a:pPr>
            <a:r>
              <a:rPr lang="en-US" sz="3200" u="sng" spc="-15" dirty="0" smtClean="0">
                <a:solidFill>
                  <a:schemeClr val="tx2">
                    <a:lumMod val="60000"/>
                    <a:lumOff val="40000"/>
                  </a:schemeClr>
                </a:solidFill>
                <a:latin typeface="Verdana"/>
                <a:cs typeface="Verdana"/>
              </a:rPr>
              <a:t>MEDICAL STUDENT DIFFERENCES IN ACHIEVEMENT MOTIVATION</a:t>
            </a:r>
            <a:endParaRPr sz="3200" u="sng" dirty="0">
              <a:solidFill>
                <a:schemeClr val="tx2">
                  <a:lumMod val="60000"/>
                  <a:lumOff val="40000"/>
                </a:schemeClr>
              </a:solidFill>
              <a:latin typeface="Verdana"/>
              <a:cs typeface="Verdana"/>
            </a:endParaRPr>
          </a:p>
          <a:p>
            <a:pPr>
              <a:lnSpc>
                <a:spcPts val="850"/>
              </a:lnSpc>
              <a:spcBef>
                <a:spcPts val="5"/>
              </a:spcBef>
            </a:pPr>
            <a:endParaRPr sz="850" dirty="0"/>
          </a:p>
          <a:p>
            <a:pPr>
              <a:lnSpc>
                <a:spcPts val="1000"/>
              </a:lnSpc>
            </a:pPr>
            <a:endParaRPr sz="1000" dirty="0"/>
          </a:p>
          <a:p>
            <a:pPr marL="355600" indent="-342900">
              <a:lnSpc>
                <a:spcPct val="100000"/>
              </a:lnSpc>
              <a:buClr>
                <a:srgbClr val="330066"/>
              </a:buClr>
              <a:buSzPct val="70000"/>
              <a:buFont typeface="Wingdings"/>
              <a:buChar char=""/>
              <a:tabLst>
                <a:tab pos="354965" algn="l"/>
              </a:tabLst>
            </a:pPr>
            <a:r>
              <a:rPr sz="2000" dirty="0" smtClean="0">
                <a:latin typeface="Verdana"/>
                <a:cs typeface="Verdana"/>
              </a:rPr>
              <a:t>N</a:t>
            </a:r>
            <a:r>
              <a:rPr sz="2000" spc="-10" dirty="0" smtClean="0">
                <a:latin typeface="Verdana"/>
                <a:cs typeface="Verdana"/>
              </a:rPr>
              <a:t>ee</a:t>
            </a:r>
            <a:r>
              <a:rPr sz="2000" spc="0" dirty="0" smtClean="0">
                <a:latin typeface="Verdana"/>
                <a:cs typeface="Verdana"/>
              </a:rPr>
              <a:t>d</a:t>
            </a:r>
            <a:r>
              <a:rPr sz="2000" spc="-10" dirty="0" smtClean="0">
                <a:latin typeface="Verdana"/>
                <a:cs typeface="Verdana"/>
              </a:rPr>
              <a:t> </a:t>
            </a:r>
            <a:r>
              <a:rPr sz="2000" spc="0" dirty="0" smtClean="0">
                <a:latin typeface="Verdana"/>
                <a:cs typeface="Verdana"/>
              </a:rPr>
              <a:t>for</a:t>
            </a:r>
            <a:r>
              <a:rPr sz="2000" spc="-15" dirty="0" smtClean="0">
                <a:latin typeface="Verdana"/>
                <a:cs typeface="Verdana"/>
              </a:rPr>
              <a:t> </a:t>
            </a:r>
            <a:r>
              <a:rPr sz="2000" spc="0" dirty="0" smtClean="0">
                <a:latin typeface="Verdana"/>
                <a:cs typeface="Verdana"/>
              </a:rPr>
              <a:t>Ach</a:t>
            </a:r>
            <a:r>
              <a:rPr sz="2000" spc="-15" dirty="0" smtClean="0">
                <a:latin typeface="Verdana"/>
                <a:cs typeface="Verdana"/>
              </a:rPr>
              <a:t>i</a:t>
            </a:r>
            <a:r>
              <a:rPr sz="2000" spc="-10" dirty="0" smtClean="0">
                <a:latin typeface="Verdana"/>
                <a:cs typeface="Verdana"/>
              </a:rPr>
              <a:t>e</a:t>
            </a:r>
            <a:r>
              <a:rPr sz="2000" spc="0" dirty="0" smtClean="0">
                <a:latin typeface="Verdana"/>
                <a:cs typeface="Verdana"/>
              </a:rPr>
              <a:t>v</a:t>
            </a:r>
            <a:r>
              <a:rPr sz="2000" spc="-10" dirty="0" smtClean="0">
                <a:latin typeface="Verdana"/>
                <a:cs typeface="Verdana"/>
              </a:rPr>
              <a:t>eme</a:t>
            </a:r>
            <a:r>
              <a:rPr sz="2000" spc="0" dirty="0" smtClean="0">
                <a:latin typeface="Verdana"/>
                <a:cs typeface="Verdana"/>
              </a:rPr>
              <a:t>nt</a:t>
            </a:r>
            <a:endParaRPr sz="2000" dirty="0">
              <a:latin typeface="Verdana"/>
              <a:cs typeface="Verdana"/>
            </a:endParaRPr>
          </a:p>
          <a:p>
            <a:pPr marL="1000125" marR="182245" lvl="2" indent="-294640">
              <a:lnSpc>
                <a:spcPts val="1800"/>
              </a:lnSpc>
              <a:spcBef>
                <a:spcPts val="365"/>
              </a:spcBef>
              <a:buClr>
                <a:srgbClr val="CCCC00"/>
              </a:buClr>
              <a:buSzPct val="69444"/>
              <a:buFont typeface="Wingdings"/>
              <a:buChar char=""/>
              <a:tabLst>
                <a:tab pos="1000125" algn="l"/>
              </a:tabLst>
            </a:pPr>
            <a:r>
              <a:rPr sz="1800" u="heavy" spc="-15" dirty="0" smtClean="0">
                <a:latin typeface="Verdana"/>
                <a:cs typeface="Verdana"/>
              </a:rPr>
              <a:t>The</a:t>
            </a:r>
            <a:r>
              <a:rPr sz="1800" u="heavy" spc="-10" dirty="0" smtClean="0">
                <a:latin typeface="Verdana"/>
                <a:cs typeface="Verdana"/>
              </a:rPr>
              <a:t> mot</a:t>
            </a:r>
            <a:r>
              <a:rPr sz="1800" u="heavy" spc="5" dirty="0" smtClean="0">
                <a:latin typeface="Verdana"/>
                <a:cs typeface="Verdana"/>
              </a:rPr>
              <a:t>i</a:t>
            </a:r>
            <a:r>
              <a:rPr sz="1800" u="heavy" spc="-15" dirty="0" smtClean="0">
                <a:latin typeface="Verdana"/>
                <a:cs typeface="Verdana"/>
              </a:rPr>
              <a:t>ve</a:t>
            </a:r>
            <a:r>
              <a:rPr sz="1800" u="heavy" spc="-10" dirty="0" smtClean="0">
                <a:latin typeface="Verdana"/>
                <a:cs typeface="Verdana"/>
              </a:rPr>
              <a:t> to succ</a:t>
            </a:r>
            <a:r>
              <a:rPr sz="1800" u="heavy" spc="-25" dirty="0" smtClean="0">
                <a:latin typeface="Verdana"/>
                <a:cs typeface="Verdana"/>
              </a:rPr>
              <a:t>e</a:t>
            </a:r>
            <a:r>
              <a:rPr sz="1800" u="heavy" spc="-15" dirty="0" smtClean="0">
                <a:latin typeface="Verdana"/>
                <a:cs typeface="Verdana"/>
              </a:rPr>
              <a:t>ed</a:t>
            </a:r>
            <a:r>
              <a:rPr sz="1800" spc="20" dirty="0" smtClean="0">
                <a:latin typeface="Verdana"/>
                <a:cs typeface="Verdana"/>
              </a:rPr>
              <a:t> </a:t>
            </a:r>
            <a:r>
              <a:rPr sz="1800" spc="0" dirty="0" smtClean="0">
                <a:latin typeface="Verdana"/>
                <a:cs typeface="Verdana"/>
              </a:rPr>
              <a:t>w</a:t>
            </a:r>
            <a:r>
              <a:rPr sz="1800" spc="10" dirty="0" smtClean="0">
                <a:latin typeface="Verdana"/>
                <a:cs typeface="Verdana"/>
              </a:rPr>
              <a:t>i</a:t>
            </a:r>
            <a:r>
              <a:rPr sz="1800" spc="-10" dirty="0" smtClean="0">
                <a:latin typeface="Verdana"/>
                <a:cs typeface="Verdana"/>
              </a:rPr>
              <a:t>th </a:t>
            </a:r>
            <a:r>
              <a:rPr sz="1800" spc="-15" dirty="0" smtClean="0">
                <a:latin typeface="Verdana"/>
                <a:cs typeface="Verdana"/>
              </a:rPr>
              <a:t>a </a:t>
            </a:r>
            <a:r>
              <a:rPr sz="1800" spc="-10" dirty="0" smtClean="0">
                <a:latin typeface="Verdana"/>
                <a:cs typeface="Verdana"/>
              </a:rPr>
              <a:t>strong </a:t>
            </a:r>
            <a:r>
              <a:rPr sz="1800" spc="-15" dirty="0" smtClean="0">
                <a:latin typeface="Verdana"/>
                <a:cs typeface="Verdana"/>
              </a:rPr>
              <a:t>ne</a:t>
            </a:r>
            <a:r>
              <a:rPr sz="1800" spc="-25" dirty="0" smtClean="0">
                <a:latin typeface="Verdana"/>
                <a:cs typeface="Verdana"/>
              </a:rPr>
              <a:t>e</a:t>
            </a:r>
            <a:r>
              <a:rPr sz="1800" spc="0" dirty="0" smtClean="0">
                <a:latin typeface="Verdana"/>
                <a:cs typeface="Verdana"/>
              </a:rPr>
              <a:t>d</a:t>
            </a:r>
            <a:r>
              <a:rPr sz="1800" spc="15" dirty="0" smtClean="0">
                <a:latin typeface="Verdana"/>
                <a:cs typeface="Verdana"/>
              </a:rPr>
              <a:t> </a:t>
            </a:r>
            <a:r>
              <a:rPr sz="1800" spc="-10" dirty="0" smtClean="0">
                <a:latin typeface="Verdana"/>
                <a:cs typeface="Verdana"/>
              </a:rPr>
              <a:t>for fe</a:t>
            </a:r>
            <a:r>
              <a:rPr sz="1800" spc="-25" dirty="0" smtClean="0">
                <a:latin typeface="Verdana"/>
                <a:cs typeface="Verdana"/>
              </a:rPr>
              <a:t>e</a:t>
            </a:r>
            <a:r>
              <a:rPr sz="1800" spc="-10" dirty="0" smtClean="0">
                <a:latin typeface="Verdana"/>
                <a:cs typeface="Verdana"/>
              </a:rPr>
              <a:t>db</a:t>
            </a:r>
            <a:r>
              <a:rPr sz="1800" spc="-15" dirty="0" smtClean="0">
                <a:latin typeface="Verdana"/>
                <a:cs typeface="Verdana"/>
              </a:rPr>
              <a:t>ack</a:t>
            </a:r>
            <a:r>
              <a:rPr sz="1800" spc="35" dirty="0" smtClean="0">
                <a:latin typeface="Verdana"/>
                <a:cs typeface="Verdana"/>
              </a:rPr>
              <a:t> </a:t>
            </a:r>
            <a:r>
              <a:rPr sz="1800" spc="-15" dirty="0" smtClean="0">
                <a:latin typeface="Verdana"/>
                <a:cs typeface="Verdana"/>
              </a:rPr>
              <a:t>and</a:t>
            </a:r>
            <a:r>
              <a:rPr sz="1800" spc="-10" dirty="0" smtClean="0">
                <a:latin typeface="Verdana"/>
                <a:cs typeface="Verdana"/>
              </a:rPr>
              <a:t> pro</a:t>
            </a:r>
            <a:r>
              <a:rPr sz="1800" spc="-25" dirty="0" smtClean="0">
                <a:latin typeface="Verdana"/>
                <a:cs typeface="Verdana"/>
              </a:rPr>
              <a:t>g</a:t>
            </a:r>
            <a:r>
              <a:rPr sz="1800" spc="-10" dirty="0" smtClean="0">
                <a:latin typeface="Verdana"/>
                <a:cs typeface="Verdana"/>
              </a:rPr>
              <a:t>r</a:t>
            </a:r>
            <a:r>
              <a:rPr sz="1800" spc="-20" dirty="0" smtClean="0">
                <a:latin typeface="Verdana"/>
                <a:cs typeface="Verdana"/>
              </a:rPr>
              <a:t>e</a:t>
            </a:r>
            <a:r>
              <a:rPr sz="1800" spc="-10" dirty="0" smtClean="0">
                <a:latin typeface="Verdana"/>
                <a:cs typeface="Verdana"/>
              </a:rPr>
              <a:t>ss, </a:t>
            </a:r>
            <a:r>
              <a:rPr sz="1800" spc="-15" dirty="0" smtClean="0">
                <a:latin typeface="Verdana"/>
                <a:cs typeface="Verdana"/>
              </a:rPr>
              <a:t>and</a:t>
            </a:r>
            <a:r>
              <a:rPr sz="1800" spc="10" dirty="0" smtClean="0">
                <a:latin typeface="Verdana"/>
                <a:cs typeface="Verdana"/>
              </a:rPr>
              <a:t> </a:t>
            </a:r>
            <a:r>
              <a:rPr sz="1800" spc="-15" dirty="0" smtClean="0">
                <a:latin typeface="Verdana"/>
                <a:cs typeface="Verdana"/>
              </a:rPr>
              <a:t>a</a:t>
            </a:r>
            <a:r>
              <a:rPr sz="1800" spc="-10" dirty="0" smtClean="0">
                <a:latin typeface="Verdana"/>
                <a:cs typeface="Verdana"/>
              </a:rPr>
              <a:t> </a:t>
            </a:r>
            <a:r>
              <a:rPr sz="1800" spc="-15" dirty="0" smtClean="0">
                <a:latin typeface="Verdana"/>
                <a:cs typeface="Verdana"/>
              </a:rPr>
              <a:t>ne</a:t>
            </a:r>
            <a:r>
              <a:rPr sz="1800" spc="-25" dirty="0" smtClean="0">
                <a:latin typeface="Verdana"/>
                <a:cs typeface="Verdana"/>
              </a:rPr>
              <a:t>e</a:t>
            </a:r>
            <a:r>
              <a:rPr sz="1800" spc="0" dirty="0" smtClean="0">
                <a:latin typeface="Verdana"/>
                <a:cs typeface="Verdana"/>
              </a:rPr>
              <a:t>d</a:t>
            </a:r>
            <a:r>
              <a:rPr sz="1800" spc="15" dirty="0" smtClean="0">
                <a:latin typeface="Verdana"/>
                <a:cs typeface="Verdana"/>
              </a:rPr>
              <a:t> </a:t>
            </a:r>
            <a:r>
              <a:rPr sz="1800" spc="-10" dirty="0" smtClean="0">
                <a:latin typeface="Verdana"/>
                <a:cs typeface="Verdana"/>
              </a:rPr>
              <a:t>for </a:t>
            </a:r>
            <a:r>
              <a:rPr sz="1800" spc="-15" dirty="0" smtClean="0">
                <a:latin typeface="Verdana"/>
                <a:cs typeface="Verdana"/>
              </a:rPr>
              <a:t>a</a:t>
            </a:r>
            <a:r>
              <a:rPr sz="1800" spc="-10" dirty="0" smtClean="0">
                <a:latin typeface="Verdana"/>
                <a:cs typeface="Verdana"/>
              </a:rPr>
              <a:t> s</a:t>
            </a:r>
            <a:r>
              <a:rPr sz="1800" spc="-25" dirty="0" smtClean="0">
                <a:latin typeface="Verdana"/>
                <a:cs typeface="Verdana"/>
              </a:rPr>
              <a:t>e</a:t>
            </a:r>
            <a:r>
              <a:rPr sz="1800" spc="-15" dirty="0" smtClean="0">
                <a:latin typeface="Verdana"/>
                <a:cs typeface="Verdana"/>
              </a:rPr>
              <a:t>nse</a:t>
            </a:r>
            <a:r>
              <a:rPr sz="1800" spc="20" dirty="0" smtClean="0">
                <a:latin typeface="Verdana"/>
                <a:cs typeface="Verdana"/>
              </a:rPr>
              <a:t> </a:t>
            </a:r>
            <a:r>
              <a:rPr sz="1800" spc="-10" dirty="0" smtClean="0">
                <a:latin typeface="Verdana"/>
                <a:cs typeface="Verdana"/>
              </a:rPr>
              <a:t>of ac</a:t>
            </a:r>
            <a:r>
              <a:rPr sz="1800" spc="-15" dirty="0" smtClean="0">
                <a:latin typeface="Verdana"/>
                <a:cs typeface="Verdana"/>
              </a:rPr>
              <a:t>com</a:t>
            </a:r>
            <a:r>
              <a:rPr sz="1800" spc="-20" dirty="0" smtClean="0">
                <a:latin typeface="Verdana"/>
                <a:cs typeface="Verdana"/>
              </a:rPr>
              <a:t>p</a:t>
            </a:r>
            <a:r>
              <a:rPr sz="1800" spc="5" dirty="0" smtClean="0">
                <a:latin typeface="Verdana"/>
                <a:cs typeface="Verdana"/>
              </a:rPr>
              <a:t>li</a:t>
            </a:r>
            <a:r>
              <a:rPr sz="1800" spc="-15" dirty="0" smtClean="0">
                <a:latin typeface="Verdana"/>
                <a:cs typeface="Verdana"/>
              </a:rPr>
              <a:t>shm</a:t>
            </a:r>
            <a:r>
              <a:rPr sz="1800" spc="-20" dirty="0" smtClean="0">
                <a:latin typeface="Verdana"/>
                <a:cs typeface="Verdana"/>
              </a:rPr>
              <a:t>e</a:t>
            </a:r>
            <a:r>
              <a:rPr sz="1800" spc="-10" dirty="0" smtClean="0">
                <a:latin typeface="Verdana"/>
                <a:cs typeface="Verdana"/>
              </a:rPr>
              <a:t>nt.</a:t>
            </a:r>
            <a:endParaRPr sz="1800" dirty="0">
              <a:latin typeface="Verdana"/>
              <a:cs typeface="Verdana"/>
            </a:endParaRPr>
          </a:p>
          <a:p>
            <a:pPr marL="247650" indent="-347980">
              <a:spcBef>
                <a:spcPts val="15"/>
              </a:spcBef>
              <a:buClr>
                <a:srgbClr val="669999"/>
              </a:buClr>
              <a:buSzPct val="70000"/>
              <a:buFont typeface="Wingdings"/>
              <a:buChar char=""/>
              <a:tabLst>
                <a:tab pos="704215" algn="l"/>
              </a:tabLst>
            </a:pPr>
            <a:r>
              <a:rPr sz="2000" dirty="0" smtClean="0">
                <a:latin typeface="Verdana"/>
                <a:cs typeface="Verdana"/>
              </a:rPr>
              <a:t>Ne</a:t>
            </a:r>
            <a:r>
              <a:rPr sz="2000" spc="-15" dirty="0" smtClean="0">
                <a:latin typeface="Verdana"/>
                <a:cs typeface="Verdana"/>
              </a:rPr>
              <a:t>e</a:t>
            </a:r>
            <a:r>
              <a:rPr sz="2000" spc="0" dirty="0" smtClean="0">
                <a:latin typeface="Verdana"/>
                <a:cs typeface="Verdana"/>
              </a:rPr>
              <a:t>d</a:t>
            </a:r>
            <a:r>
              <a:rPr sz="2000" spc="-10" dirty="0" smtClean="0">
                <a:latin typeface="Verdana"/>
                <a:cs typeface="Verdana"/>
              </a:rPr>
              <a:t> </a:t>
            </a:r>
            <a:r>
              <a:rPr sz="2000" spc="0" dirty="0" smtClean="0">
                <a:latin typeface="Verdana"/>
                <a:cs typeface="Verdana"/>
              </a:rPr>
              <a:t>for</a:t>
            </a:r>
            <a:r>
              <a:rPr sz="2000" spc="-15" dirty="0" smtClean="0">
                <a:latin typeface="Verdana"/>
                <a:cs typeface="Verdana"/>
              </a:rPr>
              <a:t> </a:t>
            </a:r>
            <a:r>
              <a:rPr sz="2000" spc="0" dirty="0" smtClean="0">
                <a:latin typeface="Verdana"/>
                <a:cs typeface="Verdana"/>
              </a:rPr>
              <a:t>Aff</a:t>
            </a:r>
            <a:r>
              <a:rPr sz="2000" spc="-5" dirty="0" smtClean="0">
                <a:latin typeface="Verdana"/>
                <a:cs typeface="Verdana"/>
              </a:rPr>
              <a:t>i</a:t>
            </a:r>
            <a:r>
              <a:rPr sz="2000" spc="-15" dirty="0" smtClean="0">
                <a:latin typeface="Verdana"/>
                <a:cs typeface="Verdana"/>
              </a:rPr>
              <a:t>li</a:t>
            </a:r>
            <a:r>
              <a:rPr sz="2000" spc="0" dirty="0" smtClean="0">
                <a:latin typeface="Verdana"/>
                <a:cs typeface="Verdana"/>
              </a:rPr>
              <a:t>at</a:t>
            </a:r>
            <a:r>
              <a:rPr sz="2000" spc="-15" dirty="0" smtClean="0">
                <a:latin typeface="Verdana"/>
                <a:cs typeface="Verdana"/>
              </a:rPr>
              <a:t>i</a:t>
            </a:r>
            <a:r>
              <a:rPr sz="2000" spc="0" dirty="0" smtClean="0">
                <a:latin typeface="Verdana"/>
                <a:cs typeface="Verdana"/>
              </a:rPr>
              <a:t>on</a:t>
            </a:r>
            <a:endParaRPr sz="2000" dirty="0">
              <a:latin typeface="Verdana"/>
              <a:cs typeface="Verdana"/>
            </a:endParaRPr>
          </a:p>
          <a:p>
            <a:pPr marL="1000125" marR="654685" lvl="2" indent="-294640">
              <a:lnSpc>
                <a:spcPct val="80000"/>
              </a:lnSpc>
              <a:spcBef>
                <a:spcPts val="440"/>
              </a:spcBef>
              <a:buClr>
                <a:srgbClr val="CCCC00"/>
              </a:buClr>
              <a:buSzPct val="69444"/>
              <a:buFont typeface="Wingdings"/>
              <a:buChar char=""/>
              <a:tabLst>
                <a:tab pos="1000125" algn="l"/>
              </a:tabLst>
            </a:pPr>
            <a:r>
              <a:rPr sz="1800" u="heavy" spc="-10" dirty="0" smtClean="0">
                <a:latin typeface="Verdana"/>
                <a:cs typeface="Verdana"/>
              </a:rPr>
              <a:t>T</a:t>
            </a:r>
            <a:r>
              <a:rPr sz="1800" u="heavy" spc="0" dirty="0" smtClean="0">
                <a:latin typeface="Verdana"/>
                <a:cs typeface="Verdana"/>
              </a:rPr>
              <a:t>he</a:t>
            </a:r>
            <a:r>
              <a:rPr sz="1800" u="heavy" spc="5" dirty="0" smtClean="0">
                <a:latin typeface="Verdana"/>
                <a:cs typeface="Verdana"/>
              </a:rPr>
              <a:t> </a:t>
            </a:r>
            <a:r>
              <a:rPr sz="1800" u="heavy" spc="0" dirty="0" smtClean="0">
                <a:latin typeface="Verdana"/>
                <a:cs typeface="Verdana"/>
              </a:rPr>
              <a:t>mo</a:t>
            </a:r>
            <a:r>
              <a:rPr sz="1800" u="heavy" spc="-5" dirty="0" smtClean="0">
                <a:latin typeface="Verdana"/>
                <a:cs typeface="Verdana"/>
              </a:rPr>
              <a:t>t</a:t>
            </a:r>
            <a:r>
              <a:rPr sz="1800" u="heavy" spc="5" dirty="0" smtClean="0">
                <a:latin typeface="Verdana"/>
                <a:cs typeface="Verdana"/>
              </a:rPr>
              <a:t>i</a:t>
            </a:r>
            <a:r>
              <a:rPr sz="1800" u="heavy" spc="0" dirty="0" smtClean="0">
                <a:latin typeface="Verdana"/>
                <a:cs typeface="Verdana"/>
              </a:rPr>
              <a:t>ve </a:t>
            </a:r>
            <a:r>
              <a:rPr sz="1800" u="heavy" spc="-10" dirty="0" smtClean="0">
                <a:latin typeface="Verdana"/>
                <a:cs typeface="Verdana"/>
              </a:rPr>
              <a:t>t</a:t>
            </a:r>
            <a:r>
              <a:rPr sz="1800" u="heavy" spc="0" dirty="0" smtClean="0">
                <a:latin typeface="Verdana"/>
                <a:cs typeface="Verdana"/>
              </a:rPr>
              <a:t>o sh</a:t>
            </a:r>
            <a:r>
              <a:rPr sz="1800" u="heavy" spc="-10" dirty="0" smtClean="0">
                <a:latin typeface="Verdana"/>
                <a:cs typeface="Verdana"/>
              </a:rPr>
              <a:t>a</a:t>
            </a:r>
            <a:r>
              <a:rPr sz="1800" u="heavy" spc="0" dirty="0" smtClean="0">
                <a:latin typeface="Verdana"/>
                <a:cs typeface="Verdana"/>
              </a:rPr>
              <a:t>re</a:t>
            </a:r>
            <a:r>
              <a:rPr sz="1800" spc="-5" dirty="0" smtClean="0">
                <a:latin typeface="Verdana"/>
                <a:cs typeface="Verdana"/>
              </a:rPr>
              <a:t> </a:t>
            </a:r>
            <a:r>
              <a:rPr sz="1800" spc="-10" dirty="0" smtClean="0">
                <a:latin typeface="Verdana"/>
                <a:cs typeface="Verdana"/>
              </a:rPr>
              <a:t>d</a:t>
            </a:r>
            <a:r>
              <a:rPr sz="1800" spc="-5" dirty="0" smtClean="0">
                <a:latin typeface="Verdana"/>
                <a:cs typeface="Verdana"/>
              </a:rPr>
              <a:t>e</a:t>
            </a:r>
            <a:r>
              <a:rPr sz="1800" spc="0" dirty="0" smtClean="0">
                <a:latin typeface="Verdana"/>
                <a:cs typeface="Verdana"/>
              </a:rPr>
              <a:t>f</a:t>
            </a:r>
            <a:r>
              <a:rPr sz="1800" spc="5" dirty="0" smtClean="0">
                <a:latin typeface="Verdana"/>
                <a:cs typeface="Verdana"/>
              </a:rPr>
              <a:t>i</a:t>
            </a:r>
            <a:r>
              <a:rPr sz="1800" spc="0" dirty="0" smtClean="0">
                <a:latin typeface="Verdana"/>
                <a:cs typeface="Verdana"/>
              </a:rPr>
              <a:t>n</a:t>
            </a:r>
            <a:r>
              <a:rPr sz="1800" spc="-10" dirty="0" smtClean="0">
                <a:latin typeface="Verdana"/>
                <a:cs typeface="Verdana"/>
              </a:rPr>
              <a:t>e</a:t>
            </a:r>
            <a:r>
              <a:rPr sz="1800" spc="0" dirty="0" smtClean="0">
                <a:latin typeface="Verdana"/>
                <a:cs typeface="Verdana"/>
              </a:rPr>
              <a:t>d</a:t>
            </a:r>
            <a:r>
              <a:rPr sz="1800" spc="15" dirty="0" smtClean="0">
                <a:latin typeface="Verdana"/>
                <a:cs typeface="Verdana"/>
              </a:rPr>
              <a:t> </a:t>
            </a:r>
            <a:r>
              <a:rPr sz="1800" spc="-10" dirty="0" smtClean="0">
                <a:latin typeface="Verdana"/>
                <a:cs typeface="Verdana"/>
              </a:rPr>
              <a:t>b</a:t>
            </a:r>
            <a:r>
              <a:rPr sz="1800" spc="0" dirty="0" smtClean="0">
                <a:latin typeface="Verdana"/>
                <a:cs typeface="Verdana"/>
              </a:rPr>
              <a:t>y</a:t>
            </a:r>
            <a:r>
              <a:rPr sz="1800" spc="10" dirty="0" smtClean="0">
                <a:latin typeface="Verdana"/>
                <a:cs typeface="Verdana"/>
              </a:rPr>
              <a:t> </a:t>
            </a:r>
            <a:r>
              <a:rPr sz="1800" spc="0" dirty="0" smtClean="0">
                <a:latin typeface="Verdana"/>
                <a:cs typeface="Verdana"/>
              </a:rPr>
              <a:t>a</a:t>
            </a:r>
            <a:r>
              <a:rPr sz="1800" spc="-15" dirty="0" smtClean="0">
                <a:latin typeface="Verdana"/>
                <a:cs typeface="Verdana"/>
              </a:rPr>
              <a:t> </a:t>
            </a:r>
            <a:r>
              <a:rPr sz="1800" spc="0" dirty="0" smtClean="0">
                <a:latin typeface="Verdana"/>
                <a:cs typeface="Verdana"/>
              </a:rPr>
              <a:t>n</a:t>
            </a:r>
            <a:r>
              <a:rPr sz="1800" spc="-10" dirty="0" smtClean="0">
                <a:latin typeface="Verdana"/>
                <a:cs typeface="Verdana"/>
              </a:rPr>
              <a:t>e</a:t>
            </a:r>
            <a:r>
              <a:rPr sz="1800" spc="-5" dirty="0" smtClean="0">
                <a:latin typeface="Verdana"/>
                <a:cs typeface="Verdana"/>
              </a:rPr>
              <a:t>e</a:t>
            </a:r>
            <a:r>
              <a:rPr sz="1800" spc="0" dirty="0" smtClean="0">
                <a:latin typeface="Verdana"/>
                <a:cs typeface="Verdana"/>
              </a:rPr>
              <a:t>d</a:t>
            </a:r>
            <a:r>
              <a:rPr sz="1800" spc="15" dirty="0" smtClean="0">
                <a:latin typeface="Verdana"/>
                <a:cs typeface="Verdana"/>
              </a:rPr>
              <a:t> </a:t>
            </a:r>
            <a:r>
              <a:rPr sz="1800" spc="0" dirty="0" smtClean="0">
                <a:latin typeface="Verdana"/>
                <a:cs typeface="Verdana"/>
              </a:rPr>
              <a:t>to int</a:t>
            </a:r>
            <a:r>
              <a:rPr sz="1800" spc="-10" dirty="0" smtClean="0">
                <a:latin typeface="Verdana"/>
                <a:cs typeface="Verdana"/>
              </a:rPr>
              <a:t>e</a:t>
            </a:r>
            <a:r>
              <a:rPr sz="1800" spc="0" dirty="0" smtClean="0">
                <a:latin typeface="Verdana"/>
                <a:cs typeface="Verdana"/>
              </a:rPr>
              <a:t>ra</a:t>
            </a:r>
            <a:r>
              <a:rPr sz="1800" spc="-10" dirty="0" smtClean="0">
                <a:latin typeface="Verdana"/>
                <a:cs typeface="Verdana"/>
              </a:rPr>
              <a:t>c</a:t>
            </a:r>
            <a:r>
              <a:rPr sz="1800" spc="0" dirty="0" smtClean="0">
                <a:latin typeface="Verdana"/>
                <a:cs typeface="Verdana"/>
              </a:rPr>
              <a:t>t w</a:t>
            </a:r>
            <a:r>
              <a:rPr sz="1800" spc="5" dirty="0" smtClean="0">
                <a:latin typeface="Verdana"/>
                <a:cs typeface="Verdana"/>
              </a:rPr>
              <a:t>i</a:t>
            </a:r>
            <a:r>
              <a:rPr sz="1800" spc="0" dirty="0" smtClean="0">
                <a:latin typeface="Verdana"/>
                <a:cs typeface="Verdana"/>
              </a:rPr>
              <a:t>th, </a:t>
            </a:r>
            <a:r>
              <a:rPr sz="1800" spc="-10" dirty="0" smtClean="0">
                <a:latin typeface="Verdana"/>
                <a:cs typeface="Verdana"/>
              </a:rPr>
              <a:t>share </a:t>
            </a:r>
            <a:r>
              <a:rPr sz="1800" spc="0" dirty="0" smtClean="0">
                <a:latin typeface="Verdana"/>
                <a:cs typeface="Verdana"/>
              </a:rPr>
              <a:t>w</a:t>
            </a:r>
            <a:r>
              <a:rPr sz="1800" spc="5" dirty="0" smtClean="0">
                <a:latin typeface="Verdana"/>
                <a:cs typeface="Verdana"/>
              </a:rPr>
              <a:t>i</a:t>
            </a:r>
            <a:r>
              <a:rPr sz="1800" spc="-10" dirty="0" smtClean="0">
                <a:latin typeface="Verdana"/>
                <a:cs typeface="Verdana"/>
              </a:rPr>
              <a:t>th </a:t>
            </a:r>
            <a:r>
              <a:rPr sz="1800" spc="-15" dirty="0" smtClean="0">
                <a:latin typeface="Verdana"/>
                <a:cs typeface="Verdana"/>
              </a:rPr>
              <a:t>and </a:t>
            </a:r>
            <a:r>
              <a:rPr sz="1800" spc="-10" dirty="0" smtClean="0">
                <a:latin typeface="Verdana"/>
                <a:cs typeface="Verdana"/>
              </a:rPr>
              <a:t>b</a:t>
            </a:r>
            <a:r>
              <a:rPr sz="1800" spc="-15" dirty="0" smtClean="0">
                <a:latin typeface="Verdana"/>
                <a:cs typeface="Verdana"/>
              </a:rPr>
              <a:t>e</a:t>
            </a:r>
            <a:r>
              <a:rPr sz="1800" spc="5" dirty="0" smtClean="0">
                <a:latin typeface="Verdana"/>
                <a:cs typeface="Verdana"/>
              </a:rPr>
              <a:t> li</a:t>
            </a:r>
            <a:r>
              <a:rPr sz="1800" spc="-15" dirty="0" smtClean="0">
                <a:latin typeface="Verdana"/>
                <a:cs typeface="Verdana"/>
              </a:rPr>
              <a:t>ked</a:t>
            </a:r>
            <a:r>
              <a:rPr sz="1800" spc="5" dirty="0" smtClean="0">
                <a:latin typeface="Verdana"/>
                <a:cs typeface="Verdana"/>
              </a:rPr>
              <a:t> </a:t>
            </a:r>
            <a:r>
              <a:rPr sz="1800" spc="-10" dirty="0" smtClean="0">
                <a:latin typeface="Verdana"/>
                <a:cs typeface="Verdana"/>
              </a:rPr>
              <a:t>b</a:t>
            </a:r>
            <a:r>
              <a:rPr sz="1800" spc="-15" dirty="0" smtClean="0">
                <a:latin typeface="Verdana"/>
                <a:cs typeface="Verdana"/>
              </a:rPr>
              <a:t>y </a:t>
            </a:r>
            <a:r>
              <a:rPr sz="1800" spc="-10" dirty="0" smtClean="0">
                <a:latin typeface="Verdana"/>
                <a:cs typeface="Verdana"/>
              </a:rPr>
              <a:t>others,</a:t>
            </a:r>
            <a:r>
              <a:rPr sz="1800" spc="5" dirty="0" smtClean="0">
                <a:latin typeface="Verdana"/>
                <a:cs typeface="Verdana"/>
              </a:rPr>
              <a:t> </a:t>
            </a:r>
            <a:r>
              <a:rPr sz="1800" spc="-10" dirty="0" smtClean="0">
                <a:latin typeface="Verdana"/>
                <a:cs typeface="Verdana"/>
              </a:rPr>
              <a:t>fe</a:t>
            </a:r>
            <a:r>
              <a:rPr sz="1800" spc="-25" dirty="0" smtClean="0">
                <a:latin typeface="Verdana"/>
                <a:cs typeface="Verdana"/>
              </a:rPr>
              <a:t>e</a:t>
            </a:r>
            <a:r>
              <a:rPr sz="1800" spc="0" dirty="0" smtClean="0">
                <a:latin typeface="Verdana"/>
                <a:cs typeface="Verdana"/>
              </a:rPr>
              <a:t>l</a:t>
            </a:r>
            <a:r>
              <a:rPr sz="1800" spc="30" dirty="0" smtClean="0">
                <a:latin typeface="Verdana"/>
                <a:cs typeface="Verdana"/>
              </a:rPr>
              <a:t> </a:t>
            </a:r>
            <a:r>
              <a:rPr sz="1800" spc="-15" dirty="0" smtClean="0">
                <a:latin typeface="Verdana"/>
                <a:cs typeface="Verdana"/>
              </a:rPr>
              <a:t>a</a:t>
            </a:r>
            <a:r>
              <a:rPr sz="1800" spc="-10" dirty="0" smtClean="0">
                <a:latin typeface="Verdana"/>
                <a:cs typeface="Verdana"/>
              </a:rPr>
              <a:t> s</a:t>
            </a:r>
            <a:r>
              <a:rPr sz="1800" spc="-25" dirty="0" smtClean="0">
                <a:latin typeface="Verdana"/>
                <a:cs typeface="Verdana"/>
              </a:rPr>
              <a:t>e</a:t>
            </a:r>
            <a:r>
              <a:rPr sz="1800" spc="-15" dirty="0" smtClean="0">
                <a:latin typeface="Verdana"/>
                <a:cs typeface="Verdana"/>
              </a:rPr>
              <a:t>nse</a:t>
            </a:r>
            <a:r>
              <a:rPr sz="1800" spc="20" dirty="0" smtClean="0">
                <a:latin typeface="Verdana"/>
                <a:cs typeface="Verdana"/>
              </a:rPr>
              <a:t> </a:t>
            </a:r>
            <a:r>
              <a:rPr sz="1800" spc="-10" dirty="0" smtClean="0">
                <a:latin typeface="Verdana"/>
                <a:cs typeface="Verdana"/>
              </a:rPr>
              <a:t>of </a:t>
            </a:r>
            <a:r>
              <a:rPr sz="1800" spc="5" dirty="0" smtClean="0">
                <a:latin typeface="Verdana"/>
                <a:cs typeface="Verdana"/>
              </a:rPr>
              <a:t>i</a:t>
            </a:r>
            <a:r>
              <a:rPr sz="1800" spc="0" dirty="0" smtClean="0">
                <a:latin typeface="Verdana"/>
                <a:cs typeface="Verdana"/>
              </a:rPr>
              <a:t>nvo</a:t>
            </a:r>
            <a:r>
              <a:rPr sz="1800" spc="10" dirty="0" smtClean="0">
                <a:latin typeface="Verdana"/>
                <a:cs typeface="Verdana"/>
              </a:rPr>
              <a:t>l</a:t>
            </a:r>
            <a:r>
              <a:rPr sz="1800" spc="0" dirty="0" smtClean="0">
                <a:latin typeface="Verdana"/>
                <a:cs typeface="Verdana"/>
              </a:rPr>
              <a:t>vem</a:t>
            </a:r>
            <a:r>
              <a:rPr sz="1800" spc="-10" dirty="0" smtClean="0">
                <a:latin typeface="Verdana"/>
                <a:cs typeface="Verdana"/>
              </a:rPr>
              <a:t>e</a:t>
            </a:r>
            <a:r>
              <a:rPr sz="1800" spc="0" dirty="0" smtClean="0">
                <a:latin typeface="Verdana"/>
                <a:cs typeface="Verdana"/>
              </a:rPr>
              <a:t>nt</a:t>
            </a:r>
            <a:r>
              <a:rPr sz="1800" spc="-15" dirty="0" smtClean="0">
                <a:latin typeface="Verdana"/>
                <a:cs typeface="Verdana"/>
              </a:rPr>
              <a:t> </a:t>
            </a:r>
            <a:r>
              <a:rPr sz="1800" spc="0" dirty="0" smtClean="0">
                <a:latin typeface="Verdana"/>
                <a:cs typeface="Verdana"/>
              </a:rPr>
              <a:t>and</a:t>
            </a:r>
            <a:r>
              <a:rPr sz="1800" spc="-10" dirty="0" smtClean="0">
                <a:latin typeface="Verdana"/>
                <a:cs typeface="Verdana"/>
              </a:rPr>
              <a:t> </a:t>
            </a:r>
            <a:r>
              <a:rPr sz="1800" spc="0" dirty="0" smtClean="0">
                <a:latin typeface="Verdana"/>
                <a:cs typeface="Verdana"/>
              </a:rPr>
              <a:t>“b</a:t>
            </a:r>
            <a:r>
              <a:rPr sz="1800" spc="-10" dirty="0" smtClean="0">
                <a:latin typeface="Verdana"/>
                <a:cs typeface="Verdana"/>
              </a:rPr>
              <a:t>e</a:t>
            </a:r>
            <a:r>
              <a:rPr sz="1800" spc="5" dirty="0" smtClean="0">
                <a:latin typeface="Verdana"/>
                <a:cs typeface="Verdana"/>
              </a:rPr>
              <a:t>l</a:t>
            </a:r>
            <a:r>
              <a:rPr sz="1800" spc="0" dirty="0" smtClean="0">
                <a:latin typeface="Verdana"/>
                <a:cs typeface="Verdana"/>
              </a:rPr>
              <a:t>on</a:t>
            </a:r>
            <a:r>
              <a:rPr sz="1800" spc="-10" dirty="0" smtClean="0">
                <a:latin typeface="Verdana"/>
                <a:cs typeface="Verdana"/>
              </a:rPr>
              <a:t>g</a:t>
            </a:r>
            <a:r>
              <a:rPr sz="1800" spc="5" dirty="0" smtClean="0">
                <a:latin typeface="Verdana"/>
                <a:cs typeface="Verdana"/>
              </a:rPr>
              <a:t>i</a:t>
            </a:r>
            <a:r>
              <a:rPr sz="1800" spc="0" dirty="0" smtClean="0">
                <a:latin typeface="Verdana"/>
                <a:cs typeface="Verdana"/>
              </a:rPr>
              <a:t>ng”</a:t>
            </a:r>
            <a:r>
              <a:rPr sz="1800" spc="5" dirty="0" smtClean="0">
                <a:latin typeface="Verdana"/>
                <a:cs typeface="Verdana"/>
              </a:rPr>
              <a:t> </a:t>
            </a:r>
            <a:r>
              <a:rPr sz="1800" spc="0" dirty="0" smtClean="0">
                <a:latin typeface="Verdana"/>
                <a:cs typeface="Verdana"/>
              </a:rPr>
              <a:t>w</a:t>
            </a:r>
            <a:r>
              <a:rPr sz="1800" spc="10" dirty="0" smtClean="0">
                <a:latin typeface="Verdana"/>
                <a:cs typeface="Verdana"/>
              </a:rPr>
              <a:t>i</a:t>
            </a:r>
            <a:r>
              <a:rPr sz="1800" spc="0" dirty="0" smtClean="0">
                <a:latin typeface="Verdana"/>
                <a:cs typeface="Verdana"/>
              </a:rPr>
              <a:t>th a soc</a:t>
            </a:r>
            <a:r>
              <a:rPr sz="1800" spc="5" dirty="0" smtClean="0">
                <a:latin typeface="Verdana"/>
                <a:cs typeface="Verdana"/>
              </a:rPr>
              <a:t>i</a:t>
            </a:r>
            <a:r>
              <a:rPr sz="1800" spc="0" dirty="0" smtClean="0">
                <a:latin typeface="Verdana"/>
                <a:cs typeface="Verdana"/>
              </a:rPr>
              <a:t>al</a:t>
            </a:r>
            <a:r>
              <a:rPr sz="1800" spc="-5" dirty="0" smtClean="0">
                <a:latin typeface="Verdana"/>
                <a:cs typeface="Verdana"/>
              </a:rPr>
              <a:t> </a:t>
            </a:r>
            <a:r>
              <a:rPr sz="1800" spc="-10" dirty="0" smtClean="0">
                <a:latin typeface="Verdana"/>
                <a:cs typeface="Verdana"/>
              </a:rPr>
              <a:t>g</a:t>
            </a:r>
            <a:r>
              <a:rPr sz="1800" spc="0" dirty="0" smtClean="0">
                <a:latin typeface="Verdana"/>
                <a:cs typeface="Verdana"/>
              </a:rPr>
              <a:t>roup</a:t>
            </a:r>
            <a:endParaRPr sz="1800" dirty="0">
              <a:latin typeface="Verdana"/>
              <a:cs typeface="Verdana"/>
            </a:endParaRPr>
          </a:p>
          <a:p>
            <a:pPr marL="247650" indent="-347980">
              <a:lnSpc>
                <a:spcPts val="2390"/>
              </a:lnSpc>
              <a:buClr>
                <a:srgbClr val="669999"/>
              </a:buClr>
              <a:buSzPct val="70000"/>
              <a:buFont typeface="Wingdings"/>
              <a:buChar char=""/>
              <a:tabLst>
                <a:tab pos="704215" algn="l"/>
              </a:tabLst>
            </a:pPr>
            <a:r>
              <a:rPr sz="2000" dirty="0" smtClean="0">
                <a:latin typeface="Verdana"/>
                <a:cs typeface="Verdana"/>
              </a:rPr>
              <a:t>Ne</a:t>
            </a:r>
            <a:r>
              <a:rPr sz="2000" spc="-15" dirty="0" smtClean="0">
                <a:latin typeface="Verdana"/>
                <a:cs typeface="Verdana"/>
              </a:rPr>
              <a:t>e</a:t>
            </a:r>
            <a:r>
              <a:rPr sz="2000" spc="0" dirty="0" smtClean="0">
                <a:latin typeface="Verdana"/>
                <a:cs typeface="Verdana"/>
              </a:rPr>
              <a:t>d</a:t>
            </a:r>
            <a:r>
              <a:rPr sz="2000" spc="-10" dirty="0" smtClean="0">
                <a:latin typeface="Verdana"/>
                <a:cs typeface="Verdana"/>
              </a:rPr>
              <a:t> </a:t>
            </a:r>
            <a:r>
              <a:rPr sz="2000" spc="0" dirty="0" smtClean="0">
                <a:latin typeface="Verdana"/>
                <a:cs typeface="Verdana"/>
              </a:rPr>
              <a:t>for</a:t>
            </a:r>
            <a:r>
              <a:rPr sz="2000" spc="-15" dirty="0" smtClean="0">
                <a:latin typeface="Verdana"/>
                <a:cs typeface="Verdana"/>
              </a:rPr>
              <a:t> </a:t>
            </a:r>
            <a:r>
              <a:rPr sz="2000" spc="0" dirty="0" smtClean="0">
                <a:latin typeface="Verdana"/>
                <a:cs typeface="Verdana"/>
              </a:rPr>
              <a:t>Power</a:t>
            </a:r>
            <a:endParaRPr sz="2000" dirty="0">
              <a:latin typeface="Verdana"/>
              <a:cs typeface="Verdana"/>
            </a:endParaRPr>
          </a:p>
          <a:p>
            <a:pPr marL="1000125" lvl="2" indent="-294640">
              <a:lnSpc>
                <a:spcPts val="1945"/>
              </a:lnSpc>
              <a:spcBef>
                <a:spcPts val="5"/>
              </a:spcBef>
              <a:buClr>
                <a:srgbClr val="CCCC00"/>
              </a:buClr>
              <a:buSzPct val="69444"/>
              <a:buFont typeface="Wingdings"/>
              <a:buChar char=""/>
              <a:tabLst>
                <a:tab pos="1000125" algn="l"/>
              </a:tabLst>
            </a:pPr>
            <a:r>
              <a:rPr sz="1800" u="heavy" spc="-15" dirty="0" smtClean="0">
                <a:latin typeface="Verdana"/>
                <a:cs typeface="Verdana"/>
              </a:rPr>
              <a:t>The</a:t>
            </a:r>
            <a:r>
              <a:rPr sz="1800" u="heavy" spc="-10" dirty="0" smtClean="0">
                <a:latin typeface="Verdana"/>
                <a:cs typeface="Verdana"/>
              </a:rPr>
              <a:t> mot</a:t>
            </a:r>
            <a:r>
              <a:rPr sz="1800" u="heavy" spc="5" dirty="0" smtClean="0">
                <a:latin typeface="Verdana"/>
                <a:cs typeface="Verdana"/>
              </a:rPr>
              <a:t>i</a:t>
            </a:r>
            <a:r>
              <a:rPr sz="1800" u="heavy" spc="-15" dirty="0" smtClean="0">
                <a:latin typeface="Verdana"/>
                <a:cs typeface="Verdana"/>
              </a:rPr>
              <a:t>ve</a:t>
            </a:r>
            <a:r>
              <a:rPr sz="1800" u="heavy" spc="-10" dirty="0" smtClean="0">
                <a:latin typeface="Verdana"/>
                <a:cs typeface="Verdana"/>
              </a:rPr>
              <a:t> to succ</a:t>
            </a:r>
            <a:r>
              <a:rPr sz="1800" u="heavy" spc="-25" dirty="0" smtClean="0">
                <a:latin typeface="Verdana"/>
                <a:cs typeface="Verdana"/>
              </a:rPr>
              <a:t>e</a:t>
            </a:r>
            <a:r>
              <a:rPr sz="1800" u="heavy" spc="-15" dirty="0" smtClean="0">
                <a:latin typeface="Verdana"/>
                <a:cs typeface="Verdana"/>
              </a:rPr>
              <a:t>ed</a:t>
            </a:r>
            <a:r>
              <a:rPr sz="1800" u="heavy" spc="5" dirty="0" smtClean="0">
                <a:latin typeface="Verdana"/>
                <a:cs typeface="Verdana"/>
              </a:rPr>
              <a:t> </a:t>
            </a:r>
            <a:r>
              <a:rPr sz="1800" u="heavy" spc="0" dirty="0" smtClean="0">
                <a:latin typeface="Verdana"/>
                <a:cs typeface="Verdana"/>
              </a:rPr>
              <a:t>wh</a:t>
            </a:r>
            <a:r>
              <a:rPr sz="1800" u="heavy" spc="10" dirty="0" smtClean="0">
                <a:latin typeface="Verdana"/>
                <a:cs typeface="Verdana"/>
              </a:rPr>
              <a:t>i</a:t>
            </a:r>
            <a:r>
              <a:rPr sz="1800" u="heavy" spc="5" dirty="0" smtClean="0">
                <a:latin typeface="Verdana"/>
                <a:cs typeface="Verdana"/>
              </a:rPr>
              <a:t>l</a:t>
            </a:r>
            <a:r>
              <a:rPr sz="1800" u="heavy" spc="-15" dirty="0" smtClean="0">
                <a:latin typeface="Verdana"/>
                <a:cs typeface="Verdana"/>
              </a:rPr>
              <a:t>e</a:t>
            </a:r>
            <a:r>
              <a:rPr sz="1800" u="heavy" spc="-10" dirty="0" smtClean="0">
                <a:latin typeface="Verdana"/>
                <a:cs typeface="Verdana"/>
              </a:rPr>
              <a:t> </a:t>
            </a:r>
            <a:r>
              <a:rPr sz="1800" u="heavy" spc="5" dirty="0" smtClean="0">
                <a:latin typeface="Verdana"/>
                <a:cs typeface="Verdana"/>
              </a:rPr>
              <a:t>i</a:t>
            </a:r>
            <a:r>
              <a:rPr sz="1800" u="heavy" spc="-10" dirty="0" smtClean="0">
                <a:latin typeface="Verdana"/>
                <a:cs typeface="Verdana"/>
              </a:rPr>
              <a:t>nf</a:t>
            </a:r>
            <a:r>
              <a:rPr sz="1800" u="heavy" spc="5" dirty="0" smtClean="0">
                <a:latin typeface="Verdana"/>
                <a:cs typeface="Verdana"/>
              </a:rPr>
              <a:t>l</a:t>
            </a:r>
            <a:r>
              <a:rPr sz="1800" u="heavy" spc="-15" dirty="0" smtClean="0">
                <a:latin typeface="Verdana"/>
                <a:cs typeface="Verdana"/>
              </a:rPr>
              <a:t>uenc</a:t>
            </a:r>
            <a:r>
              <a:rPr sz="1800" u="heavy" spc="5" dirty="0" smtClean="0">
                <a:latin typeface="Verdana"/>
                <a:cs typeface="Verdana"/>
              </a:rPr>
              <a:t>i</a:t>
            </a:r>
            <a:r>
              <a:rPr sz="1800" u="heavy" spc="-15" dirty="0" smtClean="0">
                <a:latin typeface="Verdana"/>
                <a:cs typeface="Verdana"/>
              </a:rPr>
              <a:t>ng</a:t>
            </a:r>
            <a:r>
              <a:rPr sz="1800" u="heavy" spc="-10" dirty="0" smtClean="0">
                <a:latin typeface="Verdana"/>
                <a:cs typeface="Verdana"/>
              </a:rPr>
              <a:t> oth</a:t>
            </a:r>
            <a:r>
              <a:rPr sz="1800" u="heavy" spc="-25" dirty="0" smtClean="0">
                <a:latin typeface="Verdana"/>
                <a:cs typeface="Verdana"/>
              </a:rPr>
              <a:t>e</a:t>
            </a:r>
            <a:r>
              <a:rPr sz="1800" u="heavy" spc="-10" dirty="0" smtClean="0">
                <a:latin typeface="Verdana"/>
                <a:cs typeface="Verdana"/>
              </a:rPr>
              <a:t>r</a:t>
            </a:r>
            <a:r>
              <a:rPr sz="1800" u="heavy" spc="10" dirty="0" smtClean="0">
                <a:latin typeface="Verdana"/>
                <a:cs typeface="Verdana"/>
              </a:rPr>
              <a:t>s</a:t>
            </a:r>
            <a:r>
              <a:rPr sz="1800" spc="-10" dirty="0" smtClean="0">
                <a:latin typeface="Verdana"/>
                <a:cs typeface="Verdana"/>
              </a:rPr>
              <a:t>, </a:t>
            </a:r>
            <a:r>
              <a:rPr sz="1800" spc="-15" dirty="0" smtClean="0">
                <a:latin typeface="Verdana"/>
                <a:cs typeface="Verdana"/>
              </a:rPr>
              <a:t>h</a:t>
            </a:r>
            <a:r>
              <a:rPr sz="1800" spc="-20" dirty="0" smtClean="0">
                <a:latin typeface="Verdana"/>
                <a:cs typeface="Verdana"/>
              </a:rPr>
              <a:t>a</a:t>
            </a:r>
            <a:r>
              <a:rPr sz="1800" spc="0" dirty="0" smtClean="0">
                <a:latin typeface="Verdana"/>
                <a:cs typeface="Verdana"/>
              </a:rPr>
              <a:t>v</a:t>
            </a:r>
            <a:r>
              <a:rPr sz="1800" spc="10" dirty="0" smtClean="0">
                <a:latin typeface="Verdana"/>
                <a:cs typeface="Verdana"/>
              </a:rPr>
              <a:t>i</a:t>
            </a:r>
            <a:r>
              <a:rPr sz="1800" spc="-15" dirty="0" smtClean="0">
                <a:latin typeface="Verdana"/>
                <a:cs typeface="Verdana"/>
              </a:rPr>
              <a:t>ng </a:t>
            </a:r>
            <a:r>
              <a:rPr sz="1800" spc="5" dirty="0" smtClean="0">
                <a:latin typeface="Verdana"/>
                <a:cs typeface="Verdana"/>
              </a:rPr>
              <a:t>i</a:t>
            </a:r>
            <a:r>
              <a:rPr sz="1800" spc="-10" dirty="0" smtClean="0">
                <a:latin typeface="Verdana"/>
                <a:cs typeface="Verdana"/>
              </a:rPr>
              <a:t>d</a:t>
            </a:r>
            <a:r>
              <a:rPr sz="1800" spc="-15" dirty="0" smtClean="0">
                <a:latin typeface="Verdana"/>
                <a:cs typeface="Verdana"/>
              </a:rPr>
              <a:t>e</a:t>
            </a:r>
            <a:r>
              <a:rPr sz="1800" spc="-25" dirty="0" smtClean="0">
                <a:latin typeface="Verdana"/>
                <a:cs typeface="Verdana"/>
              </a:rPr>
              <a:t>a</a:t>
            </a:r>
            <a:r>
              <a:rPr sz="1800" spc="-10" dirty="0" smtClean="0">
                <a:latin typeface="Verdana"/>
                <a:cs typeface="Verdana"/>
              </a:rPr>
              <a:t>s</a:t>
            </a:r>
            <a:endParaRPr sz="1800" dirty="0">
              <a:latin typeface="Verdana"/>
              <a:cs typeface="Verdana"/>
            </a:endParaRPr>
          </a:p>
          <a:p>
            <a:pPr marL="662940" algn="ctr">
              <a:lnSpc>
                <a:spcPts val="1945"/>
              </a:lnSpc>
            </a:pPr>
            <a:r>
              <a:rPr sz="1800" spc="-10" dirty="0" smtClean="0">
                <a:latin typeface="Verdana"/>
                <a:cs typeface="Verdana"/>
              </a:rPr>
              <a:t>p</a:t>
            </a:r>
            <a:r>
              <a:rPr sz="1800" spc="0" dirty="0" smtClean="0">
                <a:latin typeface="Verdana"/>
                <a:cs typeface="Verdana"/>
              </a:rPr>
              <a:t>r</a:t>
            </a:r>
            <a:r>
              <a:rPr sz="1800" spc="-10" dirty="0" smtClean="0">
                <a:latin typeface="Verdana"/>
                <a:cs typeface="Verdana"/>
              </a:rPr>
              <a:t>e</a:t>
            </a:r>
            <a:r>
              <a:rPr sz="1800" spc="0" dirty="0" smtClean="0">
                <a:latin typeface="Verdana"/>
                <a:cs typeface="Verdana"/>
              </a:rPr>
              <a:t>va</a:t>
            </a:r>
            <a:r>
              <a:rPr sz="1800" spc="5" dirty="0" smtClean="0">
                <a:latin typeface="Verdana"/>
                <a:cs typeface="Verdana"/>
              </a:rPr>
              <a:t>il</a:t>
            </a:r>
            <a:r>
              <a:rPr sz="1800" spc="0" dirty="0" smtClean="0">
                <a:latin typeface="Verdana"/>
                <a:cs typeface="Verdana"/>
              </a:rPr>
              <a:t>,</a:t>
            </a:r>
            <a:r>
              <a:rPr sz="1800" spc="-10" dirty="0" smtClean="0">
                <a:latin typeface="Verdana"/>
                <a:cs typeface="Verdana"/>
              </a:rPr>
              <a:t> </a:t>
            </a:r>
            <a:r>
              <a:rPr sz="1800" spc="0" dirty="0" smtClean="0">
                <a:latin typeface="Verdana"/>
                <a:cs typeface="Verdana"/>
              </a:rPr>
              <a:t>and</a:t>
            </a:r>
            <a:r>
              <a:rPr sz="1800" spc="-10" dirty="0" smtClean="0">
                <a:latin typeface="Verdana"/>
                <a:cs typeface="Verdana"/>
              </a:rPr>
              <a:t> </a:t>
            </a:r>
            <a:r>
              <a:rPr sz="1800" spc="0" dirty="0" smtClean="0">
                <a:latin typeface="Verdana"/>
                <a:cs typeface="Verdana"/>
              </a:rPr>
              <a:t>mak</a:t>
            </a:r>
            <a:r>
              <a:rPr sz="1800" spc="5" dirty="0" smtClean="0">
                <a:latin typeface="Verdana"/>
                <a:cs typeface="Verdana"/>
              </a:rPr>
              <a:t>i</a:t>
            </a:r>
            <a:r>
              <a:rPr sz="1800" spc="0" dirty="0" smtClean="0">
                <a:latin typeface="Verdana"/>
                <a:cs typeface="Verdana"/>
              </a:rPr>
              <a:t>ng</a:t>
            </a:r>
            <a:r>
              <a:rPr sz="1800" spc="-20" dirty="0" smtClean="0">
                <a:latin typeface="Verdana"/>
                <a:cs typeface="Verdana"/>
              </a:rPr>
              <a:t> </a:t>
            </a:r>
            <a:r>
              <a:rPr sz="1800" spc="0" dirty="0" smtClean="0">
                <a:latin typeface="Verdana"/>
                <a:cs typeface="Verdana"/>
              </a:rPr>
              <a:t>an im</a:t>
            </a:r>
            <a:r>
              <a:rPr sz="1800" spc="-10" dirty="0" smtClean="0">
                <a:latin typeface="Verdana"/>
                <a:cs typeface="Verdana"/>
              </a:rPr>
              <a:t>p</a:t>
            </a:r>
            <a:r>
              <a:rPr sz="1800" spc="0" dirty="0" smtClean="0">
                <a:latin typeface="Verdana"/>
                <a:cs typeface="Verdana"/>
              </a:rPr>
              <a:t>a</a:t>
            </a:r>
            <a:r>
              <a:rPr sz="1800" spc="-5" dirty="0" smtClean="0">
                <a:latin typeface="Verdana"/>
                <a:cs typeface="Verdana"/>
              </a:rPr>
              <a:t>c</a:t>
            </a:r>
            <a:r>
              <a:rPr sz="1800" spc="0" dirty="0" smtClean="0">
                <a:latin typeface="Verdana"/>
                <a:cs typeface="Verdana"/>
              </a:rPr>
              <a:t>t w</a:t>
            </a:r>
            <a:r>
              <a:rPr sz="1800" spc="5" dirty="0" smtClean="0">
                <a:latin typeface="Verdana"/>
                <a:cs typeface="Verdana"/>
              </a:rPr>
              <a:t>i</a:t>
            </a:r>
            <a:r>
              <a:rPr sz="1800" spc="0" dirty="0" smtClean="0">
                <a:latin typeface="Verdana"/>
                <a:cs typeface="Verdana"/>
              </a:rPr>
              <a:t>th a </a:t>
            </a:r>
            <a:r>
              <a:rPr sz="1800" spc="-10" dirty="0" smtClean="0">
                <a:latin typeface="Verdana"/>
                <a:cs typeface="Verdana"/>
              </a:rPr>
              <a:t>s</a:t>
            </a:r>
            <a:r>
              <a:rPr sz="1800" spc="0" dirty="0" smtClean="0">
                <a:latin typeface="Verdana"/>
                <a:cs typeface="Verdana"/>
              </a:rPr>
              <a:t>tr</a:t>
            </a:r>
            <a:r>
              <a:rPr sz="1800" spc="-5" dirty="0" smtClean="0">
                <a:latin typeface="Verdana"/>
                <a:cs typeface="Verdana"/>
              </a:rPr>
              <a:t>o</a:t>
            </a:r>
            <a:r>
              <a:rPr sz="1800" spc="0" dirty="0" smtClean="0">
                <a:latin typeface="Verdana"/>
                <a:cs typeface="Verdana"/>
              </a:rPr>
              <a:t>ng</a:t>
            </a:r>
            <a:r>
              <a:rPr sz="1800" spc="-10" dirty="0" smtClean="0">
                <a:latin typeface="Verdana"/>
                <a:cs typeface="Verdana"/>
              </a:rPr>
              <a:t> </a:t>
            </a:r>
            <a:r>
              <a:rPr sz="1800" spc="0" dirty="0" smtClean="0">
                <a:latin typeface="Verdana"/>
                <a:cs typeface="Verdana"/>
              </a:rPr>
              <a:t>n</a:t>
            </a:r>
            <a:r>
              <a:rPr sz="1800" spc="-5" dirty="0" smtClean="0">
                <a:latin typeface="Verdana"/>
                <a:cs typeface="Verdana"/>
              </a:rPr>
              <a:t>ee</a:t>
            </a:r>
            <a:r>
              <a:rPr sz="1800" spc="0" dirty="0" smtClean="0">
                <a:latin typeface="Verdana"/>
                <a:cs typeface="Verdana"/>
              </a:rPr>
              <a:t>d</a:t>
            </a:r>
            <a:r>
              <a:rPr sz="1800" spc="15" dirty="0" smtClean="0">
                <a:latin typeface="Verdana"/>
                <a:cs typeface="Verdana"/>
              </a:rPr>
              <a:t> </a:t>
            </a:r>
            <a:r>
              <a:rPr sz="1800" spc="0" dirty="0" smtClean="0">
                <a:latin typeface="Verdana"/>
                <a:cs typeface="Verdana"/>
              </a:rPr>
              <a:t>to l</a:t>
            </a:r>
            <a:r>
              <a:rPr sz="1800" spc="-5" dirty="0" smtClean="0">
                <a:latin typeface="Verdana"/>
                <a:cs typeface="Verdana"/>
              </a:rPr>
              <a:t>e</a:t>
            </a:r>
            <a:r>
              <a:rPr sz="1800" spc="0" dirty="0" smtClean="0">
                <a:latin typeface="Verdana"/>
                <a:cs typeface="Verdana"/>
              </a:rPr>
              <a:t>a</a:t>
            </a:r>
            <a:r>
              <a:rPr sz="1800" spc="-15" dirty="0" smtClean="0">
                <a:latin typeface="Verdana"/>
                <a:cs typeface="Verdana"/>
              </a:rPr>
              <a:t>d</a:t>
            </a:r>
            <a:r>
              <a:rPr sz="1800" spc="0" dirty="0" smtClean="0">
                <a:latin typeface="Verdana"/>
                <a:cs typeface="Verdana"/>
              </a:rPr>
              <a:t>.</a:t>
            </a:r>
            <a:endParaRPr sz="1800" dirty="0">
              <a:latin typeface="Verdana"/>
              <a:cs typeface="Verdana"/>
            </a:endParaRPr>
          </a:p>
          <a:p>
            <a:pPr>
              <a:lnSpc>
                <a:spcPts val="950"/>
              </a:lnSpc>
              <a:spcBef>
                <a:spcPts val="10"/>
              </a:spcBef>
              <a:buClr>
                <a:srgbClr val="330066"/>
              </a:buClr>
              <a:buFont typeface="Wingdings"/>
              <a:buChar char=""/>
            </a:pPr>
            <a:endParaRPr sz="950" dirty="0"/>
          </a:p>
          <a:p>
            <a:pPr marL="355600" indent="-342900">
              <a:lnSpc>
                <a:spcPct val="100000"/>
              </a:lnSpc>
              <a:buClr>
                <a:srgbClr val="330066"/>
              </a:buClr>
              <a:buSzPct val="70000"/>
              <a:buFont typeface="Wingdings"/>
              <a:buChar char=""/>
              <a:tabLst>
                <a:tab pos="354965" algn="l"/>
              </a:tabLst>
            </a:pPr>
            <a:r>
              <a:rPr sz="2000" dirty="0" smtClean="0">
                <a:latin typeface="Verdana"/>
                <a:cs typeface="Verdana"/>
              </a:rPr>
              <a:t>M</a:t>
            </a:r>
            <a:r>
              <a:rPr sz="2000" spc="-10" dirty="0" smtClean="0">
                <a:latin typeface="Verdana"/>
                <a:cs typeface="Verdana"/>
              </a:rPr>
              <a:t>i</a:t>
            </a:r>
            <a:r>
              <a:rPr sz="2000" spc="-15" dirty="0" smtClean="0">
                <a:latin typeface="Verdana"/>
                <a:cs typeface="Verdana"/>
              </a:rPr>
              <a:t>ll</a:t>
            </a:r>
            <a:r>
              <a:rPr sz="2000" spc="-10" dirty="0" smtClean="0">
                <a:latin typeface="Verdana"/>
                <a:cs typeface="Verdana"/>
              </a:rPr>
              <a:t>e</a:t>
            </a:r>
            <a:r>
              <a:rPr sz="2000" spc="0" dirty="0" smtClean="0">
                <a:latin typeface="Verdana"/>
                <a:cs typeface="Verdana"/>
              </a:rPr>
              <a:t>nn</a:t>
            </a:r>
            <a:r>
              <a:rPr sz="2000" spc="-15" dirty="0" smtClean="0">
                <a:latin typeface="Verdana"/>
                <a:cs typeface="Verdana"/>
              </a:rPr>
              <a:t>i</a:t>
            </a:r>
            <a:r>
              <a:rPr sz="2000" spc="0" dirty="0" smtClean="0">
                <a:latin typeface="Verdana"/>
                <a:cs typeface="Verdana"/>
              </a:rPr>
              <a:t>a</a:t>
            </a:r>
            <a:r>
              <a:rPr sz="2000" spc="-15" dirty="0" smtClean="0">
                <a:latin typeface="Verdana"/>
                <a:cs typeface="Verdana"/>
              </a:rPr>
              <a:t>l</a:t>
            </a:r>
            <a:r>
              <a:rPr sz="2000" spc="0" dirty="0" smtClean="0">
                <a:latin typeface="Verdana"/>
                <a:cs typeface="Verdana"/>
              </a:rPr>
              <a:t>s</a:t>
            </a:r>
            <a:r>
              <a:rPr sz="2000" spc="10" dirty="0" smtClean="0">
                <a:latin typeface="Verdana"/>
                <a:cs typeface="Verdana"/>
              </a:rPr>
              <a:t> </a:t>
            </a:r>
            <a:r>
              <a:rPr sz="2000" spc="0" dirty="0" smtClean="0">
                <a:latin typeface="Verdana"/>
                <a:cs typeface="Verdana"/>
              </a:rPr>
              <a:t>sco</a:t>
            </a:r>
            <a:r>
              <a:rPr sz="2000" spc="-10" dirty="0" smtClean="0">
                <a:latin typeface="Verdana"/>
                <a:cs typeface="Verdana"/>
              </a:rPr>
              <a:t>re</a:t>
            </a:r>
            <a:r>
              <a:rPr sz="2000" spc="0" dirty="0" smtClean="0">
                <a:latin typeface="Verdana"/>
                <a:cs typeface="Verdana"/>
              </a:rPr>
              <a:t>d</a:t>
            </a:r>
            <a:r>
              <a:rPr sz="2000" spc="-25" dirty="0" smtClean="0">
                <a:latin typeface="Verdana"/>
                <a:cs typeface="Verdana"/>
              </a:rPr>
              <a:t> </a:t>
            </a:r>
            <a:r>
              <a:rPr sz="2000" spc="0" dirty="0" smtClean="0">
                <a:latin typeface="Verdana"/>
                <a:cs typeface="Verdana"/>
              </a:rPr>
              <a:t>hi</a:t>
            </a:r>
            <a:r>
              <a:rPr sz="2000" spc="-10" dirty="0" smtClean="0">
                <a:latin typeface="Verdana"/>
                <a:cs typeface="Verdana"/>
              </a:rPr>
              <a:t>g</a:t>
            </a:r>
            <a:r>
              <a:rPr sz="2000" spc="0" dirty="0" smtClean="0">
                <a:latin typeface="Verdana"/>
                <a:cs typeface="Verdana"/>
              </a:rPr>
              <a:t>her</a:t>
            </a:r>
            <a:r>
              <a:rPr sz="2000" spc="-15" dirty="0" smtClean="0">
                <a:latin typeface="Verdana"/>
                <a:cs typeface="Verdana"/>
              </a:rPr>
              <a:t> </a:t>
            </a:r>
            <a:r>
              <a:rPr sz="2000" spc="0" dirty="0" smtClean="0">
                <a:latin typeface="Verdana"/>
                <a:cs typeface="Verdana"/>
              </a:rPr>
              <a:t>on</a:t>
            </a:r>
            <a:r>
              <a:rPr sz="2000" spc="-10" dirty="0" smtClean="0">
                <a:latin typeface="Verdana"/>
                <a:cs typeface="Verdana"/>
              </a:rPr>
              <a:t> </a:t>
            </a:r>
            <a:r>
              <a:rPr lang="en-US" sz="2000" u="sng" dirty="0" smtClean="0">
                <a:ln w="0"/>
                <a:solidFill>
                  <a:schemeClr val="accent1"/>
                </a:solidFill>
                <a:effectLst>
                  <a:outerShdw blurRad="38100" dist="25400" dir="5400000" algn="ctr" rotWithShape="0">
                    <a:srgbClr val="6E747A">
                      <a:alpha val="43000"/>
                    </a:srgbClr>
                  </a:outerShdw>
                </a:effectLst>
                <a:latin typeface="Verdana"/>
                <a:cs typeface="Verdana"/>
              </a:rPr>
              <a:t>Affiliation and  Achievement</a:t>
            </a:r>
          </a:p>
          <a:p>
            <a:pPr marL="12700">
              <a:lnSpc>
                <a:spcPct val="100000"/>
              </a:lnSpc>
              <a:buClr>
                <a:srgbClr val="330066"/>
              </a:buClr>
              <a:buSzPct val="70000"/>
              <a:tabLst>
                <a:tab pos="354965" algn="l"/>
              </a:tabLst>
            </a:pPr>
            <a:endParaRPr sz="2000" u="sng" dirty="0">
              <a:ln w="0"/>
              <a:solidFill>
                <a:schemeClr val="accent1"/>
              </a:solidFill>
              <a:effectLst>
                <a:outerShdw blurRad="38100" dist="25400" dir="5400000" algn="ctr" rotWithShape="0">
                  <a:srgbClr val="6E747A">
                    <a:alpha val="43000"/>
                  </a:srgbClr>
                </a:outerShdw>
              </a:effectLst>
              <a:latin typeface="Verdana"/>
              <a:cs typeface="Verdana"/>
            </a:endParaRPr>
          </a:p>
          <a:p>
            <a:pPr marL="355600" indent="-342900">
              <a:lnSpc>
                <a:spcPct val="100000"/>
              </a:lnSpc>
              <a:buClr>
                <a:srgbClr val="330066"/>
              </a:buClr>
              <a:buSzPct val="70000"/>
              <a:buFont typeface="Wingdings"/>
              <a:buChar char=""/>
              <a:tabLst>
                <a:tab pos="354965" algn="l"/>
              </a:tabLst>
            </a:pPr>
            <a:r>
              <a:rPr sz="2000" dirty="0" smtClean="0">
                <a:latin typeface="Verdana"/>
                <a:cs typeface="Verdana"/>
              </a:rPr>
              <a:t>G</a:t>
            </a:r>
            <a:r>
              <a:rPr sz="2000" spc="-15" dirty="0" smtClean="0">
                <a:latin typeface="Verdana"/>
                <a:cs typeface="Verdana"/>
              </a:rPr>
              <a:t>e</a:t>
            </a:r>
            <a:r>
              <a:rPr sz="2000" spc="0" dirty="0" smtClean="0">
                <a:latin typeface="Verdana"/>
                <a:cs typeface="Verdana"/>
              </a:rPr>
              <a:t>ne</a:t>
            </a:r>
            <a:r>
              <a:rPr sz="2000" spc="-5" dirty="0" smtClean="0">
                <a:latin typeface="Verdana"/>
                <a:cs typeface="Verdana"/>
              </a:rPr>
              <a:t>r</a:t>
            </a:r>
            <a:r>
              <a:rPr sz="2000" spc="0" dirty="0" smtClean="0">
                <a:latin typeface="Verdana"/>
                <a:cs typeface="Verdana"/>
              </a:rPr>
              <a:t>at</a:t>
            </a:r>
            <a:r>
              <a:rPr sz="2000" spc="-15" dirty="0" smtClean="0">
                <a:latin typeface="Verdana"/>
                <a:cs typeface="Verdana"/>
              </a:rPr>
              <a:t>i</a:t>
            </a:r>
            <a:r>
              <a:rPr sz="2000" spc="0" dirty="0" smtClean="0">
                <a:latin typeface="Verdana"/>
                <a:cs typeface="Verdana"/>
              </a:rPr>
              <a:t>on</a:t>
            </a:r>
            <a:r>
              <a:rPr sz="2000" spc="-25" dirty="0" smtClean="0">
                <a:latin typeface="Verdana"/>
                <a:cs typeface="Verdana"/>
              </a:rPr>
              <a:t> </a:t>
            </a:r>
            <a:r>
              <a:rPr sz="2000" spc="0" dirty="0" smtClean="0">
                <a:latin typeface="Verdana"/>
                <a:cs typeface="Verdana"/>
              </a:rPr>
              <a:t>X</a:t>
            </a:r>
            <a:r>
              <a:rPr sz="2000" spc="-15" dirty="0" smtClean="0">
                <a:latin typeface="Verdana"/>
                <a:cs typeface="Verdana"/>
              </a:rPr>
              <a:t>e</a:t>
            </a:r>
            <a:r>
              <a:rPr sz="2000" spc="0" dirty="0" smtClean="0">
                <a:latin typeface="Verdana"/>
                <a:cs typeface="Verdana"/>
              </a:rPr>
              <a:t>rs</a:t>
            </a:r>
            <a:r>
              <a:rPr sz="2000" spc="-15" dirty="0" smtClean="0">
                <a:latin typeface="Verdana"/>
                <a:cs typeface="Verdana"/>
              </a:rPr>
              <a:t> </a:t>
            </a:r>
            <a:r>
              <a:rPr sz="2000" spc="0" dirty="0" smtClean="0">
                <a:latin typeface="Verdana"/>
                <a:cs typeface="Verdana"/>
              </a:rPr>
              <a:t>sco</a:t>
            </a:r>
            <a:r>
              <a:rPr sz="2000" spc="-10" dirty="0" smtClean="0">
                <a:latin typeface="Verdana"/>
                <a:cs typeface="Verdana"/>
              </a:rPr>
              <a:t>re</a:t>
            </a:r>
            <a:r>
              <a:rPr sz="2000" spc="0" dirty="0" smtClean="0">
                <a:latin typeface="Verdana"/>
                <a:cs typeface="Verdana"/>
              </a:rPr>
              <a:t>d</a:t>
            </a:r>
            <a:r>
              <a:rPr sz="2000" spc="-10" dirty="0" smtClean="0">
                <a:latin typeface="Verdana"/>
                <a:cs typeface="Verdana"/>
              </a:rPr>
              <a:t> </a:t>
            </a:r>
            <a:r>
              <a:rPr sz="2000" spc="0" dirty="0" smtClean="0">
                <a:latin typeface="Verdana"/>
                <a:cs typeface="Verdana"/>
              </a:rPr>
              <a:t>hi</a:t>
            </a:r>
            <a:r>
              <a:rPr sz="2000" spc="-10" dirty="0" smtClean="0">
                <a:latin typeface="Verdana"/>
                <a:cs typeface="Verdana"/>
              </a:rPr>
              <a:t>g</a:t>
            </a:r>
            <a:r>
              <a:rPr sz="2000" spc="0" dirty="0" smtClean="0">
                <a:latin typeface="Verdana"/>
                <a:cs typeface="Verdana"/>
              </a:rPr>
              <a:t>her</a:t>
            </a:r>
            <a:r>
              <a:rPr sz="2000" spc="-30" dirty="0" smtClean="0">
                <a:latin typeface="Verdana"/>
                <a:cs typeface="Verdana"/>
              </a:rPr>
              <a:t> </a:t>
            </a:r>
            <a:r>
              <a:rPr sz="2000" spc="0" dirty="0" smtClean="0">
                <a:latin typeface="Verdana"/>
                <a:cs typeface="Verdana"/>
              </a:rPr>
              <a:t>on</a:t>
            </a:r>
            <a:r>
              <a:rPr sz="2000" spc="-10" dirty="0" smtClean="0">
                <a:latin typeface="Verdana"/>
                <a:cs typeface="Verdana"/>
              </a:rPr>
              <a:t> </a:t>
            </a:r>
            <a:r>
              <a:rPr sz="2000" spc="0" dirty="0" smtClean="0">
                <a:latin typeface="Verdana"/>
                <a:cs typeface="Verdana"/>
              </a:rPr>
              <a:t>the</a:t>
            </a:r>
            <a:r>
              <a:rPr sz="2000" spc="-20" dirty="0" smtClean="0">
                <a:latin typeface="Verdana"/>
                <a:cs typeface="Verdana"/>
              </a:rPr>
              <a:t> </a:t>
            </a:r>
            <a:r>
              <a:rPr sz="2000" spc="0" dirty="0" smtClean="0">
                <a:latin typeface="Verdana"/>
                <a:cs typeface="Verdana"/>
              </a:rPr>
              <a:t>m</a:t>
            </a:r>
            <a:r>
              <a:rPr sz="2000" spc="-10" dirty="0" smtClean="0">
                <a:latin typeface="Verdana"/>
                <a:cs typeface="Verdana"/>
              </a:rPr>
              <a:t>o</a:t>
            </a:r>
            <a:r>
              <a:rPr sz="2000" spc="0" dirty="0" smtClean="0">
                <a:latin typeface="Verdana"/>
                <a:cs typeface="Verdana"/>
              </a:rPr>
              <a:t>t</a:t>
            </a:r>
            <a:r>
              <a:rPr sz="2000" spc="-10" dirty="0" smtClean="0">
                <a:latin typeface="Verdana"/>
                <a:cs typeface="Verdana"/>
              </a:rPr>
              <a:t>i</a:t>
            </a:r>
            <a:r>
              <a:rPr sz="2000" spc="0" dirty="0" smtClean="0">
                <a:latin typeface="Verdana"/>
                <a:cs typeface="Verdana"/>
              </a:rPr>
              <a:t>ve </a:t>
            </a:r>
            <a:r>
              <a:rPr sz="2000" dirty="0" smtClean="0">
                <a:ln w="0"/>
                <a:solidFill>
                  <a:schemeClr val="accent1"/>
                </a:solidFill>
                <a:effectLst>
                  <a:outerShdw blurRad="38100" dist="25400" dir="5400000" algn="ctr" rotWithShape="0">
                    <a:srgbClr val="6E747A">
                      <a:alpha val="43000"/>
                    </a:srgbClr>
                  </a:outerShdw>
                </a:effectLst>
                <a:latin typeface="Verdana"/>
                <a:cs typeface="Verdana"/>
              </a:rPr>
              <a:t>of</a:t>
            </a:r>
            <a:r>
              <a:rPr lang="en-US" sz="2000" dirty="0" smtClean="0">
                <a:ln w="0"/>
                <a:solidFill>
                  <a:schemeClr val="accent1"/>
                </a:solidFill>
                <a:effectLst>
                  <a:outerShdw blurRad="38100" dist="25400" dir="5400000" algn="ctr" rotWithShape="0">
                    <a:srgbClr val="6E747A">
                      <a:alpha val="43000"/>
                    </a:srgbClr>
                  </a:outerShdw>
                </a:effectLst>
                <a:latin typeface="Verdana"/>
                <a:cs typeface="Verdana"/>
              </a:rPr>
              <a:t> </a:t>
            </a:r>
            <a:r>
              <a:rPr lang="en-US" sz="2000" u="sng" dirty="0" smtClean="0">
                <a:ln w="0"/>
                <a:solidFill>
                  <a:schemeClr val="accent1"/>
                </a:solidFill>
                <a:effectLst>
                  <a:outerShdw blurRad="38100" dist="25400" dir="5400000" algn="ctr" rotWithShape="0">
                    <a:srgbClr val="6E747A">
                      <a:alpha val="43000"/>
                    </a:srgbClr>
                  </a:outerShdw>
                </a:effectLst>
                <a:latin typeface="Verdana"/>
                <a:cs typeface="Verdana"/>
              </a:rPr>
              <a:t>Power</a:t>
            </a:r>
            <a:endParaRPr sz="2000" u="sng" dirty="0">
              <a:ln w="0"/>
              <a:solidFill>
                <a:schemeClr val="accent1"/>
              </a:solidFill>
              <a:effectLst>
                <a:outerShdw blurRad="38100" dist="25400" dir="5400000" algn="ctr" rotWithShape="0">
                  <a:srgbClr val="6E747A">
                    <a:alpha val="43000"/>
                  </a:srgbClr>
                </a:outerShdw>
              </a:effectLst>
              <a:latin typeface="Verdana"/>
              <a:cs typeface="Verdana"/>
            </a:endParaRPr>
          </a:p>
        </p:txBody>
      </p:sp>
      <p:pic>
        <p:nvPicPr>
          <p:cNvPr id="3" name="Picture 2"/>
          <p:cNvPicPr>
            <a:picLocks noChangeAspect="1"/>
          </p:cNvPicPr>
          <p:nvPr/>
        </p:nvPicPr>
        <p:blipFill>
          <a:blip r:embed="rId11"/>
          <a:stretch>
            <a:fillRect/>
          </a:stretch>
        </p:blipFill>
        <p:spPr>
          <a:xfrm>
            <a:off x="1236713" y="6336777"/>
            <a:ext cx="5749026" cy="377985"/>
          </a:xfrm>
          <a:prstGeom prst="rect">
            <a:avLst/>
          </a:prstGeom>
        </p:spPr>
      </p:pic>
    </p:spTree>
    <p:extLst>
      <p:ext uri="{BB962C8B-B14F-4D97-AF65-F5344CB8AC3E}">
        <p14:creationId xmlns:p14="http://schemas.microsoft.com/office/powerpoint/2010/main" val="3421228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smtClean="0"/>
              <a:t>II. LEARNING ENVIRONMENT</a:t>
            </a:r>
            <a:endParaRPr lang="en-US"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0158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066800"/>
            <a:ext cx="8229600" cy="1143000"/>
          </a:xfrm>
        </p:spPr>
        <p:txBody>
          <a:bodyPr/>
          <a:lstStyle/>
          <a:p>
            <a:r>
              <a:rPr lang="en-US" dirty="0" smtClean="0"/>
              <a:t>A VISION OF STUDENTS TODAY-Michael Wesch</a:t>
            </a:r>
            <a:br>
              <a:rPr lang="en-US" dirty="0" smtClean="0"/>
            </a:br>
            <a:endParaRPr lang="en-US" dirty="0"/>
          </a:p>
        </p:txBody>
      </p:sp>
      <p:pic>
        <p:nvPicPr>
          <p:cNvPr id="12" name="A Vision of Students Toda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76400"/>
            <a:ext cx="7696200" cy="4224969"/>
          </a:xfrm>
        </p:spPr>
      </p:pic>
      <p:sp>
        <p:nvSpPr>
          <p:cNvPr id="10" name="Rectangle 9"/>
          <p:cNvSpPr/>
          <p:nvPr/>
        </p:nvSpPr>
        <p:spPr>
          <a:xfrm>
            <a:off x="228601" y="6094258"/>
            <a:ext cx="8305798" cy="738664"/>
          </a:xfrm>
          <a:prstGeom prst="rect">
            <a:avLst/>
          </a:prstGeom>
        </p:spPr>
        <p:txBody>
          <a:bodyPr wrap="square">
            <a:spAutoFit/>
          </a:bodyPr>
          <a:lstStyle/>
          <a:p>
            <a:r>
              <a:rPr lang="en-US" sz="1400" dirty="0"/>
              <a:t>This work is licensed under a Creative Commons</a:t>
            </a:r>
            <a:br>
              <a:rPr lang="en-US" sz="1400" dirty="0"/>
            </a:br>
            <a:r>
              <a:rPr lang="en-US" sz="1400" dirty="0"/>
              <a:t>Attribution-Noncommercial-Share Alike 3.0 License. So you are welcome to download it, share it, even change it, just as long as you give me some credit and you don't sell it or use it to sell anything</a:t>
            </a:r>
          </a:p>
        </p:txBody>
      </p:sp>
    </p:spTree>
    <p:extLst>
      <p:ext uri="{BB962C8B-B14F-4D97-AF65-F5344CB8AC3E}">
        <p14:creationId xmlns:p14="http://schemas.microsoft.com/office/powerpoint/2010/main" val="26579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10719976"/>
              </p:ext>
            </p:extLst>
          </p:nvPr>
        </p:nvGraphicFramePr>
        <p:xfrm>
          <a:off x="152400" y="533399"/>
          <a:ext cx="8991600" cy="5682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a:spLocks noChangeArrowheads="1"/>
          </p:cNvSpPr>
          <p:nvPr/>
        </p:nvSpPr>
        <p:spPr bwMode="auto">
          <a:xfrm>
            <a:off x="1295401" y="4132152"/>
            <a:ext cx="6477000" cy="369332"/>
          </a:xfrm>
          <a:prstGeom prst="rect">
            <a:avLst/>
          </a:prstGeom>
          <a:gradFill rotWithShape="1">
            <a:gsLst>
              <a:gs pos="0">
                <a:srgbClr val="006A96"/>
              </a:gs>
              <a:gs pos="50000">
                <a:srgbClr val="009AD9"/>
              </a:gs>
              <a:gs pos="100000">
                <a:srgbClr val="00B8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dirty="0"/>
              <a:t>To which Generation do PPT Presentations cater? </a:t>
            </a:r>
          </a:p>
        </p:txBody>
      </p:sp>
      <p:sp>
        <p:nvSpPr>
          <p:cNvPr id="2" name="Title 1"/>
          <p:cNvSpPr>
            <a:spLocks noGrp="1"/>
          </p:cNvSpPr>
          <p:nvPr>
            <p:ph type="title"/>
          </p:nvPr>
        </p:nvSpPr>
        <p:spPr>
          <a:xfrm>
            <a:off x="457200" y="-381000"/>
            <a:ext cx="8229600" cy="1143000"/>
          </a:xfrm>
        </p:spPr>
        <p:txBody>
          <a:bodyPr/>
          <a:lstStyle/>
          <a:p>
            <a:pPr>
              <a:defRPr/>
            </a:pPr>
            <a:r>
              <a:rPr lang="en-US" dirty="0" smtClean="0"/>
              <a:t>LEARNING CHARACTERISTICS</a:t>
            </a:r>
            <a:endParaRPr lang="en-US" dirty="0"/>
          </a:p>
        </p:txBody>
      </p:sp>
      <p:sp>
        <p:nvSpPr>
          <p:cNvPr id="5" name="TextBox 4"/>
          <p:cNvSpPr txBox="1">
            <a:spLocks noChangeArrowheads="1"/>
          </p:cNvSpPr>
          <p:nvPr/>
        </p:nvSpPr>
        <p:spPr bwMode="auto">
          <a:xfrm>
            <a:off x="152401" y="6390521"/>
            <a:ext cx="876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dirty="0"/>
              <a:t>United Nations Joint Staff Pension Fund, Talent management team Report, 2010</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062" y="441444"/>
            <a:ext cx="1676400" cy="2171004"/>
          </a:xfrm>
          <a:prstGeom prst="roundRect">
            <a:avLst>
              <a:gd name="adj" fmla="val 11111"/>
            </a:avLst>
          </a:prstGeom>
          <a:ln w="190500" cap="rnd">
            <a:solidFill>
              <a:srgbClr val="FF0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3333" r="23333" b="50000"/>
          <a:stretch/>
        </p:blipFill>
        <p:spPr>
          <a:xfrm>
            <a:off x="4882745" y="533815"/>
            <a:ext cx="1828800" cy="2078633"/>
          </a:xfrm>
          <a:prstGeom prst="roundRect">
            <a:avLst>
              <a:gd name="adj" fmla="val 11111"/>
            </a:avLst>
          </a:prstGeom>
          <a:ln w="190500" cap="rnd">
            <a:solidFill>
              <a:srgbClr val="7030A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29091" r="18546" b="21312"/>
          <a:stretch/>
        </p:blipFill>
        <p:spPr>
          <a:xfrm>
            <a:off x="7077484" y="533816"/>
            <a:ext cx="1609316" cy="2078633"/>
          </a:xfrm>
          <a:prstGeom prst="roundRect">
            <a:avLst>
              <a:gd name="adj" fmla="val 11111"/>
            </a:avLst>
          </a:prstGeom>
          <a:ln w="190500" cap="rnd">
            <a:solidFill>
              <a:srgbClr val="0070C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141314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 OF TODAY’S SESSION</a:t>
            </a:r>
            <a:endParaRPr lang="en-US" dirty="0"/>
          </a:p>
        </p:txBody>
      </p:sp>
      <p:sp>
        <p:nvSpPr>
          <p:cNvPr id="5" name="Content Placeholder 4"/>
          <p:cNvSpPr>
            <a:spLocks noGrp="1"/>
          </p:cNvSpPr>
          <p:nvPr>
            <p:ph idx="1"/>
          </p:nvPr>
        </p:nvSpPr>
        <p:spPr>
          <a:xfrm>
            <a:off x="457200" y="2286000"/>
            <a:ext cx="8229600" cy="4038600"/>
          </a:xfrm>
        </p:spPr>
        <p:txBody>
          <a:bodyPr/>
          <a:lstStyle/>
          <a:p>
            <a:pPr marL="0" indent="0">
              <a:buNone/>
            </a:pPr>
            <a:r>
              <a:rPr lang="en-US" dirty="0"/>
              <a:t>#1 </a:t>
            </a:r>
            <a:r>
              <a:rPr lang="en-US" dirty="0" smtClean="0"/>
              <a:t>Describe generational differences among educators-Baby Boomers/Gen </a:t>
            </a:r>
            <a:r>
              <a:rPr lang="en-US" dirty="0" err="1" smtClean="0"/>
              <a:t>Xers</a:t>
            </a:r>
            <a:r>
              <a:rPr lang="en-US" dirty="0" smtClean="0"/>
              <a:t> and Medical Students-Millennials</a:t>
            </a:r>
          </a:p>
          <a:p>
            <a:pPr marL="0" indent="0">
              <a:buNone/>
            </a:pPr>
            <a:endParaRPr lang="en-US" dirty="0" smtClean="0"/>
          </a:p>
          <a:p>
            <a:pPr marL="0" indent="0">
              <a:buNone/>
            </a:pPr>
            <a:r>
              <a:rPr lang="en-US" dirty="0" smtClean="0"/>
              <a:t>#2 Summarize the ideal learning environment for Millennials</a:t>
            </a:r>
          </a:p>
          <a:p>
            <a:pPr marL="0" indent="0">
              <a:buNone/>
            </a:pPr>
            <a:endParaRPr lang="en-US" dirty="0" smtClean="0"/>
          </a:p>
          <a:p>
            <a:pPr marL="0" indent="0">
              <a:buNone/>
            </a:pPr>
            <a:r>
              <a:rPr lang="en-US" dirty="0" smtClean="0"/>
              <a:t>#2 List </a:t>
            </a:r>
            <a:r>
              <a:rPr lang="en-US" dirty="0"/>
              <a:t>5</a:t>
            </a:r>
            <a:r>
              <a:rPr lang="en-US" dirty="0" smtClean="0"/>
              <a:t> tips to Engage. Teach and Evaluate Millennials</a:t>
            </a:r>
          </a:p>
          <a:p>
            <a:pPr marL="0" indent="0">
              <a:buNone/>
            </a:pPr>
            <a:endParaRPr lang="en-US" dirty="0" smtClean="0"/>
          </a:p>
          <a:p>
            <a:pPr marL="0" indent="0">
              <a:buNone/>
            </a:pPr>
            <a:r>
              <a:rPr lang="en-US" dirty="0" smtClean="0"/>
              <a:t>#4 </a:t>
            </a:r>
            <a:r>
              <a:rPr lang="en-US" dirty="0"/>
              <a:t>Design your own toolbox to </a:t>
            </a:r>
            <a:r>
              <a:rPr lang="en-US" dirty="0" smtClean="0"/>
              <a:t>Engage </a:t>
            </a:r>
            <a:r>
              <a:rPr lang="en-US" dirty="0"/>
              <a:t>and </a:t>
            </a:r>
            <a:r>
              <a:rPr lang="en-US" dirty="0" smtClean="0"/>
              <a:t>Teach Millennials and have fun doing it</a:t>
            </a:r>
            <a:endParaRPr lang="en-US" dirty="0"/>
          </a:p>
          <a:p>
            <a:endParaRPr lang="en-US" dirty="0"/>
          </a:p>
        </p:txBody>
      </p:sp>
    </p:spTree>
    <p:extLst>
      <p:ext uri="{BB962C8B-B14F-4D97-AF65-F5344CB8AC3E}">
        <p14:creationId xmlns:p14="http://schemas.microsoft.com/office/powerpoint/2010/main" val="1204490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219200"/>
            <a:ext cx="8534400" cy="1068070"/>
          </a:xfrm>
          <a:prstGeom prst="rect">
            <a:avLst/>
          </a:prstGeom>
        </p:spPr>
        <p:txBody>
          <a:bodyPr vert="horz" wrap="square" lIns="0" tIns="0" rIns="0" bIns="0" rtlCol="0">
            <a:noAutofit/>
          </a:bodyPr>
          <a:lstStyle/>
          <a:p>
            <a:pPr marL="12700">
              <a:lnSpc>
                <a:spcPct val="100000"/>
              </a:lnSpc>
            </a:pPr>
            <a:r>
              <a:rPr lang="en-US" sz="3500" u="sng" dirty="0" smtClean="0">
                <a:solidFill>
                  <a:schemeClr val="tx2">
                    <a:lumMod val="60000"/>
                    <a:lumOff val="40000"/>
                  </a:schemeClr>
                </a:solidFill>
                <a:latin typeface="Verdana"/>
                <a:cs typeface="Verdana"/>
              </a:rPr>
              <a:t>Optimizing the </a:t>
            </a:r>
            <a:r>
              <a:rPr sz="3500" u="sng" dirty="0" smtClean="0">
                <a:solidFill>
                  <a:schemeClr val="tx2">
                    <a:lumMod val="60000"/>
                    <a:lumOff val="40000"/>
                  </a:schemeClr>
                </a:solidFill>
                <a:latin typeface="Verdana"/>
                <a:cs typeface="Verdana"/>
              </a:rPr>
              <a:t>learning</a:t>
            </a:r>
            <a:r>
              <a:rPr sz="3500" u="sng" spc="-20" dirty="0" smtClean="0">
                <a:solidFill>
                  <a:schemeClr val="tx2">
                    <a:lumMod val="60000"/>
                    <a:lumOff val="40000"/>
                  </a:schemeClr>
                </a:solidFill>
                <a:latin typeface="Verdana"/>
                <a:cs typeface="Verdana"/>
              </a:rPr>
              <a:t> </a:t>
            </a:r>
            <a:r>
              <a:rPr sz="3500" u="sng" spc="0" dirty="0" smtClean="0">
                <a:solidFill>
                  <a:schemeClr val="tx2">
                    <a:lumMod val="60000"/>
                    <a:lumOff val="40000"/>
                  </a:schemeClr>
                </a:solidFill>
                <a:latin typeface="Verdana"/>
                <a:cs typeface="Verdana"/>
              </a:rPr>
              <a:t>environmen</a:t>
            </a:r>
            <a:r>
              <a:rPr sz="3500" u="sng" spc="-15" dirty="0" smtClean="0">
                <a:solidFill>
                  <a:schemeClr val="tx2">
                    <a:lumMod val="60000"/>
                    <a:lumOff val="40000"/>
                  </a:schemeClr>
                </a:solidFill>
                <a:latin typeface="Verdana"/>
                <a:cs typeface="Verdana"/>
              </a:rPr>
              <a:t>t</a:t>
            </a:r>
            <a:r>
              <a:rPr sz="3500" u="sng" spc="0" dirty="0" smtClean="0">
                <a:solidFill>
                  <a:schemeClr val="tx2">
                    <a:lumMod val="60000"/>
                    <a:lumOff val="40000"/>
                  </a:schemeClr>
                </a:solidFill>
                <a:latin typeface="Verdana"/>
                <a:cs typeface="Verdana"/>
              </a:rPr>
              <a:t>s</a:t>
            </a:r>
            <a:r>
              <a:rPr lang="en-US" sz="3500" u="sng" spc="0" dirty="0" smtClean="0">
                <a:solidFill>
                  <a:schemeClr val="tx2">
                    <a:lumMod val="60000"/>
                    <a:lumOff val="40000"/>
                  </a:schemeClr>
                </a:solidFill>
                <a:latin typeface="Verdana"/>
                <a:cs typeface="Verdana"/>
              </a:rPr>
              <a:t> for Millennials</a:t>
            </a:r>
            <a:endParaRPr sz="3500" u="sng" dirty="0">
              <a:solidFill>
                <a:schemeClr val="tx2">
                  <a:lumMod val="60000"/>
                  <a:lumOff val="40000"/>
                </a:schemeClr>
              </a:solidFill>
              <a:latin typeface="Verdana"/>
              <a:cs typeface="Verdana"/>
            </a:endParaRPr>
          </a:p>
        </p:txBody>
      </p:sp>
      <p:sp>
        <p:nvSpPr>
          <p:cNvPr id="3" name="object 3"/>
          <p:cNvSpPr txBox="1"/>
          <p:nvPr/>
        </p:nvSpPr>
        <p:spPr>
          <a:xfrm>
            <a:off x="381000" y="2057400"/>
            <a:ext cx="8026400" cy="4086225"/>
          </a:xfrm>
          <a:prstGeom prst="rect">
            <a:avLst/>
          </a:prstGeom>
        </p:spPr>
        <p:txBody>
          <a:bodyPr vert="horz" wrap="square" lIns="0" tIns="0" rIns="0" bIns="0" rtlCol="0">
            <a:noAutofit/>
          </a:bodyPr>
          <a:lstStyle/>
          <a:p>
            <a:pPr marL="355600" indent="-342900">
              <a:lnSpc>
                <a:spcPts val="2965"/>
              </a:lnSpc>
              <a:buClr>
                <a:srgbClr val="330066"/>
              </a:buClr>
              <a:buSzPct val="69230"/>
              <a:buFont typeface="Wingdings"/>
              <a:buChar char=""/>
              <a:tabLst>
                <a:tab pos="354965" algn="l"/>
              </a:tabLst>
            </a:pPr>
            <a:endParaRPr lang="en-US" sz="2600" dirty="0" smtClean="0">
              <a:latin typeface="Verdana"/>
              <a:cs typeface="Verdana"/>
            </a:endParaRPr>
          </a:p>
          <a:p>
            <a:pPr marL="355600" indent="-342900">
              <a:lnSpc>
                <a:spcPts val="2965"/>
              </a:lnSpc>
              <a:buClr>
                <a:srgbClr val="330066"/>
              </a:buClr>
              <a:buSzPct val="69230"/>
              <a:buFont typeface="Wingdings"/>
              <a:buChar char=""/>
              <a:tabLst>
                <a:tab pos="354965" algn="l"/>
              </a:tabLst>
            </a:pPr>
            <a:r>
              <a:rPr sz="2600" dirty="0" smtClean="0">
                <a:latin typeface="Verdana"/>
                <a:cs typeface="Verdana"/>
              </a:rPr>
              <a:t>Recognize</a:t>
            </a:r>
            <a:r>
              <a:rPr sz="2600" spc="-20" dirty="0" smtClean="0">
                <a:latin typeface="Verdana"/>
                <a:cs typeface="Verdana"/>
              </a:rPr>
              <a:t> </a:t>
            </a:r>
            <a:r>
              <a:rPr sz="2600" spc="0" dirty="0" smtClean="0">
                <a:latin typeface="Verdana"/>
                <a:cs typeface="Verdana"/>
              </a:rPr>
              <a:t>that stude</a:t>
            </a:r>
            <a:r>
              <a:rPr sz="2600" spc="-10" dirty="0" smtClean="0">
                <a:latin typeface="Verdana"/>
                <a:cs typeface="Verdana"/>
              </a:rPr>
              <a:t>n</a:t>
            </a:r>
            <a:r>
              <a:rPr sz="2600" spc="0" dirty="0" smtClean="0">
                <a:latin typeface="Verdana"/>
                <a:cs typeface="Verdana"/>
              </a:rPr>
              <a:t>ts</a:t>
            </a:r>
            <a:r>
              <a:rPr sz="2600" spc="-10" dirty="0" smtClean="0">
                <a:latin typeface="Verdana"/>
                <a:cs typeface="Verdana"/>
              </a:rPr>
              <a:t> </a:t>
            </a:r>
            <a:r>
              <a:rPr sz="2600" spc="0" dirty="0" smtClean="0">
                <a:latin typeface="Verdana"/>
                <a:cs typeface="Verdana"/>
              </a:rPr>
              <a:t>n</a:t>
            </a:r>
            <a:r>
              <a:rPr sz="2600" spc="-10" dirty="0" smtClean="0">
                <a:latin typeface="Verdana"/>
                <a:cs typeface="Verdana"/>
              </a:rPr>
              <a:t>e</a:t>
            </a:r>
            <a:r>
              <a:rPr sz="2600" spc="0" dirty="0" smtClean="0">
                <a:latin typeface="Verdana"/>
                <a:cs typeface="Verdana"/>
              </a:rPr>
              <a:t>ed to</a:t>
            </a:r>
            <a:r>
              <a:rPr sz="2600" spc="-10" dirty="0" smtClean="0">
                <a:latin typeface="Verdana"/>
                <a:cs typeface="Verdana"/>
              </a:rPr>
              <a:t> </a:t>
            </a:r>
            <a:r>
              <a:rPr sz="2600" spc="0" dirty="0" smtClean="0">
                <a:latin typeface="Verdana"/>
                <a:cs typeface="Verdana"/>
              </a:rPr>
              <a:t>u</a:t>
            </a:r>
            <a:r>
              <a:rPr sz="2600" spc="-10" dirty="0" smtClean="0">
                <a:latin typeface="Verdana"/>
                <a:cs typeface="Verdana"/>
              </a:rPr>
              <a:t>n</a:t>
            </a:r>
            <a:r>
              <a:rPr sz="2600" spc="0" dirty="0" smtClean="0">
                <a:latin typeface="Verdana"/>
                <a:cs typeface="Verdana"/>
              </a:rPr>
              <a:t>derstand</a:t>
            </a:r>
            <a:endParaRPr sz="2600" dirty="0">
              <a:latin typeface="Verdana"/>
              <a:cs typeface="Verdana"/>
            </a:endParaRPr>
          </a:p>
          <a:p>
            <a:pPr marL="355600">
              <a:lnSpc>
                <a:spcPts val="2965"/>
              </a:lnSpc>
            </a:pPr>
            <a:r>
              <a:rPr sz="2600" dirty="0" smtClean="0">
                <a:latin typeface="Verdana"/>
                <a:cs typeface="Verdana"/>
              </a:rPr>
              <a:t>the</a:t>
            </a:r>
            <a:r>
              <a:rPr sz="2600" spc="-10" dirty="0" smtClean="0">
                <a:latin typeface="Verdana"/>
                <a:cs typeface="Verdana"/>
              </a:rPr>
              <a:t> </a:t>
            </a:r>
            <a:r>
              <a:rPr sz="2600" i="1" u="sng" spc="0" dirty="0" smtClean="0">
                <a:solidFill>
                  <a:schemeClr val="tx2">
                    <a:lumMod val="60000"/>
                    <a:lumOff val="40000"/>
                  </a:schemeClr>
                </a:solidFill>
                <a:latin typeface="Verdana"/>
                <a:cs typeface="Verdana"/>
              </a:rPr>
              <a:t>p</a:t>
            </a:r>
            <a:r>
              <a:rPr sz="2600" i="1" u="sng" spc="-10" dirty="0" smtClean="0">
                <a:solidFill>
                  <a:schemeClr val="tx2">
                    <a:lumMod val="60000"/>
                    <a:lumOff val="40000"/>
                  </a:schemeClr>
                </a:solidFill>
                <a:latin typeface="Verdana"/>
                <a:cs typeface="Verdana"/>
              </a:rPr>
              <a:t>u</a:t>
            </a:r>
            <a:r>
              <a:rPr sz="2600" i="1" u="sng" spc="0" dirty="0" smtClean="0">
                <a:solidFill>
                  <a:schemeClr val="tx2">
                    <a:lumMod val="60000"/>
                    <a:lumOff val="40000"/>
                  </a:schemeClr>
                </a:solidFill>
                <a:latin typeface="Verdana"/>
                <a:cs typeface="Verdana"/>
              </a:rPr>
              <a:t>rpose</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a</a:t>
            </a:r>
            <a:r>
              <a:rPr sz="2600" i="1" u="sng" spc="-15" dirty="0" smtClean="0">
                <a:solidFill>
                  <a:schemeClr val="tx2">
                    <a:lumMod val="60000"/>
                    <a:lumOff val="40000"/>
                  </a:schemeClr>
                </a:solidFill>
                <a:latin typeface="Verdana"/>
                <a:cs typeface="Verdana"/>
              </a:rPr>
              <a:t>n</a:t>
            </a:r>
            <a:r>
              <a:rPr sz="2600" i="1" u="sng" spc="0" dirty="0" smtClean="0">
                <a:solidFill>
                  <a:schemeClr val="tx2">
                    <a:lumMod val="60000"/>
                    <a:lumOff val="40000"/>
                  </a:schemeClr>
                </a:solidFill>
                <a:latin typeface="Verdana"/>
                <a:cs typeface="Verdana"/>
              </a:rPr>
              <a:t>d me</a:t>
            </a:r>
            <a:r>
              <a:rPr sz="2600" i="1" u="sng" spc="-15" dirty="0" smtClean="0">
                <a:solidFill>
                  <a:schemeClr val="tx2">
                    <a:lumMod val="60000"/>
                    <a:lumOff val="40000"/>
                  </a:schemeClr>
                </a:solidFill>
                <a:latin typeface="Verdana"/>
                <a:cs typeface="Verdana"/>
              </a:rPr>
              <a:t>a</a:t>
            </a:r>
            <a:r>
              <a:rPr sz="2600" i="1" u="sng" spc="0" dirty="0" smtClean="0">
                <a:solidFill>
                  <a:schemeClr val="tx2">
                    <a:lumMod val="60000"/>
                    <a:lumOff val="40000"/>
                  </a:schemeClr>
                </a:solidFill>
                <a:latin typeface="Verdana"/>
                <a:cs typeface="Verdana"/>
              </a:rPr>
              <a:t>ning</a:t>
            </a:r>
            <a:r>
              <a:rPr sz="2600" i="1" u="sng" spc="-10" dirty="0" smtClean="0">
                <a:solidFill>
                  <a:schemeClr val="tx2">
                    <a:lumMod val="60000"/>
                    <a:lumOff val="40000"/>
                  </a:schemeClr>
                </a:solidFill>
                <a:latin typeface="Verdana"/>
                <a:cs typeface="Verdana"/>
              </a:rPr>
              <a:t> </a:t>
            </a:r>
            <a:r>
              <a:rPr sz="2600" i="1" spc="0" dirty="0" smtClean="0">
                <a:latin typeface="Verdana"/>
                <a:cs typeface="Verdana"/>
              </a:rPr>
              <a:t>of</a:t>
            </a:r>
            <a:r>
              <a:rPr sz="2600" i="1" spc="-20" dirty="0" smtClean="0">
                <a:latin typeface="Verdana"/>
                <a:cs typeface="Verdana"/>
              </a:rPr>
              <a:t> </a:t>
            </a:r>
            <a:r>
              <a:rPr sz="2600" i="1" spc="0" dirty="0" smtClean="0">
                <a:latin typeface="Verdana"/>
                <a:cs typeface="Verdana"/>
              </a:rPr>
              <a:t>a</a:t>
            </a:r>
            <a:r>
              <a:rPr sz="2600" i="1" spc="-10" dirty="0" smtClean="0">
                <a:latin typeface="Verdana"/>
                <a:cs typeface="Verdana"/>
              </a:rPr>
              <a:t>c</a:t>
            </a:r>
            <a:r>
              <a:rPr sz="2600" i="1" spc="0" dirty="0" smtClean="0">
                <a:latin typeface="Verdana"/>
                <a:cs typeface="Verdana"/>
              </a:rPr>
              <a:t>t</a:t>
            </a:r>
            <a:r>
              <a:rPr sz="2600" i="1" spc="5" dirty="0" smtClean="0">
                <a:latin typeface="Verdana"/>
                <a:cs typeface="Verdana"/>
              </a:rPr>
              <a:t>i</a:t>
            </a:r>
            <a:r>
              <a:rPr sz="2600" i="1" spc="0" dirty="0" smtClean="0">
                <a:latin typeface="Verdana"/>
                <a:cs typeface="Verdana"/>
              </a:rPr>
              <a:t>vit</a:t>
            </a:r>
            <a:r>
              <a:rPr sz="2600" i="1" spc="5" dirty="0" smtClean="0">
                <a:latin typeface="Verdana"/>
                <a:cs typeface="Verdana"/>
              </a:rPr>
              <a:t>i</a:t>
            </a:r>
            <a:r>
              <a:rPr sz="2600" i="1" spc="0" dirty="0" smtClean="0">
                <a:latin typeface="Verdana"/>
                <a:cs typeface="Verdana"/>
              </a:rPr>
              <a:t>e</a:t>
            </a:r>
            <a:r>
              <a:rPr lang="en-US" sz="2600" i="1" spc="0" dirty="0" smtClean="0">
                <a:latin typeface="Verdana"/>
                <a:cs typeface="Verdana"/>
              </a:rPr>
              <a:t>s</a:t>
            </a:r>
            <a:endParaRPr sz="2600" dirty="0">
              <a:latin typeface="Verdana"/>
              <a:cs typeface="Verdana"/>
            </a:endParaRPr>
          </a:p>
          <a:p>
            <a:pPr marL="355600" indent="-342900">
              <a:lnSpc>
                <a:spcPct val="100000"/>
              </a:lnSpc>
              <a:spcBef>
                <a:spcPts val="310"/>
              </a:spcBef>
              <a:buClr>
                <a:srgbClr val="330066"/>
              </a:buClr>
              <a:buSzPct val="69230"/>
              <a:buFont typeface="Wingdings"/>
              <a:buChar char=""/>
              <a:tabLst>
                <a:tab pos="354965" algn="l"/>
              </a:tabLst>
            </a:pPr>
            <a:r>
              <a:rPr sz="2600" dirty="0" smtClean="0">
                <a:latin typeface="Verdana"/>
                <a:cs typeface="Verdana"/>
              </a:rPr>
              <a:t>Emp</a:t>
            </a:r>
            <a:r>
              <a:rPr sz="2600" spc="-10" dirty="0" smtClean="0">
                <a:latin typeface="Verdana"/>
                <a:cs typeface="Verdana"/>
              </a:rPr>
              <a:t>h</a:t>
            </a:r>
            <a:r>
              <a:rPr sz="2600" spc="0" dirty="0" smtClean="0">
                <a:latin typeface="Verdana"/>
                <a:cs typeface="Verdana"/>
              </a:rPr>
              <a:t>asize</a:t>
            </a:r>
            <a:r>
              <a:rPr sz="2600" spc="-5" dirty="0" smtClean="0">
                <a:latin typeface="Verdana"/>
                <a:cs typeface="Verdana"/>
              </a:rPr>
              <a:t> </a:t>
            </a:r>
            <a:r>
              <a:rPr sz="2600" i="1" u="sng" spc="0" dirty="0" smtClean="0">
                <a:solidFill>
                  <a:schemeClr val="tx2">
                    <a:lumMod val="60000"/>
                    <a:lumOff val="40000"/>
                  </a:schemeClr>
                </a:solidFill>
                <a:latin typeface="Verdana"/>
                <a:cs typeface="Verdana"/>
              </a:rPr>
              <a:t>learning</a:t>
            </a:r>
            <a:r>
              <a:rPr sz="2600" i="1" u="sng" spc="-1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by do</a:t>
            </a:r>
            <a:r>
              <a:rPr sz="2600" i="1" u="sng" spc="5" dirty="0" smtClean="0">
                <a:solidFill>
                  <a:schemeClr val="tx2">
                    <a:lumMod val="60000"/>
                    <a:lumOff val="40000"/>
                  </a:schemeClr>
                </a:solidFill>
                <a:latin typeface="Verdana"/>
                <a:cs typeface="Verdana"/>
              </a:rPr>
              <a:t>i</a:t>
            </a:r>
            <a:r>
              <a:rPr sz="2600" i="1" u="sng" spc="0" dirty="0" smtClean="0">
                <a:solidFill>
                  <a:schemeClr val="tx2">
                    <a:lumMod val="60000"/>
                    <a:lumOff val="40000"/>
                  </a:schemeClr>
                </a:solidFill>
                <a:latin typeface="Verdana"/>
                <a:cs typeface="Verdana"/>
              </a:rPr>
              <a:t>ng</a:t>
            </a:r>
            <a:endParaRPr sz="2600" u="sng" dirty="0">
              <a:solidFill>
                <a:schemeClr val="tx2">
                  <a:lumMod val="60000"/>
                  <a:lumOff val="40000"/>
                </a:schemeClr>
              </a:solidFill>
              <a:latin typeface="Verdana"/>
              <a:cs typeface="Verdana"/>
            </a:endParaRPr>
          </a:p>
          <a:p>
            <a:pPr marL="355600" indent="-342900">
              <a:lnSpc>
                <a:spcPts val="2965"/>
              </a:lnSpc>
              <a:spcBef>
                <a:spcPts val="310"/>
              </a:spcBef>
              <a:buClr>
                <a:srgbClr val="330066"/>
              </a:buClr>
              <a:buSzPct val="69230"/>
              <a:buFont typeface="Wingdings"/>
              <a:buChar char=""/>
              <a:tabLst>
                <a:tab pos="354965" algn="l"/>
              </a:tabLst>
            </a:pPr>
            <a:r>
              <a:rPr sz="2600" dirty="0" smtClean="0">
                <a:latin typeface="Verdana"/>
                <a:cs typeface="Verdana"/>
              </a:rPr>
              <a:t>Break</a:t>
            </a:r>
            <a:r>
              <a:rPr sz="2600" spc="-5" dirty="0" smtClean="0">
                <a:latin typeface="Verdana"/>
                <a:cs typeface="Verdana"/>
              </a:rPr>
              <a:t> </a:t>
            </a:r>
            <a:r>
              <a:rPr sz="2600" spc="-10" dirty="0" smtClean="0">
                <a:latin typeface="Verdana"/>
                <a:cs typeface="Verdana"/>
              </a:rPr>
              <a:t>u</a:t>
            </a:r>
            <a:r>
              <a:rPr sz="2600" spc="0" dirty="0" smtClean="0">
                <a:latin typeface="Verdana"/>
                <a:cs typeface="Verdana"/>
              </a:rPr>
              <a:t>p </a:t>
            </a:r>
            <a:r>
              <a:rPr sz="2600" spc="5" dirty="0" smtClean="0">
                <a:latin typeface="Verdana"/>
                <a:cs typeface="Verdana"/>
              </a:rPr>
              <a:t>l</a:t>
            </a:r>
            <a:r>
              <a:rPr sz="2600" spc="0" dirty="0" smtClean="0">
                <a:latin typeface="Verdana"/>
                <a:cs typeface="Verdana"/>
              </a:rPr>
              <a:t>ectures</a:t>
            </a:r>
            <a:r>
              <a:rPr sz="2600" spc="-20" dirty="0" smtClean="0">
                <a:latin typeface="Verdana"/>
                <a:cs typeface="Verdana"/>
              </a:rPr>
              <a:t> </a:t>
            </a:r>
            <a:r>
              <a:rPr sz="2600" spc="0" dirty="0" smtClean="0">
                <a:latin typeface="Verdana"/>
                <a:cs typeface="Verdana"/>
              </a:rPr>
              <a:t>w</a:t>
            </a:r>
            <a:r>
              <a:rPr sz="2600" spc="5" dirty="0" smtClean="0">
                <a:latin typeface="Verdana"/>
                <a:cs typeface="Verdana"/>
              </a:rPr>
              <a:t>i</a:t>
            </a:r>
            <a:r>
              <a:rPr sz="2600" spc="0" dirty="0" smtClean="0">
                <a:latin typeface="Verdana"/>
                <a:cs typeface="Verdana"/>
              </a:rPr>
              <a:t>th</a:t>
            </a:r>
            <a:r>
              <a:rPr sz="2600" spc="-20" dirty="0" smtClean="0">
                <a:latin typeface="Verdana"/>
                <a:cs typeface="Verdana"/>
              </a:rPr>
              <a:t> </a:t>
            </a:r>
            <a:r>
              <a:rPr sz="2600" i="1" u="sng" spc="0" dirty="0" smtClean="0">
                <a:solidFill>
                  <a:schemeClr val="tx2">
                    <a:lumMod val="60000"/>
                    <a:lumOff val="40000"/>
                  </a:schemeClr>
                </a:solidFill>
                <a:latin typeface="Verdana"/>
                <a:cs typeface="Verdana"/>
              </a:rPr>
              <a:t>pic</a:t>
            </a:r>
            <a:r>
              <a:rPr sz="2600" i="1" u="sng" spc="5" dirty="0" smtClean="0">
                <a:solidFill>
                  <a:schemeClr val="tx2">
                    <a:lumMod val="60000"/>
                    <a:lumOff val="40000"/>
                  </a:schemeClr>
                </a:solidFill>
                <a:latin typeface="Verdana"/>
                <a:cs typeface="Verdana"/>
              </a:rPr>
              <a:t>t</a:t>
            </a:r>
            <a:r>
              <a:rPr sz="2600" i="1" u="sng" spc="0" dirty="0" smtClean="0">
                <a:solidFill>
                  <a:schemeClr val="tx2">
                    <a:lumMod val="60000"/>
                    <a:lumOff val="40000"/>
                  </a:schemeClr>
                </a:solidFill>
                <a:latin typeface="Verdana"/>
                <a:cs typeface="Verdana"/>
              </a:rPr>
              <a:t>ures,</a:t>
            </a:r>
            <a:r>
              <a:rPr sz="2600" i="1" u="sng" spc="-2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graphics</a:t>
            </a:r>
            <a:r>
              <a:rPr sz="2600" i="1" u="sng" spc="-3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a</a:t>
            </a:r>
            <a:r>
              <a:rPr sz="2600" i="1" u="sng" spc="-10" dirty="0" smtClean="0">
                <a:solidFill>
                  <a:schemeClr val="tx2">
                    <a:lumMod val="60000"/>
                    <a:lumOff val="40000"/>
                  </a:schemeClr>
                </a:solidFill>
                <a:latin typeface="Verdana"/>
                <a:cs typeface="Verdana"/>
              </a:rPr>
              <a:t>n</a:t>
            </a:r>
            <a:r>
              <a:rPr sz="2600" i="1" u="sng" spc="0" dirty="0" smtClean="0">
                <a:solidFill>
                  <a:schemeClr val="tx2">
                    <a:lumMod val="60000"/>
                    <a:lumOff val="40000"/>
                  </a:schemeClr>
                </a:solidFill>
                <a:latin typeface="Verdana"/>
                <a:cs typeface="Verdana"/>
              </a:rPr>
              <a:t>d</a:t>
            </a:r>
            <a:endParaRPr sz="2600" u="sng" dirty="0">
              <a:solidFill>
                <a:schemeClr val="tx2">
                  <a:lumMod val="60000"/>
                  <a:lumOff val="40000"/>
                </a:schemeClr>
              </a:solidFill>
              <a:latin typeface="Verdana"/>
              <a:cs typeface="Verdana"/>
            </a:endParaRPr>
          </a:p>
          <a:p>
            <a:pPr marL="355600">
              <a:lnSpc>
                <a:spcPts val="2965"/>
              </a:lnSpc>
            </a:pPr>
            <a:r>
              <a:rPr sz="2600" i="1" u="sng" dirty="0" smtClean="0">
                <a:solidFill>
                  <a:schemeClr val="tx2">
                    <a:lumMod val="60000"/>
                    <a:lumOff val="40000"/>
                  </a:schemeClr>
                </a:solidFill>
                <a:latin typeface="Verdana"/>
                <a:cs typeface="Verdana"/>
              </a:rPr>
              <a:t>short</a:t>
            </a:r>
            <a:r>
              <a:rPr sz="2600" i="1" u="sng" spc="-2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video</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se</a:t>
            </a:r>
            <a:r>
              <a:rPr sz="2600" i="1" u="sng" spc="-10" dirty="0" smtClean="0">
                <a:solidFill>
                  <a:schemeClr val="tx2">
                    <a:lumMod val="60000"/>
                    <a:lumOff val="40000"/>
                  </a:schemeClr>
                </a:solidFill>
                <a:latin typeface="Verdana"/>
                <a:cs typeface="Verdana"/>
              </a:rPr>
              <a:t>g</a:t>
            </a:r>
            <a:r>
              <a:rPr sz="2600" i="1" u="sng" spc="0" dirty="0" smtClean="0">
                <a:solidFill>
                  <a:schemeClr val="tx2">
                    <a:lumMod val="60000"/>
                    <a:lumOff val="40000"/>
                  </a:schemeClr>
                </a:solidFill>
                <a:latin typeface="Verdana"/>
                <a:cs typeface="Verdana"/>
              </a:rPr>
              <a:t>m</a:t>
            </a:r>
            <a:r>
              <a:rPr sz="2600" i="1" u="sng" spc="-10" dirty="0" smtClean="0">
                <a:solidFill>
                  <a:schemeClr val="tx2">
                    <a:lumMod val="60000"/>
                    <a:lumOff val="40000"/>
                  </a:schemeClr>
                </a:solidFill>
                <a:latin typeface="Verdana"/>
                <a:cs typeface="Verdana"/>
              </a:rPr>
              <a:t>e</a:t>
            </a:r>
            <a:r>
              <a:rPr sz="2600" i="1" u="sng" spc="0" dirty="0" smtClean="0">
                <a:solidFill>
                  <a:schemeClr val="tx2">
                    <a:lumMod val="60000"/>
                    <a:lumOff val="40000"/>
                  </a:schemeClr>
                </a:solidFill>
                <a:latin typeface="Verdana"/>
                <a:cs typeface="Verdana"/>
              </a:rPr>
              <a:t>nts</a:t>
            </a:r>
            <a:endParaRPr sz="2600" u="sng" dirty="0">
              <a:solidFill>
                <a:schemeClr val="tx2">
                  <a:lumMod val="60000"/>
                  <a:lumOff val="40000"/>
                </a:schemeClr>
              </a:solidFill>
              <a:latin typeface="Verdana"/>
              <a:cs typeface="Verdana"/>
            </a:endParaRPr>
          </a:p>
          <a:p>
            <a:pPr marL="355600" indent="-342900">
              <a:lnSpc>
                <a:spcPct val="100000"/>
              </a:lnSpc>
              <a:spcBef>
                <a:spcPts val="310"/>
              </a:spcBef>
              <a:buClr>
                <a:srgbClr val="330066"/>
              </a:buClr>
              <a:buSzPct val="69230"/>
              <a:buFont typeface="Wingdings"/>
              <a:buChar char=""/>
              <a:tabLst>
                <a:tab pos="354965" algn="l"/>
              </a:tabLst>
            </a:pPr>
            <a:r>
              <a:rPr sz="2600" dirty="0" smtClean="0">
                <a:latin typeface="Verdana"/>
                <a:cs typeface="Verdana"/>
              </a:rPr>
              <a:t>Use</a:t>
            </a:r>
            <a:r>
              <a:rPr sz="2600" spc="-15" dirty="0" smtClean="0">
                <a:latin typeface="Verdana"/>
                <a:cs typeface="Verdana"/>
              </a:rPr>
              <a:t> </a:t>
            </a:r>
            <a:r>
              <a:rPr sz="2600" i="1" u="sng" spc="0" dirty="0" smtClean="0">
                <a:solidFill>
                  <a:schemeClr val="tx2">
                    <a:lumMod val="60000"/>
                    <a:lumOff val="40000"/>
                  </a:schemeClr>
                </a:solidFill>
                <a:latin typeface="Verdana"/>
                <a:cs typeface="Verdana"/>
              </a:rPr>
              <a:t>a</a:t>
            </a:r>
            <a:r>
              <a:rPr sz="2600" i="1" u="sng" spc="-10" dirty="0" smtClean="0">
                <a:solidFill>
                  <a:schemeClr val="tx2">
                    <a:lumMod val="60000"/>
                    <a:lumOff val="40000"/>
                  </a:schemeClr>
                </a:solidFill>
                <a:latin typeface="Verdana"/>
                <a:cs typeface="Verdana"/>
              </a:rPr>
              <a:t>u</a:t>
            </a:r>
            <a:r>
              <a:rPr sz="2600" i="1" u="sng" spc="0" dirty="0" smtClean="0">
                <a:solidFill>
                  <a:schemeClr val="tx2">
                    <a:lumMod val="60000"/>
                    <a:lumOff val="40000"/>
                  </a:schemeClr>
                </a:solidFill>
                <a:latin typeface="Verdana"/>
                <a:cs typeface="Verdana"/>
              </a:rPr>
              <a:t>dience</a:t>
            </a:r>
            <a:r>
              <a:rPr sz="2600" i="1" u="sng" spc="-10" dirty="0" smtClean="0">
                <a:solidFill>
                  <a:schemeClr val="tx2">
                    <a:lumMod val="60000"/>
                    <a:lumOff val="40000"/>
                  </a:schemeClr>
                </a:solidFill>
                <a:latin typeface="Verdana"/>
                <a:cs typeface="Verdana"/>
              </a:rPr>
              <a:t> </a:t>
            </a:r>
            <a:r>
              <a:rPr sz="2600" i="1" u="sng" spc="5" dirty="0" smtClean="0">
                <a:solidFill>
                  <a:schemeClr val="tx2">
                    <a:lumMod val="60000"/>
                    <a:lumOff val="40000"/>
                  </a:schemeClr>
                </a:solidFill>
                <a:latin typeface="Verdana"/>
                <a:cs typeface="Verdana"/>
              </a:rPr>
              <a:t>r</a:t>
            </a:r>
            <a:r>
              <a:rPr sz="2600" i="1" u="sng" spc="0" dirty="0" smtClean="0">
                <a:solidFill>
                  <a:schemeClr val="tx2">
                    <a:lumMod val="60000"/>
                    <a:lumOff val="40000"/>
                  </a:schemeClr>
                </a:solidFill>
                <a:latin typeface="Verdana"/>
                <a:cs typeface="Verdana"/>
              </a:rPr>
              <a:t>espo</a:t>
            </a:r>
            <a:r>
              <a:rPr lang="en-US" sz="2600" i="1" u="sng" spc="-10" dirty="0">
                <a:solidFill>
                  <a:schemeClr val="tx2">
                    <a:lumMod val="60000"/>
                    <a:lumOff val="40000"/>
                  </a:schemeClr>
                </a:solidFill>
                <a:latin typeface="Verdana"/>
                <a:cs typeface="Verdana"/>
              </a:rPr>
              <a:t>n</a:t>
            </a:r>
            <a:r>
              <a:rPr sz="2600" i="1" u="sng" spc="0" dirty="0" smtClean="0">
                <a:solidFill>
                  <a:schemeClr val="tx2">
                    <a:lumMod val="60000"/>
                    <a:lumOff val="40000"/>
                  </a:schemeClr>
                </a:solidFill>
                <a:latin typeface="Verdana"/>
                <a:cs typeface="Verdana"/>
              </a:rPr>
              <a:t>se</a:t>
            </a:r>
            <a:r>
              <a:rPr sz="2600" i="1" u="sng" spc="-2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system,</a:t>
            </a:r>
            <a:r>
              <a:rPr sz="2600" i="1" u="sng" spc="-2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team</a:t>
            </a:r>
            <a:r>
              <a:rPr sz="2600" i="1" u="sng" spc="-2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learn</a:t>
            </a:r>
            <a:r>
              <a:rPr sz="2600" i="1" u="sng" spc="0" dirty="0" smtClean="0">
                <a:latin typeface="Verdana"/>
                <a:cs typeface="Verdana"/>
              </a:rPr>
              <a:t>ing</a:t>
            </a:r>
            <a:endParaRPr sz="2600" u="sng" dirty="0">
              <a:latin typeface="Verdana"/>
              <a:cs typeface="Verdana"/>
            </a:endParaRPr>
          </a:p>
          <a:p>
            <a:pPr marL="355600" indent="-342900">
              <a:lnSpc>
                <a:spcPct val="100000"/>
              </a:lnSpc>
              <a:spcBef>
                <a:spcPts val="310"/>
              </a:spcBef>
              <a:buClr>
                <a:srgbClr val="330066"/>
              </a:buClr>
              <a:buSzPct val="69230"/>
              <a:buFont typeface="Wingdings"/>
              <a:buChar char=""/>
              <a:tabLst>
                <a:tab pos="354965" algn="l"/>
              </a:tabLst>
            </a:pPr>
            <a:r>
              <a:rPr sz="2600" dirty="0" smtClean="0">
                <a:latin typeface="Verdana"/>
                <a:cs typeface="Verdana"/>
              </a:rPr>
              <a:t>For</a:t>
            </a:r>
            <a:r>
              <a:rPr sz="2600" spc="-5" dirty="0" smtClean="0">
                <a:latin typeface="Verdana"/>
                <a:cs typeface="Verdana"/>
              </a:rPr>
              <a:t> </a:t>
            </a:r>
            <a:r>
              <a:rPr sz="2600" spc="0" dirty="0" smtClean="0">
                <a:latin typeface="Verdana"/>
                <a:cs typeface="Verdana"/>
              </a:rPr>
              <a:t>stude</a:t>
            </a:r>
            <a:r>
              <a:rPr sz="2600" spc="-10" dirty="0" smtClean="0">
                <a:latin typeface="Verdana"/>
                <a:cs typeface="Verdana"/>
              </a:rPr>
              <a:t>n</a:t>
            </a:r>
            <a:r>
              <a:rPr sz="2600" spc="0" dirty="0" smtClean="0">
                <a:latin typeface="Verdana"/>
                <a:cs typeface="Verdana"/>
              </a:rPr>
              <a:t>ts</a:t>
            </a:r>
            <a:r>
              <a:rPr sz="2600" spc="-10" dirty="0" smtClean="0">
                <a:latin typeface="Verdana"/>
                <a:cs typeface="Verdana"/>
              </a:rPr>
              <a:t> </a:t>
            </a:r>
            <a:r>
              <a:rPr sz="2600" spc="0" dirty="0" smtClean="0">
                <a:latin typeface="Verdana"/>
                <a:cs typeface="Verdana"/>
              </a:rPr>
              <a:t>requ</a:t>
            </a:r>
            <a:r>
              <a:rPr sz="2600" spc="-10" dirty="0" smtClean="0">
                <a:latin typeface="Verdana"/>
                <a:cs typeface="Verdana"/>
              </a:rPr>
              <a:t>e</a:t>
            </a:r>
            <a:r>
              <a:rPr sz="2600" spc="0" dirty="0" smtClean="0">
                <a:latin typeface="Verdana"/>
                <a:cs typeface="Verdana"/>
              </a:rPr>
              <a:t>st</a:t>
            </a:r>
            <a:r>
              <a:rPr sz="2600" spc="5" dirty="0" smtClean="0">
                <a:latin typeface="Verdana"/>
                <a:cs typeface="Verdana"/>
              </a:rPr>
              <a:t>i</a:t>
            </a:r>
            <a:r>
              <a:rPr sz="2600" spc="0" dirty="0" smtClean="0">
                <a:latin typeface="Verdana"/>
                <a:cs typeface="Verdana"/>
              </a:rPr>
              <a:t>ng special</a:t>
            </a:r>
            <a:r>
              <a:rPr sz="2600" spc="-30" dirty="0" smtClean="0">
                <a:latin typeface="Verdana"/>
                <a:cs typeface="Verdana"/>
              </a:rPr>
              <a:t> </a:t>
            </a:r>
            <a:r>
              <a:rPr sz="2600" spc="0" dirty="0" smtClean="0">
                <a:latin typeface="Verdana"/>
                <a:cs typeface="Verdana"/>
              </a:rPr>
              <a:t>t</a:t>
            </a:r>
            <a:r>
              <a:rPr sz="2600" spc="5" dirty="0" smtClean="0">
                <a:latin typeface="Verdana"/>
                <a:cs typeface="Verdana"/>
              </a:rPr>
              <a:t>r</a:t>
            </a:r>
            <a:r>
              <a:rPr sz="2600" spc="0" dirty="0" smtClean="0">
                <a:latin typeface="Verdana"/>
                <a:cs typeface="Verdana"/>
              </a:rPr>
              <a:t>e</a:t>
            </a:r>
            <a:r>
              <a:rPr sz="2600" spc="-10" dirty="0" smtClean="0">
                <a:latin typeface="Verdana"/>
                <a:cs typeface="Verdana"/>
              </a:rPr>
              <a:t>a</a:t>
            </a:r>
            <a:r>
              <a:rPr sz="2600" spc="0" dirty="0" smtClean="0">
                <a:latin typeface="Verdana"/>
                <a:cs typeface="Verdana"/>
              </a:rPr>
              <a:t>tment:</a:t>
            </a:r>
            <a:endParaRPr sz="2600" dirty="0">
              <a:latin typeface="Verdana"/>
              <a:cs typeface="Verdana"/>
            </a:endParaRPr>
          </a:p>
          <a:p>
            <a:pPr marL="360045">
              <a:lnSpc>
                <a:spcPct val="100000"/>
              </a:lnSpc>
              <a:spcBef>
                <a:spcPts val="315"/>
              </a:spcBef>
            </a:pPr>
            <a:r>
              <a:rPr sz="2600" i="1" u="sng" dirty="0" smtClean="0">
                <a:solidFill>
                  <a:schemeClr val="tx2">
                    <a:lumMod val="60000"/>
                    <a:lumOff val="40000"/>
                  </a:schemeClr>
                </a:solidFill>
                <a:latin typeface="Verdana"/>
                <a:cs typeface="Verdana"/>
              </a:rPr>
              <a:t>all</a:t>
            </a:r>
            <a:r>
              <a:rPr sz="2600" i="1" u="sng" spc="-1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stud</a:t>
            </a:r>
            <a:r>
              <a:rPr sz="2600" i="1" u="sng" spc="-15" dirty="0" smtClean="0">
                <a:solidFill>
                  <a:schemeClr val="tx2">
                    <a:lumMod val="60000"/>
                    <a:lumOff val="40000"/>
                  </a:schemeClr>
                </a:solidFill>
                <a:latin typeface="Verdana"/>
                <a:cs typeface="Verdana"/>
              </a:rPr>
              <a:t>e</a:t>
            </a:r>
            <a:r>
              <a:rPr sz="2600" i="1" u="sng" spc="0" dirty="0" smtClean="0">
                <a:solidFill>
                  <a:schemeClr val="tx2">
                    <a:lumMod val="60000"/>
                    <a:lumOff val="40000"/>
                  </a:schemeClr>
                </a:solidFill>
                <a:latin typeface="Verdana"/>
                <a:cs typeface="Verdana"/>
              </a:rPr>
              <a:t>nts</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sho</a:t>
            </a:r>
            <a:r>
              <a:rPr sz="2600" i="1" u="sng" spc="-10" dirty="0" smtClean="0">
                <a:solidFill>
                  <a:schemeClr val="tx2">
                    <a:lumMod val="60000"/>
                    <a:lumOff val="40000"/>
                  </a:schemeClr>
                </a:solidFill>
                <a:latin typeface="Verdana"/>
                <a:cs typeface="Verdana"/>
              </a:rPr>
              <a:t>u</a:t>
            </a:r>
            <a:r>
              <a:rPr sz="2600" i="1" u="sng" spc="0" dirty="0" smtClean="0">
                <a:solidFill>
                  <a:schemeClr val="tx2">
                    <a:lumMod val="60000"/>
                    <a:lumOff val="40000"/>
                  </a:schemeClr>
                </a:solidFill>
                <a:latin typeface="Verdana"/>
                <a:cs typeface="Verdana"/>
              </a:rPr>
              <a:t>ld</a:t>
            </a:r>
            <a:r>
              <a:rPr sz="2600" i="1" u="sng" spc="-1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h</a:t>
            </a:r>
            <a:r>
              <a:rPr sz="2600" i="1" u="sng" spc="-15" dirty="0" smtClean="0">
                <a:solidFill>
                  <a:schemeClr val="tx2">
                    <a:lumMod val="60000"/>
                    <a:lumOff val="40000"/>
                  </a:schemeClr>
                </a:solidFill>
                <a:latin typeface="Verdana"/>
                <a:cs typeface="Verdana"/>
              </a:rPr>
              <a:t>a</a:t>
            </a:r>
            <a:r>
              <a:rPr sz="2600" i="1" u="sng" spc="0" dirty="0" smtClean="0">
                <a:solidFill>
                  <a:schemeClr val="tx2">
                    <a:lumMod val="60000"/>
                    <a:lumOff val="40000"/>
                  </a:schemeClr>
                </a:solidFill>
                <a:latin typeface="Verdana"/>
                <a:cs typeface="Verdana"/>
              </a:rPr>
              <a:t>ve</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same</a:t>
            </a:r>
            <a:r>
              <a:rPr sz="2600" i="1" u="sng" spc="-10" dirty="0" smtClean="0">
                <a:solidFill>
                  <a:schemeClr val="tx2">
                    <a:lumMod val="60000"/>
                    <a:lumOff val="40000"/>
                  </a:schemeClr>
                </a:solidFill>
                <a:latin typeface="Verdana"/>
                <a:cs typeface="Verdana"/>
              </a:rPr>
              <a:t> </a:t>
            </a:r>
            <a:r>
              <a:rPr sz="2600" i="1" u="sng" spc="-15" dirty="0" smtClean="0">
                <a:solidFill>
                  <a:schemeClr val="tx2">
                    <a:lumMod val="60000"/>
                    <a:lumOff val="40000"/>
                  </a:schemeClr>
                </a:solidFill>
                <a:latin typeface="Verdana"/>
                <a:cs typeface="Verdana"/>
              </a:rPr>
              <a:t>a</a:t>
            </a:r>
            <a:r>
              <a:rPr sz="2600" i="1" u="sng" spc="0" dirty="0" smtClean="0">
                <a:solidFill>
                  <a:schemeClr val="tx2">
                    <a:lumMod val="60000"/>
                    <a:lumOff val="40000"/>
                  </a:schemeClr>
                </a:solidFill>
                <a:latin typeface="Verdana"/>
                <a:cs typeface="Verdana"/>
              </a:rPr>
              <a:t>d</a:t>
            </a:r>
            <a:r>
              <a:rPr sz="2600" i="1" u="sng" spc="-10" dirty="0" smtClean="0">
                <a:solidFill>
                  <a:schemeClr val="tx2">
                    <a:lumMod val="60000"/>
                    <a:lumOff val="40000"/>
                  </a:schemeClr>
                </a:solidFill>
                <a:latin typeface="Verdana"/>
                <a:cs typeface="Verdana"/>
              </a:rPr>
              <a:t>v</a:t>
            </a:r>
            <a:r>
              <a:rPr sz="2600" i="1" u="sng" spc="0" dirty="0" smtClean="0">
                <a:solidFill>
                  <a:schemeClr val="tx2">
                    <a:lumMod val="60000"/>
                    <a:lumOff val="40000"/>
                  </a:schemeClr>
                </a:solidFill>
                <a:latin typeface="Verdana"/>
                <a:cs typeface="Verdana"/>
              </a:rPr>
              <a:t>a</a:t>
            </a:r>
            <a:r>
              <a:rPr sz="2600" i="1" u="sng" spc="-15" dirty="0" smtClean="0">
                <a:solidFill>
                  <a:schemeClr val="tx2">
                    <a:lumMod val="60000"/>
                    <a:lumOff val="40000"/>
                  </a:schemeClr>
                </a:solidFill>
                <a:latin typeface="Verdana"/>
                <a:cs typeface="Verdana"/>
              </a:rPr>
              <a:t>n</a:t>
            </a:r>
            <a:r>
              <a:rPr sz="2600" i="1" u="sng" spc="0" dirty="0" smtClean="0">
                <a:solidFill>
                  <a:schemeClr val="tx2">
                    <a:lumMod val="60000"/>
                    <a:lumOff val="40000"/>
                  </a:schemeClr>
                </a:solidFill>
                <a:latin typeface="Verdana"/>
                <a:cs typeface="Verdana"/>
              </a:rPr>
              <a:t>tag</a:t>
            </a:r>
            <a:r>
              <a:rPr sz="2600" i="1" u="sng" spc="-5" dirty="0" smtClean="0">
                <a:solidFill>
                  <a:schemeClr val="tx2">
                    <a:lumMod val="60000"/>
                    <a:lumOff val="40000"/>
                  </a:schemeClr>
                </a:solidFill>
                <a:latin typeface="Verdana"/>
                <a:cs typeface="Verdana"/>
              </a:rPr>
              <a:t>e</a:t>
            </a:r>
            <a:r>
              <a:rPr sz="2600" i="1" u="sng" spc="0" dirty="0" smtClean="0">
                <a:solidFill>
                  <a:schemeClr val="tx2">
                    <a:lumMod val="60000"/>
                    <a:lumOff val="40000"/>
                  </a:schemeClr>
                </a:solidFill>
                <a:latin typeface="Verdana"/>
                <a:cs typeface="Verdana"/>
              </a:rPr>
              <a:t>s</a:t>
            </a:r>
            <a:endParaRPr sz="2600" u="sng" dirty="0">
              <a:solidFill>
                <a:schemeClr val="tx2">
                  <a:lumMod val="60000"/>
                  <a:lumOff val="40000"/>
                </a:schemeClr>
              </a:solidFill>
              <a:latin typeface="Verdana"/>
              <a:cs typeface="Verdana"/>
            </a:endParaRPr>
          </a:p>
          <a:p>
            <a:pPr>
              <a:lnSpc>
                <a:spcPts val="650"/>
              </a:lnSpc>
              <a:spcBef>
                <a:spcPts val="13"/>
              </a:spcBef>
            </a:pPr>
            <a:endParaRPr sz="650" dirty="0"/>
          </a:p>
          <a:p>
            <a:pPr marL="355600" marR="287020" indent="-342900">
              <a:lnSpc>
                <a:spcPts val="2810"/>
              </a:lnSpc>
              <a:buClr>
                <a:srgbClr val="330066"/>
              </a:buClr>
              <a:buSzPct val="69230"/>
              <a:buFont typeface="Wingdings"/>
              <a:buChar char=""/>
              <a:tabLst>
                <a:tab pos="354965" algn="l"/>
              </a:tabLst>
            </a:pPr>
            <a:r>
              <a:rPr sz="2600" i="1" u="sng" dirty="0" smtClean="0">
                <a:solidFill>
                  <a:schemeClr val="tx2">
                    <a:lumMod val="60000"/>
                    <a:lumOff val="40000"/>
                  </a:schemeClr>
                </a:solidFill>
                <a:latin typeface="Verdana"/>
                <a:cs typeface="Verdana"/>
              </a:rPr>
              <a:t>Do</a:t>
            </a:r>
            <a:r>
              <a:rPr sz="2600" i="1" u="sng" spc="-1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not</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compromise</a:t>
            </a:r>
            <a:r>
              <a:rPr sz="2600" i="1" u="sng" spc="-5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on conte</a:t>
            </a:r>
            <a:r>
              <a:rPr sz="2600" i="1" u="sng" spc="-10" dirty="0" smtClean="0">
                <a:solidFill>
                  <a:schemeClr val="tx2">
                    <a:lumMod val="60000"/>
                    <a:lumOff val="40000"/>
                  </a:schemeClr>
                </a:solidFill>
                <a:latin typeface="Verdana"/>
                <a:cs typeface="Verdana"/>
              </a:rPr>
              <a:t>n</a:t>
            </a:r>
            <a:r>
              <a:rPr sz="2600" i="1" u="sng" spc="0" dirty="0" smtClean="0">
                <a:solidFill>
                  <a:schemeClr val="tx2">
                    <a:lumMod val="60000"/>
                    <a:lumOff val="40000"/>
                  </a:schemeClr>
                </a:solidFill>
                <a:latin typeface="Verdana"/>
                <a:cs typeface="Verdana"/>
              </a:rPr>
              <a:t>t</a:t>
            </a:r>
            <a:r>
              <a:rPr sz="2600" i="1" u="sng" spc="-1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that</a:t>
            </a:r>
            <a:r>
              <a:rPr sz="2600" i="1" u="sng" spc="-15"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must</a:t>
            </a:r>
            <a:r>
              <a:rPr sz="2600" i="1" u="sng" spc="-20" dirty="0" smtClean="0">
                <a:solidFill>
                  <a:schemeClr val="tx2">
                    <a:lumMod val="60000"/>
                    <a:lumOff val="40000"/>
                  </a:schemeClr>
                </a:solidFill>
                <a:latin typeface="Verdana"/>
                <a:cs typeface="Verdana"/>
              </a:rPr>
              <a:t> </a:t>
            </a:r>
            <a:r>
              <a:rPr sz="2600" i="1" u="sng" spc="0" dirty="0" smtClean="0">
                <a:solidFill>
                  <a:schemeClr val="tx2">
                    <a:lumMod val="60000"/>
                    <a:lumOff val="40000"/>
                  </a:schemeClr>
                </a:solidFill>
                <a:latin typeface="Verdana"/>
                <a:cs typeface="Verdana"/>
              </a:rPr>
              <a:t>be learned</a:t>
            </a:r>
            <a:endParaRPr sz="2600" u="sng" dirty="0">
              <a:solidFill>
                <a:schemeClr val="tx2">
                  <a:lumMod val="60000"/>
                  <a:lumOff val="40000"/>
                </a:schemeClr>
              </a:solidFill>
              <a:latin typeface="Verdana"/>
              <a:cs typeface="Verdana"/>
            </a:endParaRPr>
          </a:p>
        </p:txBody>
      </p:sp>
    </p:spTree>
    <p:extLst>
      <p:ext uri="{BB962C8B-B14F-4D97-AF65-F5344CB8AC3E}">
        <p14:creationId xmlns:p14="http://schemas.microsoft.com/office/powerpoint/2010/main" val="3385205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MEDICAL STUDENTS’ PERSPECTIVE ON THE LEARNING ENVIRONMENT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8627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598" y="1447801"/>
            <a:ext cx="7903209" cy="5040868"/>
          </a:xfrm>
          <a:prstGeom prst="rect">
            <a:avLst/>
          </a:prstGeom>
        </p:spPr>
        <p:txBody>
          <a:bodyPr vert="horz" wrap="square" lIns="0" tIns="0" rIns="0" bIns="0" rtlCol="0">
            <a:noAutofit/>
          </a:bodyPr>
          <a:lstStyle/>
          <a:p>
            <a:pPr marL="355600" marR="283210" indent="-342900">
              <a:lnSpc>
                <a:spcPct val="90000"/>
              </a:lnSpc>
              <a:buClr>
                <a:srgbClr val="330066"/>
              </a:buClr>
              <a:buSzPct val="69565"/>
              <a:buFont typeface="Wingdings"/>
              <a:buChar char=""/>
              <a:tabLst>
                <a:tab pos="354965" algn="l"/>
              </a:tabLst>
            </a:pPr>
            <a:r>
              <a:rPr sz="2300" dirty="0" smtClean="0">
                <a:latin typeface="Verdana"/>
                <a:cs typeface="Verdana"/>
              </a:rPr>
              <a:t>Mi</a:t>
            </a:r>
            <a:r>
              <a:rPr sz="2300" spc="5" dirty="0" smtClean="0">
                <a:latin typeface="Verdana"/>
                <a:cs typeface="Verdana"/>
              </a:rPr>
              <a:t>l</a:t>
            </a:r>
            <a:r>
              <a:rPr sz="2300" spc="0" dirty="0" smtClean="0">
                <a:latin typeface="Verdana"/>
                <a:cs typeface="Verdana"/>
              </a:rPr>
              <a:t>le</a:t>
            </a:r>
            <a:r>
              <a:rPr sz="2300" spc="-10" dirty="0" smtClean="0">
                <a:latin typeface="Verdana"/>
                <a:cs typeface="Verdana"/>
              </a:rPr>
              <a:t>n</a:t>
            </a:r>
            <a:r>
              <a:rPr sz="2300" spc="0" dirty="0" smtClean="0">
                <a:latin typeface="Verdana"/>
                <a:cs typeface="Verdana"/>
              </a:rPr>
              <a:t>n</a:t>
            </a:r>
            <a:r>
              <a:rPr sz="2300" spc="-15" dirty="0" smtClean="0">
                <a:latin typeface="Verdana"/>
                <a:cs typeface="Verdana"/>
              </a:rPr>
              <a:t>i</a:t>
            </a:r>
            <a:r>
              <a:rPr sz="2300" spc="0" dirty="0" smtClean="0">
                <a:latin typeface="Verdana"/>
                <a:cs typeface="Verdana"/>
              </a:rPr>
              <a:t>al</a:t>
            </a:r>
            <a:r>
              <a:rPr sz="2300" spc="-45" dirty="0" smtClean="0">
                <a:latin typeface="Verdana"/>
                <a:cs typeface="Verdana"/>
              </a:rPr>
              <a:t> </a:t>
            </a:r>
            <a:r>
              <a:rPr sz="2300" spc="0" dirty="0" smtClean="0">
                <a:latin typeface="Verdana"/>
                <a:cs typeface="Verdana"/>
              </a:rPr>
              <a:t>medical st</a:t>
            </a:r>
            <a:r>
              <a:rPr sz="2300" spc="5" dirty="0" smtClean="0">
                <a:latin typeface="Verdana"/>
                <a:cs typeface="Verdana"/>
              </a:rPr>
              <a:t>u</a:t>
            </a:r>
            <a:r>
              <a:rPr sz="2300" spc="0" dirty="0" smtClean="0">
                <a:latin typeface="Verdana"/>
                <a:cs typeface="Verdana"/>
              </a:rPr>
              <a:t>den</a:t>
            </a:r>
            <a:r>
              <a:rPr sz="2300" spc="5" dirty="0" smtClean="0">
                <a:latin typeface="Verdana"/>
                <a:cs typeface="Verdana"/>
              </a:rPr>
              <a:t>t</a:t>
            </a:r>
            <a:r>
              <a:rPr sz="2300" spc="0" dirty="0" smtClean="0">
                <a:latin typeface="Verdana"/>
                <a:cs typeface="Verdana"/>
              </a:rPr>
              <a:t>s</a:t>
            </a:r>
            <a:r>
              <a:rPr sz="2300" spc="-20" dirty="0" smtClean="0">
                <a:latin typeface="Verdana"/>
                <a:cs typeface="Verdana"/>
              </a:rPr>
              <a:t> </a:t>
            </a:r>
            <a:r>
              <a:rPr sz="2300" spc="0" dirty="0" smtClean="0">
                <a:latin typeface="Verdana"/>
                <a:cs typeface="Verdana"/>
              </a:rPr>
              <a:t>prefer</a:t>
            </a:r>
            <a:endParaRPr lang="en-US" sz="2300" spc="0" dirty="0" smtClean="0">
              <a:latin typeface="Verdana"/>
              <a:cs typeface="Verdana"/>
            </a:endParaRPr>
          </a:p>
          <a:p>
            <a:pPr marL="812800" marR="283210" lvl="1" indent="-342900">
              <a:lnSpc>
                <a:spcPct val="90000"/>
              </a:lnSpc>
              <a:buClr>
                <a:srgbClr val="330066"/>
              </a:buClr>
              <a:buSzPct val="69565"/>
              <a:buFont typeface="Wingdings"/>
              <a:buChar char=""/>
              <a:tabLst>
                <a:tab pos="354965" algn="l"/>
              </a:tabLst>
            </a:pPr>
            <a:r>
              <a:rPr lang="en-US" sz="2300" dirty="0" smtClean="0">
                <a:latin typeface="Verdana"/>
                <a:cs typeface="Verdana"/>
              </a:rPr>
              <a:t>H</a:t>
            </a:r>
            <a:r>
              <a:rPr sz="2300" spc="0" dirty="0" smtClean="0">
                <a:latin typeface="Verdana"/>
                <a:cs typeface="Verdana"/>
              </a:rPr>
              <a:t>an</a:t>
            </a:r>
            <a:r>
              <a:rPr sz="2300" spc="10" dirty="0" smtClean="0">
                <a:latin typeface="Verdana"/>
                <a:cs typeface="Verdana"/>
              </a:rPr>
              <a:t>d</a:t>
            </a:r>
            <a:r>
              <a:rPr sz="2300" spc="15" dirty="0" smtClean="0">
                <a:latin typeface="Verdana"/>
                <a:cs typeface="Verdana"/>
              </a:rPr>
              <a:t>s</a:t>
            </a:r>
            <a:r>
              <a:rPr sz="2300" spc="-5" dirty="0" smtClean="0">
                <a:latin typeface="Verdana"/>
                <a:cs typeface="Verdana"/>
              </a:rPr>
              <a:t>-</a:t>
            </a:r>
            <a:r>
              <a:rPr sz="2300" spc="5" dirty="0" smtClean="0">
                <a:latin typeface="Verdana"/>
                <a:cs typeface="Verdana"/>
              </a:rPr>
              <a:t>on </a:t>
            </a:r>
            <a:r>
              <a:rPr sz="2300" spc="0" dirty="0" smtClean="0">
                <a:latin typeface="Verdana"/>
                <a:cs typeface="Verdana"/>
              </a:rPr>
              <a:t>le</a:t>
            </a:r>
            <a:r>
              <a:rPr sz="2300" spc="-10" dirty="0" smtClean="0">
                <a:latin typeface="Verdana"/>
                <a:cs typeface="Verdana"/>
              </a:rPr>
              <a:t>a</a:t>
            </a:r>
            <a:r>
              <a:rPr sz="2300" spc="0" dirty="0" smtClean="0">
                <a:latin typeface="Verdana"/>
                <a:cs typeface="Verdana"/>
              </a:rPr>
              <a:t>rning</a:t>
            </a:r>
            <a:r>
              <a:rPr sz="2300" spc="-25" dirty="0" smtClean="0">
                <a:latin typeface="Verdana"/>
                <a:cs typeface="Verdana"/>
              </a:rPr>
              <a:t> </a:t>
            </a:r>
            <a:r>
              <a:rPr sz="2300" spc="0" dirty="0" smtClean="0">
                <a:latin typeface="Verdana"/>
                <a:cs typeface="Verdana"/>
              </a:rPr>
              <a:t>exp</a:t>
            </a:r>
            <a:r>
              <a:rPr sz="2300" spc="-10" dirty="0" smtClean="0">
                <a:latin typeface="Verdana"/>
                <a:cs typeface="Verdana"/>
              </a:rPr>
              <a:t>e</a:t>
            </a:r>
            <a:r>
              <a:rPr sz="2300" spc="0" dirty="0" smtClean="0">
                <a:latin typeface="Verdana"/>
                <a:cs typeface="Verdana"/>
              </a:rPr>
              <a:t>rienc</a:t>
            </a:r>
            <a:r>
              <a:rPr sz="2300" spc="-10" dirty="0" smtClean="0">
                <a:latin typeface="Verdana"/>
                <a:cs typeface="Verdana"/>
              </a:rPr>
              <a:t>e</a:t>
            </a:r>
            <a:r>
              <a:rPr sz="2300" spc="0" dirty="0" smtClean="0">
                <a:latin typeface="Verdana"/>
                <a:cs typeface="Verdana"/>
              </a:rPr>
              <a:t>s</a:t>
            </a:r>
            <a:r>
              <a:rPr sz="2300" spc="-10" dirty="0" smtClean="0">
                <a:latin typeface="Verdana"/>
                <a:cs typeface="Verdana"/>
              </a:rPr>
              <a:t> </a:t>
            </a:r>
            <a:r>
              <a:rPr sz="2300" spc="0" dirty="0" smtClean="0">
                <a:latin typeface="Verdana"/>
                <a:cs typeface="Verdana"/>
              </a:rPr>
              <a:t>in</a:t>
            </a:r>
            <a:r>
              <a:rPr sz="2300" spc="-15" dirty="0" smtClean="0">
                <a:latin typeface="Verdana"/>
                <a:cs typeface="Verdana"/>
              </a:rPr>
              <a:t> </a:t>
            </a:r>
            <a:r>
              <a:rPr sz="2300" spc="0" dirty="0" smtClean="0">
                <a:latin typeface="Verdana"/>
                <a:cs typeface="Verdana"/>
              </a:rPr>
              <a:t>a no</a:t>
            </a:r>
            <a:r>
              <a:rPr sz="2300" spc="20" dirty="0" smtClean="0">
                <a:latin typeface="Verdana"/>
                <a:cs typeface="Verdana"/>
              </a:rPr>
              <a:t>n</a:t>
            </a:r>
            <a:r>
              <a:rPr sz="2300" spc="-5" dirty="0" smtClean="0">
                <a:latin typeface="Verdana"/>
                <a:cs typeface="Verdana"/>
              </a:rPr>
              <a:t>-</a:t>
            </a:r>
            <a:r>
              <a:rPr sz="2300" spc="0" dirty="0" smtClean="0">
                <a:latin typeface="Verdana"/>
                <a:cs typeface="Verdana"/>
              </a:rPr>
              <a:t>competi</a:t>
            </a:r>
            <a:r>
              <a:rPr sz="2300" spc="5" dirty="0" smtClean="0">
                <a:latin typeface="Verdana"/>
                <a:cs typeface="Verdana"/>
              </a:rPr>
              <a:t>t</a:t>
            </a:r>
            <a:r>
              <a:rPr sz="2300" spc="-10" dirty="0" smtClean="0">
                <a:latin typeface="Verdana"/>
                <a:cs typeface="Verdana"/>
              </a:rPr>
              <a:t>i</a:t>
            </a:r>
            <a:r>
              <a:rPr sz="2300" spc="0" dirty="0" smtClean="0">
                <a:latin typeface="Verdana"/>
                <a:cs typeface="Verdana"/>
              </a:rPr>
              <a:t>ve env</a:t>
            </a:r>
            <a:r>
              <a:rPr sz="2300" spc="5" dirty="0" smtClean="0">
                <a:latin typeface="Verdana"/>
                <a:cs typeface="Verdana"/>
              </a:rPr>
              <a:t>i</a:t>
            </a:r>
            <a:r>
              <a:rPr sz="2300" spc="0" dirty="0" smtClean="0">
                <a:latin typeface="Verdana"/>
                <a:cs typeface="Verdana"/>
              </a:rPr>
              <a:t>ro</a:t>
            </a:r>
            <a:r>
              <a:rPr sz="2300" spc="10" dirty="0" smtClean="0">
                <a:latin typeface="Verdana"/>
                <a:cs typeface="Verdana"/>
              </a:rPr>
              <a:t>n</a:t>
            </a:r>
            <a:r>
              <a:rPr sz="2300" spc="-10" dirty="0" smtClean="0">
                <a:latin typeface="Verdana"/>
                <a:cs typeface="Verdana"/>
              </a:rPr>
              <a:t>m</a:t>
            </a:r>
            <a:r>
              <a:rPr sz="2300" spc="0" dirty="0" smtClean="0">
                <a:latin typeface="Verdana"/>
                <a:cs typeface="Verdana"/>
              </a:rPr>
              <a:t>ent</a:t>
            </a:r>
            <a:endParaRPr lang="en-US" sz="2300" dirty="0">
              <a:latin typeface="Verdana"/>
              <a:cs typeface="Verdana"/>
            </a:endParaRPr>
          </a:p>
          <a:p>
            <a:pPr marL="812800" marR="283210" lvl="1" indent="-342900">
              <a:lnSpc>
                <a:spcPct val="90000"/>
              </a:lnSpc>
              <a:buClr>
                <a:srgbClr val="330066"/>
              </a:buClr>
              <a:buSzPct val="69565"/>
              <a:buFont typeface="Wingdings"/>
              <a:buChar char=""/>
              <a:tabLst>
                <a:tab pos="354965" algn="l"/>
              </a:tabLst>
            </a:pPr>
            <a:endParaRPr lang="en-US" sz="2300" spc="0" dirty="0" smtClean="0">
              <a:latin typeface="Verdana"/>
              <a:cs typeface="Verdana"/>
            </a:endParaRPr>
          </a:p>
          <a:p>
            <a:pPr marL="812800" marR="283210" lvl="1" indent="-342900">
              <a:lnSpc>
                <a:spcPct val="90000"/>
              </a:lnSpc>
              <a:buClr>
                <a:srgbClr val="330066"/>
              </a:buClr>
              <a:buSzPct val="69565"/>
              <a:buFont typeface="Wingdings"/>
              <a:buChar char=""/>
              <a:tabLst>
                <a:tab pos="354965" algn="l"/>
              </a:tabLst>
            </a:pPr>
            <a:r>
              <a:rPr lang="en-US" sz="2300" dirty="0" smtClean="0">
                <a:latin typeface="Verdana"/>
                <a:cs typeface="Verdana"/>
              </a:rPr>
              <a:t>B</a:t>
            </a:r>
            <a:r>
              <a:rPr sz="2300" spc="0" dirty="0" smtClean="0">
                <a:latin typeface="Verdana"/>
                <a:cs typeface="Verdana"/>
              </a:rPr>
              <a:t>ehav</a:t>
            </a:r>
            <a:r>
              <a:rPr sz="2300" spc="5" dirty="0" smtClean="0">
                <a:latin typeface="Verdana"/>
                <a:cs typeface="Verdana"/>
              </a:rPr>
              <a:t>i</a:t>
            </a:r>
            <a:r>
              <a:rPr sz="2300" spc="0" dirty="0" smtClean="0">
                <a:latin typeface="Verdana"/>
                <a:cs typeface="Verdana"/>
              </a:rPr>
              <a:t>oral</a:t>
            </a:r>
            <a:r>
              <a:rPr sz="2300" spc="5" dirty="0" smtClean="0">
                <a:latin typeface="Verdana"/>
                <a:cs typeface="Verdana"/>
              </a:rPr>
              <a:t>l</a:t>
            </a:r>
            <a:r>
              <a:rPr sz="2300" spc="15" dirty="0" smtClean="0">
                <a:latin typeface="Verdana"/>
                <a:cs typeface="Verdana"/>
              </a:rPr>
              <a:t>y</a:t>
            </a:r>
            <a:r>
              <a:rPr sz="2300" spc="-5" dirty="0" smtClean="0">
                <a:latin typeface="Verdana"/>
                <a:cs typeface="Verdana"/>
              </a:rPr>
              <a:t>-</a:t>
            </a:r>
            <a:r>
              <a:rPr sz="2300" spc="0" dirty="0" smtClean="0">
                <a:latin typeface="Verdana"/>
                <a:cs typeface="Verdana"/>
              </a:rPr>
              <a:t>based</a:t>
            </a:r>
            <a:r>
              <a:rPr sz="2300" spc="-20" dirty="0" smtClean="0">
                <a:latin typeface="Verdana"/>
                <a:cs typeface="Verdana"/>
              </a:rPr>
              <a:t> </a:t>
            </a:r>
            <a:r>
              <a:rPr sz="2300" spc="0" dirty="0" smtClean="0">
                <a:latin typeface="Verdana"/>
                <a:cs typeface="Verdana"/>
              </a:rPr>
              <a:t>&amp; i</a:t>
            </a:r>
            <a:r>
              <a:rPr sz="2300" spc="5" dirty="0" smtClean="0">
                <a:latin typeface="Verdana"/>
                <a:cs typeface="Verdana"/>
              </a:rPr>
              <a:t>n</a:t>
            </a:r>
            <a:r>
              <a:rPr sz="2300" spc="0" dirty="0" smtClean="0">
                <a:latin typeface="Verdana"/>
                <a:cs typeface="Verdana"/>
              </a:rPr>
              <a:t>d</a:t>
            </a:r>
            <a:r>
              <a:rPr sz="2300" spc="5" dirty="0" smtClean="0">
                <a:latin typeface="Verdana"/>
                <a:cs typeface="Verdana"/>
              </a:rPr>
              <a:t>i</a:t>
            </a:r>
            <a:r>
              <a:rPr sz="2300" spc="0" dirty="0" smtClean="0">
                <a:latin typeface="Verdana"/>
                <a:cs typeface="Verdana"/>
              </a:rPr>
              <a:t>vi</a:t>
            </a:r>
            <a:r>
              <a:rPr sz="2300" spc="-15" dirty="0" smtClean="0">
                <a:latin typeface="Verdana"/>
                <a:cs typeface="Verdana"/>
              </a:rPr>
              <a:t>d</a:t>
            </a:r>
            <a:r>
              <a:rPr sz="2300" spc="0" dirty="0" smtClean="0">
                <a:latin typeface="Verdana"/>
                <a:cs typeface="Verdana"/>
              </a:rPr>
              <a:t>u</a:t>
            </a:r>
            <a:r>
              <a:rPr sz="2300" spc="-15" dirty="0" smtClean="0">
                <a:latin typeface="Verdana"/>
                <a:cs typeface="Verdana"/>
              </a:rPr>
              <a:t>a</a:t>
            </a:r>
            <a:r>
              <a:rPr sz="2300" spc="0" dirty="0" smtClean="0">
                <a:latin typeface="Verdana"/>
                <a:cs typeface="Verdana"/>
              </a:rPr>
              <a:t>lized feedback</a:t>
            </a:r>
            <a:endParaRPr lang="en-US" sz="2300" spc="0" dirty="0" smtClean="0">
              <a:latin typeface="Verdana"/>
              <a:cs typeface="Verdana"/>
            </a:endParaRPr>
          </a:p>
          <a:p>
            <a:pPr marL="812800" marR="283210" lvl="1" indent="-342900">
              <a:lnSpc>
                <a:spcPct val="90000"/>
              </a:lnSpc>
              <a:buClr>
                <a:srgbClr val="330066"/>
              </a:buClr>
              <a:buSzPct val="69565"/>
              <a:buFont typeface="Wingdings"/>
              <a:buChar char=""/>
              <a:tabLst>
                <a:tab pos="354965" algn="l"/>
              </a:tabLst>
            </a:pPr>
            <a:endParaRPr lang="en-US" sz="2300" spc="0" dirty="0" smtClean="0">
              <a:latin typeface="Verdana"/>
              <a:cs typeface="Verdana"/>
            </a:endParaRPr>
          </a:p>
          <a:p>
            <a:pPr marL="812800" marR="283210" lvl="1" indent="-342900">
              <a:lnSpc>
                <a:spcPct val="90000"/>
              </a:lnSpc>
              <a:buClr>
                <a:srgbClr val="330066"/>
              </a:buClr>
              <a:buSzPct val="69565"/>
              <a:buFont typeface="Wingdings"/>
              <a:buChar char=""/>
              <a:tabLst>
                <a:tab pos="354965" algn="l"/>
              </a:tabLst>
            </a:pPr>
            <a:r>
              <a:rPr lang="en-US" sz="2300" dirty="0">
                <a:latin typeface="Verdana"/>
                <a:cs typeface="Verdana"/>
              </a:rPr>
              <a:t>U</a:t>
            </a:r>
            <a:r>
              <a:rPr sz="2300" spc="0" dirty="0" smtClean="0">
                <a:latin typeface="Verdana"/>
                <a:cs typeface="Verdana"/>
              </a:rPr>
              <a:t>se</a:t>
            </a:r>
            <a:r>
              <a:rPr sz="2300" spc="-10" dirty="0" smtClean="0">
                <a:latin typeface="Verdana"/>
                <a:cs typeface="Verdana"/>
              </a:rPr>
              <a:t> </a:t>
            </a:r>
            <a:r>
              <a:rPr sz="2300" spc="0" dirty="0" smtClean="0">
                <a:latin typeface="Verdana"/>
                <a:cs typeface="Verdana"/>
              </a:rPr>
              <a:t>of tech</a:t>
            </a:r>
            <a:r>
              <a:rPr sz="2300" spc="5" dirty="0" smtClean="0">
                <a:latin typeface="Verdana"/>
                <a:cs typeface="Verdana"/>
              </a:rPr>
              <a:t>n</a:t>
            </a:r>
            <a:r>
              <a:rPr sz="2300" spc="0" dirty="0" smtClean="0">
                <a:latin typeface="Verdana"/>
                <a:cs typeface="Verdana"/>
              </a:rPr>
              <a:t>o</a:t>
            </a:r>
            <a:r>
              <a:rPr sz="2300" spc="5" dirty="0" smtClean="0">
                <a:latin typeface="Verdana"/>
                <a:cs typeface="Verdana"/>
              </a:rPr>
              <a:t>l</a:t>
            </a:r>
            <a:r>
              <a:rPr sz="2300" spc="0" dirty="0" smtClean="0">
                <a:latin typeface="Verdana"/>
                <a:cs typeface="Verdana"/>
              </a:rPr>
              <a:t>o</a:t>
            </a:r>
            <a:r>
              <a:rPr sz="2300" spc="5" dirty="0" smtClean="0">
                <a:latin typeface="Verdana"/>
                <a:cs typeface="Verdana"/>
              </a:rPr>
              <a:t>g</a:t>
            </a:r>
            <a:r>
              <a:rPr sz="2300" spc="0" dirty="0" smtClean="0">
                <a:latin typeface="Verdana"/>
                <a:cs typeface="Verdana"/>
              </a:rPr>
              <a:t>y</a:t>
            </a:r>
            <a:r>
              <a:rPr sz="2300" spc="-35" dirty="0" smtClean="0">
                <a:latin typeface="Verdana"/>
                <a:cs typeface="Verdana"/>
              </a:rPr>
              <a:t> </a:t>
            </a:r>
            <a:r>
              <a:rPr sz="2300" spc="0" dirty="0" smtClean="0">
                <a:latin typeface="Verdana"/>
                <a:cs typeface="Verdana"/>
              </a:rPr>
              <a:t>to manage i</a:t>
            </a:r>
            <a:r>
              <a:rPr sz="2300" spc="5" dirty="0" smtClean="0">
                <a:latin typeface="Verdana"/>
                <a:cs typeface="Verdana"/>
              </a:rPr>
              <a:t>n</a:t>
            </a:r>
            <a:r>
              <a:rPr sz="2300" spc="0" dirty="0" smtClean="0">
                <a:latin typeface="Verdana"/>
                <a:cs typeface="Verdana"/>
              </a:rPr>
              <a:t>f</a:t>
            </a:r>
            <a:r>
              <a:rPr sz="2300" spc="10" dirty="0" smtClean="0">
                <a:latin typeface="Verdana"/>
                <a:cs typeface="Verdana"/>
              </a:rPr>
              <a:t>o</a:t>
            </a:r>
            <a:r>
              <a:rPr sz="2300" spc="0" dirty="0" smtClean="0">
                <a:latin typeface="Verdana"/>
                <a:cs typeface="Verdana"/>
              </a:rPr>
              <a:t>rmation.</a:t>
            </a:r>
            <a:endParaRPr lang="en-US" sz="2300" spc="0" dirty="0" smtClean="0">
              <a:latin typeface="Verdana"/>
              <a:cs typeface="Verdana"/>
            </a:endParaRPr>
          </a:p>
          <a:p>
            <a:pPr marL="469900" marR="283210" lvl="1">
              <a:lnSpc>
                <a:spcPct val="90000"/>
              </a:lnSpc>
              <a:buClr>
                <a:srgbClr val="330066"/>
              </a:buClr>
              <a:buSzPct val="69565"/>
              <a:tabLst>
                <a:tab pos="354965" algn="l"/>
              </a:tabLst>
            </a:pPr>
            <a:endParaRPr sz="2300" dirty="0">
              <a:latin typeface="Verdana"/>
              <a:cs typeface="Verdana"/>
            </a:endParaRPr>
          </a:p>
          <a:p>
            <a:pPr marL="355600">
              <a:lnSpc>
                <a:spcPts val="2625"/>
              </a:lnSpc>
            </a:pPr>
            <a:endParaRPr sz="2300" dirty="0">
              <a:latin typeface="Verdana"/>
              <a:cs typeface="Verdana"/>
            </a:endParaRPr>
          </a:p>
          <a:p>
            <a:pPr>
              <a:lnSpc>
                <a:spcPts val="550"/>
              </a:lnSpc>
              <a:spcBef>
                <a:spcPts val="42"/>
              </a:spcBef>
            </a:pPr>
            <a:endParaRPr sz="550" dirty="0"/>
          </a:p>
          <a:p>
            <a:pPr marL="355600" marR="72390" indent="-342900">
              <a:lnSpc>
                <a:spcPts val="2480"/>
              </a:lnSpc>
              <a:buClr>
                <a:srgbClr val="330066"/>
              </a:buClr>
              <a:buSzPct val="69565"/>
              <a:buFont typeface="Wingdings"/>
              <a:buChar char=""/>
              <a:tabLst>
                <a:tab pos="354965" algn="l"/>
              </a:tabLst>
            </a:pPr>
            <a:r>
              <a:rPr sz="2300" dirty="0" smtClean="0">
                <a:latin typeface="Verdana"/>
                <a:cs typeface="Verdana"/>
              </a:rPr>
              <a:t>They</a:t>
            </a:r>
            <a:r>
              <a:rPr sz="2300" spc="-20" dirty="0" smtClean="0">
                <a:latin typeface="Verdana"/>
                <a:cs typeface="Verdana"/>
              </a:rPr>
              <a:t> </a:t>
            </a:r>
            <a:r>
              <a:rPr sz="2300" spc="0" dirty="0" smtClean="0">
                <a:latin typeface="Verdana"/>
                <a:cs typeface="Verdana"/>
              </a:rPr>
              <a:t>recog</a:t>
            </a:r>
            <a:r>
              <a:rPr sz="2300" spc="5" dirty="0" smtClean="0">
                <a:latin typeface="Verdana"/>
                <a:cs typeface="Verdana"/>
              </a:rPr>
              <a:t>n</a:t>
            </a:r>
            <a:r>
              <a:rPr sz="2300" spc="0" dirty="0" smtClean="0">
                <a:latin typeface="Verdana"/>
                <a:cs typeface="Verdana"/>
              </a:rPr>
              <a:t>ize</a:t>
            </a:r>
            <a:r>
              <a:rPr sz="2300" spc="-10" dirty="0" smtClean="0">
                <a:latin typeface="Verdana"/>
                <a:cs typeface="Verdana"/>
              </a:rPr>
              <a:t> </a:t>
            </a:r>
            <a:r>
              <a:rPr sz="2300" spc="0" dirty="0" smtClean="0">
                <a:latin typeface="Verdana"/>
                <a:cs typeface="Verdana"/>
              </a:rPr>
              <a:t>d</a:t>
            </a:r>
            <a:r>
              <a:rPr sz="2300" spc="5" dirty="0" smtClean="0">
                <a:latin typeface="Verdana"/>
                <a:cs typeface="Verdana"/>
              </a:rPr>
              <a:t>i</a:t>
            </a:r>
            <a:r>
              <a:rPr sz="2300" spc="0" dirty="0" smtClean="0">
                <a:latin typeface="Verdana"/>
                <a:cs typeface="Verdana"/>
              </a:rPr>
              <a:t>f</a:t>
            </a:r>
            <a:r>
              <a:rPr sz="2300" spc="5" dirty="0" smtClean="0">
                <a:latin typeface="Verdana"/>
                <a:cs typeface="Verdana"/>
              </a:rPr>
              <a:t>f</a:t>
            </a:r>
            <a:r>
              <a:rPr sz="2300" spc="0" dirty="0" smtClean="0">
                <a:latin typeface="Verdana"/>
                <a:cs typeface="Verdana"/>
              </a:rPr>
              <a:t>icu</a:t>
            </a:r>
            <a:r>
              <a:rPr sz="2300" spc="-15" dirty="0" smtClean="0">
                <a:latin typeface="Verdana"/>
                <a:cs typeface="Verdana"/>
              </a:rPr>
              <a:t>l</a:t>
            </a:r>
            <a:r>
              <a:rPr sz="2300" spc="0" dirty="0" smtClean="0">
                <a:latin typeface="Verdana"/>
                <a:cs typeface="Verdana"/>
              </a:rPr>
              <a:t>ti</a:t>
            </a:r>
            <a:r>
              <a:rPr sz="2300" spc="-10" dirty="0" smtClean="0">
                <a:latin typeface="Verdana"/>
                <a:cs typeface="Verdana"/>
              </a:rPr>
              <a:t>e</a:t>
            </a:r>
            <a:r>
              <a:rPr sz="2300" spc="0" dirty="0" smtClean="0">
                <a:latin typeface="Verdana"/>
                <a:cs typeface="Verdana"/>
              </a:rPr>
              <a:t>s</a:t>
            </a:r>
            <a:r>
              <a:rPr sz="2300" spc="-20" dirty="0" smtClean="0">
                <a:latin typeface="Verdana"/>
                <a:cs typeface="Verdana"/>
              </a:rPr>
              <a:t> </a:t>
            </a:r>
            <a:r>
              <a:rPr sz="2300" spc="0" dirty="0" smtClean="0">
                <a:latin typeface="Verdana"/>
                <a:cs typeface="Verdana"/>
              </a:rPr>
              <a:t>in</a:t>
            </a:r>
            <a:r>
              <a:rPr sz="2300" spc="-25" dirty="0" smtClean="0">
                <a:latin typeface="Verdana"/>
                <a:cs typeface="Verdana"/>
              </a:rPr>
              <a:t> </a:t>
            </a:r>
            <a:r>
              <a:rPr sz="2300" spc="0" dirty="0" smtClean="0">
                <a:latin typeface="Verdana"/>
                <a:cs typeface="Verdana"/>
              </a:rPr>
              <a:t>mai</a:t>
            </a:r>
            <a:r>
              <a:rPr sz="2300" spc="5" dirty="0" smtClean="0">
                <a:latin typeface="Verdana"/>
                <a:cs typeface="Verdana"/>
              </a:rPr>
              <a:t>n</a:t>
            </a:r>
            <a:r>
              <a:rPr sz="2300" spc="0" dirty="0" smtClean="0">
                <a:latin typeface="Verdana"/>
                <a:cs typeface="Verdana"/>
              </a:rPr>
              <a:t>tai</a:t>
            </a:r>
            <a:r>
              <a:rPr sz="2300" spc="5" dirty="0" smtClean="0">
                <a:latin typeface="Verdana"/>
                <a:cs typeface="Verdana"/>
              </a:rPr>
              <a:t>n</a:t>
            </a:r>
            <a:r>
              <a:rPr sz="2300" spc="-10" dirty="0" smtClean="0">
                <a:latin typeface="Verdana"/>
                <a:cs typeface="Verdana"/>
              </a:rPr>
              <a:t>i</a:t>
            </a:r>
            <a:r>
              <a:rPr sz="2300" spc="0" dirty="0" smtClean="0">
                <a:latin typeface="Verdana"/>
                <a:cs typeface="Verdana"/>
              </a:rPr>
              <a:t>ng</a:t>
            </a:r>
            <a:r>
              <a:rPr sz="2300" spc="-45" dirty="0" smtClean="0">
                <a:latin typeface="Verdana"/>
                <a:cs typeface="Verdana"/>
              </a:rPr>
              <a:t> </a:t>
            </a:r>
            <a:r>
              <a:rPr sz="2300" spc="0" dirty="0" smtClean="0">
                <a:latin typeface="Verdana"/>
                <a:cs typeface="Verdana"/>
              </a:rPr>
              <a:t>a</a:t>
            </a:r>
            <a:r>
              <a:rPr sz="2300" spc="10" dirty="0" smtClean="0">
                <a:latin typeface="Verdana"/>
                <a:cs typeface="Verdana"/>
              </a:rPr>
              <a:t> </a:t>
            </a:r>
            <a:r>
              <a:rPr sz="2300" spc="0" dirty="0" smtClean="0">
                <a:latin typeface="Verdana"/>
                <a:cs typeface="Verdana"/>
              </a:rPr>
              <a:t>healt</a:t>
            </a:r>
            <a:r>
              <a:rPr sz="2300" spc="5" dirty="0" smtClean="0">
                <a:latin typeface="Verdana"/>
                <a:cs typeface="Verdana"/>
              </a:rPr>
              <a:t>h</a:t>
            </a:r>
            <a:r>
              <a:rPr sz="2300" spc="0" dirty="0" smtClean="0">
                <a:latin typeface="Verdana"/>
                <a:cs typeface="Verdana"/>
              </a:rPr>
              <a:t>y balance</a:t>
            </a:r>
            <a:r>
              <a:rPr sz="2300" spc="-5" dirty="0" smtClean="0">
                <a:latin typeface="Verdana"/>
                <a:cs typeface="Verdana"/>
              </a:rPr>
              <a:t> </a:t>
            </a:r>
            <a:r>
              <a:rPr sz="2300" spc="0" dirty="0" smtClean="0">
                <a:latin typeface="Verdana"/>
                <a:cs typeface="Verdana"/>
              </a:rPr>
              <a:t>in</a:t>
            </a:r>
            <a:r>
              <a:rPr sz="2300" spc="-15" dirty="0" smtClean="0">
                <a:latin typeface="Verdana"/>
                <a:cs typeface="Verdana"/>
              </a:rPr>
              <a:t> </a:t>
            </a:r>
            <a:r>
              <a:rPr sz="2300" spc="0" dirty="0" smtClean="0">
                <a:latin typeface="Verdana"/>
                <a:cs typeface="Verdana"/>
              </a:rPr>
              <a:t>t</a:t>
            </a:r>
            <a:r>
              <a:rPr sz="2300" spc="5" dirty="0" smtClean="0">
                <a:latin typeface="Verdana"/>
                <a:cs typeface="Verdana"/>
              </a:rPr>
              <a:t>h</a:t>
            </a:r>
            <a:r>
              <a:rPr sz="2300" spc="0" dirty="0" smtClean="0">
                <a:latin typeface="Verdana"/>
                <a:cs typeface="Verdana"/>
              </a:rPr>
              <a:t>eir</a:t>
            </a:r>
            <a:r>
              <a:rPr sz="2300" spc="-20" dirty="0" smtClean="0">
                <a:latin typeface="Verdana"/>
                <a:cs typeface="Verdana"/>
              </a:rPr>
              <a:t> </a:t>
            </a:r>
            <a:r>
              <a:rPr sz="2300" spc="0" dirty="0" smtClean="0">
                <a:latin typeface="Verdana"/>
                <a:cs typeface="Verdana"/>
              </a:rPr>
              <a:t>l</a:t>
            </a:r>
            <a:r>
              <a:rPr sz="2300" spc="5" dirty="0" smtClean="0">
                <a:latin typeface="Verdana"/>
                <a:cs typeface="Verdana"/>
              </a:rPr>
              <a:t>i</a:t>
            </a:r>
            <a:r>
              <a:rPr sz="2300" spc="0" dirty="0" smtClean="0">
                <a:latin typeface="Verdana"/>
                <a:cs typeface="Verdana"/>
              </a:rPr>
              <a:t>ves.</a:t>
            </a:r>
            <a:endParaRPr lang="en-US" sz="2300" spc="0" dirty="0" smtClean="0">
              <a:latin typeface="Verdana"/>
              <a:cs typeface="Verdana"/>
            </a:endParaRPr>
          </a:p>
          <a:p>
            <a:pPr marL="12700" marR="72390">
              <a:lnSpc>
                <a:spcPts val="2480"/>
              </a:lnSpc>
              <a:buClr>
                <a:srgbClr val="330066"/>
              </a:buClr>
              <a:buSzPct val="69565"/>
              <a:tabLst>
                <a:tab pos="354965" algn="l"/>
              </a:tabLst>
            </a:pPr>
            <a:endParaRPr sz="2300" dirty="0">
              <a:latin typeface="Verdana"/>
              <a:cs typeface="Verdana"/>
            </a:endParaRPr>
          </a:p>
          <a:p>
            <a:pPr>
              <a:lnSpc>
                <a:spcPts val="500"/>
              </a:lnSpc>
              <a:spcBef>
                <a:spcPts val="16"/>
              </a:spcBef>
              <a:buClr>
                <a:srgbClr val="330066"/>
              </a:buClr>
              <a:buFont typeface="Wingdings"/>
              <a:buChar char=""/>
            </a:pPr>
            <a:endParaRPr sz="500" dirty="0"/>
          </a:p>
          <a:p>
            <a:pPr marL="355600" marR="523875" indent="-342900">
              <a:lnSpc>
                <a:spcPct val="90000"/>
              </a:lnSpc>
              <a:buClr>
                <a:srgbClr val="330066"/>
              </a:buClr>
              <a:buSzPct val="69565"/>
              <a:buFont typeface="Wingdings"/>
              <a:buChar char=""/>
              <a:tabLst>
                <a:tab pos="354965" algn="l"/>
              </a:tabLst>
            </a:pPr>
            <a:r>
              <a:rPr sz="2300" dirty="0" smtClean="0">
                <a:latin typeface="Verdana"/>
                <a:cs typeface="Verdana"/>
              </a:rPr>
              <a:t>Stu</a:t>
            </a:r>
            <a:r>
              <a:rPr sz="2300" spc="10" dirty="0" smtClean="0">
                <a:latin typeface="Verdana"/>
                <a:cs typeface="Verdana"/>
              </a:rPr>
              <a:t>d</a:t>
            </a:r>
            <a:r>
              <a:rPr sz="2300" spc="0" dirty="0" smtClean="0">
                <a:latin typeface="Verdana"/>
                <a:cs typeface="Verdana"/>
              </a:rPr>
              <a:t>ents</a:t>
            </a:r>
            <a:r>
              <a:rPr sz="2300" spc="-15" dirty="0" smtClean="0">
                <a:latin typeface="Verdana"/>
                <a:cs typeface="Verdana"/>
              </a:rPr>
              <a:t> </a:t>
            </a:r>
            <a:r>
              <a:rPr sz="2300" spc="0" dirty="0" smtClean="0">
                <a:latin typeface="Verdana"/>
                <a:cs typeface="Verdana"/>
              </a:rPr>
              <a:t>desire </a:t>
            </a:r>
            <a:r>
              <a:rPr lang="en-US" sz="2300" spc="0" dirty="0" smtClean="0">
                <a:latin typeface="Verdana"/>
                <a:cs typeface="Verdana"/>
              </a:rPr>
              <a:t>i</a:t>
            </a:r>
            <a:r>
              <a:rPr sz="2300" spc="0" dirty="0" smtClean="0">
                <a:latin typeface="Verdana"/>
                <a:cs typeface="Verdana"/>
              </a:rPr>
              <a:t>mproved</a:t>
            </a:r>
            <a:r>
              <a:rPr sz="2300" spc="-15" dirty="0" smtClean="0">
                <a:latin typeface="Verdana"/>
                <a:cs typeface="Verdana"/>
              </a:rPr>
              <a:t> </a:t>
            </a:r>
            <a:r>
              <a:rPr sz="2300" spc="0" dirty="0" smtClean="0">
                <a:latin typeface="Verdana"/>
                <a:cs typeface="Verdana"/>
              </a:rPr>
              <a:t>advisi</a:t>
            </a:r>
            <a:r>
              <a:rPr sz="2300" spc="5" dirty="0" smtClean="0">
                <a:latin typeface="Verdana"/>
                <a:cs typeface="Verdana"/>
              </a:rPr>
              <a:t>n</a:t>
            </a:r>
            <a:r>
              <a:rPr sz="2300" spc="0" dirty="0" smtClean="0">
                <a:latin typeface="Verdana"/>
                <a:cs typeface="Verdana"/>
              </a:rPr>
              <a:t>g</a:t>
            </a:r>
            <a:r>
              <a:rPr sz="2300" spc="-40" dirty="0" smtClean="0">
                <a:latin typeface="Verdana"/>
                <a:cs typeface="Verdana"/>
              </a:rPr>
              <a:t> </a:t>
            </a:r>
            <a:r>
              <a:rPr sz="2300" spc="0" dirty="0" smtClean="0">
                <a:latin typeface="Verdana"/>
                <a:cs typeface="Verdana"/>
              </a:rPr>
              <a:t>and </a:t>
            </a:r>
            <a:r>
              <a:rPr sz="2300" spc="-10" dirty="0" smtClean="0">
                <a:latin typeface="Verdana"/>
                <a:cs typeface="Verdana"/>
              </a:rPr>
              <a:t>m</a:t>
            </a:r>
            <a:r>
              <a:rPr sz="2300" spc="0" dirty="0" smtClean="0">
                <a:latin typeface="Verdana"/>
                <a:cs typeface="Verdana"/>
              </a:rPr>
              <a:t>entor</a:t>
            </a:r>
            <a:r>
              <a:rPr sz="2300" spc="5" dirty="0" smtClean="0">
                <a:latin typeface="Verdana"/>
                <a:cs typeface="Verdana"/>
              </a:rPr>
              <a:t>i</a:t>
            </a:r>
            <a:r>
              <a:rPr sz="2300" spc="0" dirty="0" smtClean="0">
                <a:latin typeface="Verdana"/>
                <a:cs typeface="Verdana"/>
              </a:rPr>
              <a:t>n</a:t>
            </a:r>
            <a:r>
              <a:rPr sz="2300" spc="5" dirty="0" smtClean="0">
                <a:latin typeface="Verdana"/>
                <a:cs typeface="Verdana"/>
              </a:rPr>
              <a:t>g</a:t>
            </a:r>
            <a:r>
              <a:rPr sz="2300" spc="0" dirty="0" smtClean="0">
                <a:latin typeface="Verdana"/>
                <a:cs typeface="Verdana"/>
              </a:rPr>
              <a:t>,</a:t>
            </a:r>
            <a:r>
              <a:rPr sz="2300" spc="-45" dirty="0" smtClean="0">
                <a:latin typeface="Verdana"/>
                <a:cs typeface="Verdana"/>
              </a:rPr>
              <a:t> </a:t>
            </a:r>
            <a:r>
              <a:rPr sz="2300" spc="0" dirty="0" smtClean="0">
                <a:latin typeface="Verdana"/>
                <a:cs typeface="Verdana"/>
              </a:rPr>
              <a:t>and assurance</a:t>
            </a:r>
            <a:r>
              <a:rPr sz="2300" spc="5" dirty="0" smtClean="0">
                <a:latin typeface="Verdana"/>
                <a:cs typeface="Verdana"/>
              </a:rPr>
              <a:t> </a:t>
            </a:r>
            <a:r>
              <a:rPr sz="2300" spc="0" dirty="0" smtClean="0">
                <a:latin typeface="Verdana"/>
                <a:cs typeface="Verdana"/>
              </a:rPr>
              <a:t>of educat</a:t>
            </a:r>
            <a:r>
              <a:rPr sz="2300" spc="5" dirty="0" smtClean="0">
                <a:latin typeface="Verdana"/>
                <a:cs typeface="Verdana"/>
              </a:rPr>
              <a:t>i</a:t>
            </a:r>
            <a:r>
              <a:rPr sz="2300" spc="0" dirty="0" smtClean="0">
                <a:latin typeface="Verdana"/>
                <a:cs typeface="Verdana"/>
              </a:rPr>
              <a:t>on</a:t>
            </a:r>
            <a:r>
              <a:rPr sz="2300" spc="-20" dirty="0" smtClean="0">
                <a:latin typeface="Verdana"/>
                <a:cs typeface="Verdana"/>
              </a:rPr>
              <a:t> </a:t>
            </a:r>
            <a:r>
              <a:rPr sz="2300" spc="0" dirty="0" smtClean="0">
                <a:latin typeface="Verdana"/>
                <a:cs typeface="Verdana"/>
              </a:rPr>
              <a:t>on</a:t>
            </a:r>
            <a:r>
              <a:rPr sz="2300" spc="-10" dirty="0" smtClean="0">
                <a:latin typeface="Verdana"/>
                <a:cs typeface="Verdana"/>
              </a:rPr>
              <a:t> </a:t>
            </a:r>
            <a:r>
              <a:rPr sz="2300" spc="0" dirty="0" smtClean="0">
                <a:latin typeface="Verdana"/>
                <a:cs typeface="Verdana"/>
              </a:rPr>
              <a:t>t</a:t>
            </a:r>
            <a:r>
              <a:rPr sz="2300" spc="5" dirty="0" smtClean="0">
                <a:latin typeface="Verdana"/>
                <a:cs typeface="Verdana"/>
              </a:rPr>
              <a:t>h</a:t>
            </a:r>
            <a:r>
              <a:rPr sz="2300" spc="0" dirty="0" smtClean="0">
                <a:latin typeface="Verdana"/>
                <a:cs typeface="Verdana"/>
              </a:rPr>
              <a:t>e</a:t>
            </a:r>
            <a:r>
              <a:rPr sz="2300" spc="-10" dirty="0" smtClean="0">
                <a:latin typeface="Verdana"/>
                <a:cs typeface="Verdana"/>
              </a:rPr>
              <a:t> </a:t>
            </a:r>
            <a:r>
              <a:rPr sz="2300" spc="0" dirty="0" smtClean="0">
                <a:latin typeface="Verdana"/>
                <a:cs typeface="Verdana"/>
              </a:rPr>
              <a:t>cu</a:t>
            </a:r>
            <a:r>
              <a:rPr sz="2300" spc="5" dirty="0" smtClean="0">
                <a:latin typeface="Verdana"/>
                <a:cs typeface="Verdana"/>
              </a:rPr>
              <a:t>t</a:t>
            </a:r>
            <a:r>
              <a:rPr sz="2300" spc="0" dirty="0" smtClean="0">
                <a:latin typeface="Verdana"/>
                <a:cs typeface="Verdana"/>
              </a:rPr>
              <a:t>t</a:t>
            </a:r>
            <a:r>
              <a:rPr sz="2300" spc="5" dirty="0" smtClean="0">
                <a:latin typeface="Verdana"/>
                <a:cs typeface="Verdana"/>
              </a:rPr>
              <a:t>i</a:t>
            </a:r>
            <a:r>
              <a:rPr sz="2300" spc="0" dirty="0" smtClean="0">
                <a:latin typeface="Verdana"/>
                <a:cs typeface="Verdana"/>
              </a:rPr>
              <a:t>ng</a:t>
            </a:r>
            <a:r>
              <a:rPr sz="2300" spc="-40" dirty="0" smtClean="0">
                <a:latin typeface="Verdana"/>
                <a:cs typeface="Verdana"/>
              </a:rPr>
              <a:t> </a:t>
            </a:r>
            <a:r>
              <a:rPr sz="2300" spc="0" dirty="0" smtClean="0">
                <a:latin typeface="Verdana"/>
                <a:cs typeface="Verdana"/>
              </a:rPr>
              <a:t>edge.</a:t>
            </a:r>
            <a:endParaRPr sz="2300" dirty="0">
              <a:latin typeface="Verdana"/>
              <a:cs typeface="Verdana"/>
            </a:endParaRPr>
          </a:p>
        </p:txBody>
      </p:sp>
      <p:sp>
        <p:nvSpPr>
          <p:cNvPr id="6" name="Rectangle 5"/>
          <p:cNvSpPr/>
          <p:nvPr/>
        </p:nvSpPr>
        <p:spPr>
          <a:xfrm>
            <a:off x="2405645" y="6488668"/>
            <a:ext cx="4061048" cy="369332"/>
          </a:xfrm>
          <a:prstGeom prst="rect">
            <a:avLst/>
          </a:prstGeom>
        </p:spPr>
        <p:txBody>
          <a:bodyPr wrap="none">
            <a:spAutoFit/>
          </a:bodyPr>
          <a:lstStyle/>
          <a:p>
            <a:pPr marL="12700">
              <a:lnSpc>
                <a:spcPct val="100000"/>
              </a:lnSpc>
            </a:pPr>
            <a:r>
              <a:rPr lang="en-US" b="1" spc="-10" dirty="0" smtClean="0">
                <a:solidFill>
                  <a:schemeClr val="tx2">
                    <a:lumMod val="60000"/>
                    <a:lumOff val="40000"/>
                  </a:schemeClr>
                </a:solidFill>
                <a:latin typeface="Verdana"/>
                <a:cs typeface="Verdana"/>
              </a:rPr>
              <a:t>El</a:t>
            </a:r>
            <a:r>
              <a:rPr lang="en-US" b="1" spc="-20" dirty="0" smtClean="0">
                <a:solidFill>
                  <a:schemeClr val="tx2">
                    <a:lumMod val="60000"/>
                    <a:lumOff val="40000"/>
                  </a:schemeClr>
                </a:solidFill>
                <a:latin typeface="Verdana"/>
                <a:cs typeface="Verdana"/>
              </a:rPr>
              <a:t>a</a:t>
            </a:r>
            <a:r>
              <a:rPr lang="en-US" b="1" dirty="0" smtClean="0">
                <a:solidFill>
                  <a:schemeClr val="tx2">
                    <a:lumMod val="60000"/>
                    <a:lumOff val="40000"/>
                  </a:schemeClr>
                </a:solidFill>
                <a:latin typeface="Verdana"/>
                <a:cs typeface="Verdana"/>
              </a:rPr>
              <a:t>m</a:t>
            </a:r>
            <a:r>
              <a:rPr lang="en-US" b="1" dirty="0">
                <a:solidFill>
                  <a:schemeClr val="tx2">
                    <a:lumMod val="60000"/>
                    <a:lumOff val="40000"/>
                  </a:schemeClr>
                </a:solidFill>
                <a:latin typeface="Verdana"/>
                <a:cs typeface="Verdana"/>
              </a:rPr>
              <a:t>,</a:t>
            </a:r>
            <a:r>
              <a:rPr lang="en-US" b="1" spc="-20" dirty="0">
                <a:solidFill>
                  <a:schemeClr val="tx2">
                    <a:lumMod val="60000"/>
                    <a:lumOff val="40000"/>
                  </a:schemeClr>
                </a:solidFill>
                <a:latin typeface="Verdana"/>
                <a:cs typeface="Verdana"/>
              </a:rPr>
              <a:t> </a:t>
            </a:r>
            <a:r>
              <a:rPr lang="en-US" b="1" spc="-15" dirty="0">
                <a:solidFill>
                  <a:schemeClr val="tx2">
                    <a:lumMod val="60000"/>
                    <a:lumOff val="40000"/>
                  </a:schemeClr>
                </a:solidFill>
                <a:latin typeface="Verdana"/>
                <a:cs typeface="Verdana"/>
              </a:rPr>
              <a:t>Borg</a:t>
            </a:r>
            <a:r>
              <a:rPr lang="en-US" b="1" spc="-10" dirty="0">
                <a:solidFill>
                  <a:schemeClr val="tx2">
                    <a:lumMod val="60000"/>
                    <a:lumOff val="40000"/>
                  </a:schemeClr>
                </a:solidFill>
                <a:latin typeface="Verdana"/>
                <a:cs typeface="Verdana"/>
              </a:rPr>
              <a:t>e</a:t>
            </a:r>
            <a:r>
              <a:rPr lang="en-US" b="1" dirty="0">
                <a:solidFill>
                  <a:schemeClr val="tx2">
                    <a:lumMod val="60000"/>
                    <a:lumOff val="40000"/>
                  </a:schemeClr>
                </a:solidFill>
                <a:latin typeface="Verdana"/>
                <a:cs typeface="Verdana"/>
              </a:rPr>
              <a:t>s, &amp;</a:t>
            </a:r>
            <a:r>
              <a:rPr lang="en-US" b="1" spc="-10" dirty="0">
                <a:solidFill>
                  <a:schemeClr val="tx2">
                    <a:lumMod val="60000"/>
                    <a:lumOff val="40000"/>
                  </a:schemeClr>
                </a:solidFill>
                <a:latin typeface="Verdana"/>
                <a:cs typeface="Verdana"/>
              </a:rPr>
              <a:t> </a:t>
            </a:r>
            <a:r>
              <a:rPr lang="en-US" b="1" dirty="0">
                <a:solidFill>
                  <a:schemeClr val="tx2">
                    <a:lumMod val="60000"/>
                    <a:lumOff val="40000"/>
                  </a:schemeClr>
                </a:solidFill>
                <a:latin typeface="Verdana"/>
                <a:cs typeface="Verdana"/>
              </a:rPr>
              <a:t>Manuel,</a:t>
            </a:r>
            <a:r>
              <a:rPr lang="en-US" b="1" spc="-5" dirty="0">
                <a:solidFill>
                  <a:schemeClr val="tx2">
                    <a:lumMod val="60000"/>
                    <a:lumOff val="40000"/>
                  </a:schemeClr>
                </a:solidFill>
                <a:latin typeface="Verdana"/>
                <a:cs typeface="Verdana"/>
              </a:rPr>
              <a:t> </a:t>
            </a:r>
            <a:r>
              <a:rPr lang="en-US" b="1" spc="-15" dirty="0" smtClean="0">
                <a:solidFill>
                  <a:schemeClr val="tx2">
                    <a:lumMod val="60000"/>
                    <a:lumOff val="40000"/>
                  </a:schemeClr>
                </a:solidFill>
                <a:latin typeface="Verdana"/>
                <a:cs typeface="Verdana"/>
              </a:rPr>
              <a:t>20</a:t>
            </a:r>
            <a:r>
              <a:rPr lang="en-US" b="1" spc="-10" dirty="0" smtClean="0">
                <a:solidFill>
                  <a:schemeClr val="tx2">
                    <a:lumMod val="60000"/>
                    <a:lumOff val="40000"/>
                  </a:schemeClr>
                </a:solidFill>
                <a:latin typeface="Verdana"/>
                <a:cs typeface="Verdana"/>
              </a:rPr>
              <a:t>1</a:t>
            </a:r>
            <a:r>
              <a:rPr lang="en-US" b="1" dirty="0" smtClean="0">
                <a:solidFill>
                  <a:schemeClr val="tx2">
                    <a:lumMod val="60000"/>
                    <a:lumOff val="40000"/>
                  </a:schemeClr>
                </a:solidFill>
                <a:latin typeface="Verdana"/>
                <a:cs typeface="Verdana"/>
              </a:rPr>
              <a:t>1</a:t>
            </a:r>
            <a:endParaRPr lang="en-US" dirty="0">
              <a:solidFill>
                <a:schemeClr val="tx2">
                  <a:lumMod val="60000"/>
                  <a:lumOff val="40000"/>
                </a:schemeClr>
              </a:solidFill>
              <a:latin typeface="Verdana"/>
              <a:cs typeface="Verdana"/>
            </a:endParaRPr>
          </a:p>
        </p:txBody>
      </p:sp>
    </p:spTree>
    <p:extLst>
      <p:ext uri="{BB962C8B-B14F-4D97-AF65-F5344CB8AC3E}">
        <p14:creationId xmlns:p14="http://schemas.microsoft.com/office/powerpoint/2010/main" val="2639814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QS The </a:t>
            </a:r>
            <a:r>
              <a:rPr lang="en-US" dirty="0"/>
              <a:t>d</a:t>
            </a:r>
            <a:r>
              <a:rPr lang="en-US" dirty="0" smtClean="0"/>
              <a:t>emands of my work interferes with my home and family.</a:t>
            </a:r>
            <a:endParaRPr lang="en-US" dirty="0"/>
          </a:p>
        </p:txBody>
      </p:sp>
      <p:sp>
        <p:nvSpPr>
          <p:cNvPr id="57347" name="Content Placeholder 2"/>
          <p:cNvSpPr>
            <a:spLocks noGrp="1"/>
          </p:cNvSpPr>
          <p:nvPr>
            <p:ph idx="1"/>
          </p:nvPr>
        </p:nvSpPr>
        <p:spPr/>
        <p:txBody>
          <a:bodyPr/>
          <a:lstStyle/>
          <a:p>
            <a:pPr marL="514350" lvl="1" indent="-514350">
              <a:buFont typeface="Franklin Gothic Medium" pitchFamily="34" charset="0"/>
              <a:buAutoNum type="arabicPeriod"/>
            </a:pPr>
            <a:r>
              <a:rPr lang="en-US" altLang="en-US" smtClean="0"/>
              <a:t>Always (Daily)</a:t>
            </a:r>
          </a:p>
          <a:p>
            <a:pPr marL="514350" lvl="1" indent="-514350">
              <a:buFont typeface="Franklin Gothic Medium" pitchFamily="34" charset="0"/>
              <a:buAutoNum type="arabicPeriod"/>
            </a:pPr>
            <a:endParaRPr lang="en-US" altLang="en-US" smtClean="0"/>
          </a:p>
          <a:p>
            <a:pPr marL="514350" lvl="1" indent="-514350">
              <a:buFont typeface="Franklin Gothic Medium" pitchFamily="34" charset="0"/>
              <a:buAutoNum type="arabicPeriod"/>
            </a:pPr>
            <a:r>
              <a:rPr lang="en-US" altLang="en-US" smtClean="0"/>
              <a:t>Often (several times weekly)</a:t>
            </a:r>
          </a:p>
          <a:p>
            <a:pPr marL="514350" lvl="1" indent="-514350">
              <a:buFont typeface="Franklin Gothic Medium" pitchFamily="34" charset="0"/>
              <a:buAutoNum type="arabicPeriod"/>
            </a:pPr>
            <a:endParaRPr lang="en-US" altLang="en-US" smtClean="0"/>
          </a:p>
          <a:p>
            <a:pPr marL="514350" lvl="1" indent="-514350">
              <a:buFont typeface="Franklin Gothic Medium" pitchFamily="34" charset="0"/>
              <a:buAutoNum type="arabicPeriod"/>
            </a:pPr>
            <a:r>
              <a:rPr lang="en-US" altLang="en-US" smtClean="0"/>
              <a:t>Sometimes ( I/week)</a:t>
            </a:r>
          </a:p>
          <a:p>
            <a:pPr marL="514350" lvl="1" indent="-514350">
              <a:buFont typeface="Franklin Gothic Medium" pitchFamily="34" charset="0"/>
              <a:buAutoNum type="arabicPeriod"/>
            </a:pPr>
            <a:endParaRPr lang="en-US" altLang="en-US" smtClean="0"/>
          </a:p>
          <a:p>
            <a:pPr marL="514350" lvl="1" indent="-514350">
              <a:buFont typeface="Franklin Gothic Medium" pitchFamily="34" charset="0"/>
              <a:buAutoNum type="arabicPeriod"/>
            </a:pPr>
            <a:r>
              <a:rPr lang="en-US" altLang="en-US" smtClean="0"/>
              <a:t>Rarely</a:t>
            </a:r>
          </a:p>
        </p:txBody>
      </p:sp>
    </p:spTree>
    <p:extLst>
      <p:ext uri="{BB962C8B-B14F-4D97-AF65-F5344CB8AC3E}">
        <p14:creationId xmlns:p14="http://schemas.microsoft.com/office/powerpoint/2010/main" val="311818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97845"/>
            <a:ext cx="9067800" cy="490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5939" y="6475512"/>
            <a:ext cx="7239000" cy="307777"/>
          </a:xfrm>
          <a:prstGeom prst="rect">
            <a:avLst/>
          </a:prstGeom>
          <a:noFill/>
        </p:spPr>
        <p:txBody>
          <a:bodyPr wrap="square" rtlCol="0">
            <a:spAutoFit/>
          </a:bodyPr>
          <a:lstStyle/>
          <a:p>
            <a:r>
              <a:rPr lang="en-US" sz="1400" dirty="0" smtClean="0"/>
              <a:t>Wolanskyj et al…Generation differences among </a:t>
            </a:r>
            <a:r>
              <a:rPr lang="en-US" sz="1400" dirty="0" err="1" smtClean="0"/>
              <a:t>Heme</a:t>
            </a:r>
            <a:r>
              <a:rPr lang="en-US" sz="1400" dirty="0" smtClean="0"/>
              <a:t> </a:t>
            </a:r>
            <a:r>
              <a:rPr lang="en-US" sz="1400" dirty="0" err="1" smtClean="0"/>
              <a:t>Onc</a:t>
            </a:r>
            <a:r>
              <a:rPr lang="en-US" sz="1400" dirty="0" smtClean="0"/>
              <a:t> Program directors 2014</a:t>
            </a:r>
            <a:endParaRPr lang="en-US" sz="1400" dirty="0"/>
          </a:p>
        </p:txBody>
      </p:sp>
    </p:spTree>
    <p:extLst>
      <p:ext uri="{BB962C8B-B14F-4D97-AF65-F5344CB8AC3E}">
        <p14:creationId xmlns:p14="http://schemas.microsoft.com/office/powerpoint/2010/main" val="12041171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smtClean="0"/>
              <a:t>QS How many additional hours do you work (related to your medical Job) per week at home?</a:t>
            </a:r>
            <a:endParaRPr lang="en-US" dirty="0"/>
          </a:p>
        </p:txBody>
      </p:sp>
      <p:sp>
        <p:nvSpPr>
          <p:cNvPr id="58371" name="Content Placeholder 3"/>
          <p:cNvSpPr>
            <a:spLocks noGrp="1"/>
          </p:cNvSpPr>
          <p:nvPr>
            <p:ph idx="1"/>
          </p:nvPr>
        </p:nvSpPr>
        <p:spPr>
          <a:xfrm>
            <a:off x="609600" y="2647772"/>
            <a:ext cx="7521575" cy="3579813"/>
          </a:xfrm>
        </p:spPr>
        <p:txBody>
          <a:bodyPr>
            <a:noAutofit/>
          </a:bodyPr>
          <a:lstStyle/>
          <a:p>
            <a:pPr marL="752475" lvl="2" indent="-514350">
              <a:buFont typeface="Franklin Gothic Medium" pitchFamily="34" charset="0"/>
              <a:buAutoNum type="arabicPeriod"/>
            </a:pPr>
            <a:r>
              <a:rPr lang="en-US" altLang="en-US" sz="3200" dirty="0" smtClean="0"/>
              <a:t>&gt;20</a:t>
            </a:r>
          </a:p>
          <a:p>
            <a:pPr marL="752475" lvl="2" indent="-514350">
              <a:buFont typeface="Franklin Gothic Medium" pitchFamily="34" charset="0"/>
              <a:buAutoNum type="arabicPeriod"/>
            </a:pPr>
            <a:endParaRPr lang="en-US" altLang="en-US" sz="3200" dirty="0" smtClean="0"/>
          </a:p>
          <a:p>
            <a:pPr marL="752475" lvl="2" indent="-514350">
              <a:buFont typeface="Franklin Gothic Medium" pitchFamily="34" charset="0"/>
              <a:buAutoNum type="arabicPeriod"/>
            </a:pPr>
            <a:r>
              <a:rPr lang="en-US" altLang="en-US" sz="3200" dirty="0" smtClean="0"/>
              <a:t>10-19</a:t>
            </a:r>
          </a:p>
          <a:p>
            <a:pPr marL="752475" lvl="2" indent="-514350">
              <a:buFont typeface="Franklin Gothic Medium" pitchFamily="34" charset="0"/>
              <a:buAutoNum type="arabicPeriod"/>
            </a:pPr>
            <a:endParaRPr lang="en-US" altLang="en-US" sz="3200" dirty="0" smtClean="0"/>
          </a:p>
          <a:p>
            <a:pPr marL="752475" lvl="2" indent="-514350">
              <a:buFont typeface="Franklin Gothic Medium" pitchFamily="34" charset="0"/>
              <a:buAutoNum type="arabicPeriod"/>
            </a:pPr>
            <a:r>
              <a:rPr lang="en-US" altLang="en-US" sz="3200" dirty="0" smtClean="0"/>
              <a:t>1-9</a:t>
            </a:r>
          </a:p>
          <a:p>
            <a:pPr marL="752475" lvl="2" indent="-514350">
              <a:buFont typeface="Franklin Gothic Medium" pitchFamily="34" charset="0"/>
              <a:buAutoNum type="arabicPeriod"/>
            </a:pPr>
            <a:endParaRPr lang="en-US" altLang="en-US" sz="3200" dirty="0" smtClean="0"/>
          </a:p>
          <a:p>
            <a:pPr marL="752475" lvl="2" indent="-514350">
              <a:buFont typeface="Franklin Gothic Medium" pitchFamily="34" charset="0"/>
              <a:buAutoNum type="arabicPeriod"/>
            </a:pPr>
            <a:r>
              <a:rPr lang="en-US" altLang="en-US" sz="3200" dirty="0" smtClean="0"/>
              <a:t>I never work at home</a:t>
            </a:r>
          </a:p>
        </p:txBody>
      </p:sp>
    </p:spTree>
    <p:extLst>
      <p:ext uri="{BB962C8B-B14F-4D97-AF65-F5344CB8AC3E}">
        <p14:creationId xmlns:p14="http://schemas.microsoft.com/office/powerpoint/2010/main" val="214263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25" r="1878"/>
          <a:stretch/>
        </p:blipFill>
        <p:spPr bwMode="auto">
          <a:xfrm>
            <a:off x="272955" y="1532481"/>
            <a:ext cx="8598089" cy="463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5939" y="6475512"/>
            <a:ext cx="7239000" cy="307777"/>
          </a:xfrm>
          <a:prstGeom prst="rect">
            <a:avLst/>
          </a:prstGeom>
          <a:noFill/>
        </p:spPr>
        <p:txBody>
          <a:bodyPr wrap="square" rtlCol="0">
            <a:spAutoFit/>
          </a:bodyPr>
          <a:lstStyle/>
          <a:p>
            <a:r>
              <a:rPr lang="en-US" sz="1400" dirty="0" smtClean="0"/>
              <a:t>Wolanskyj et al…Generation differences among </a:t>
            </a:r>
            <a:r>
              <a:rPr lang="en-US" sz="1400" dirty="0" err="1" smtClean="0"/>
              <a:t>Heme</a:t>
            </a:r>
            <a:r>
              <a:rPr lang="en-US" sz="1400" dirty="0" smtClean="0"/>
              <a:t> </a:t>
            </a:r>
            <a:r>
              <a:rPr lang="en-US" sz="1400" dirty="0" err="1" smtClean="0"/>
              <a:t>Onc</a:t>
            </a:r>
            <a:r>
              <a:rPr lang="en-US" sz="1400" dirty="0" smtClean="0"/>
              <a:t> Program directors 2014</a:t>
            </a:r>
            <a:endParaRPr lang="en-US" sz="1400" dirty="0"/>
          </a:p>
        </p:txBody>
      </p:sp>
    </p:spTree>
    <p:extLst>
      <p:ext uri="{BB962C8B-B14F-4D97-AF65-F5344CB8AC3E}">
        <p14:creationId xmlns:p14="http://schemas.microsoft.com/office/powerpoint/2010/main" val="2960117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1454706"/>
            <a:ext cx="8229600" cy="1143000"/>
          </a:xfrm>
        </p:spPr>
        <p:txBody>
          <a:bodyPr>
            <a:normAutofit/>
          </a:bodyPr>
          <a:lstStyle/>
          <a:p>
            <a:r>
              <a:rPr lang="en-US" dirty="0" smtClean="0"/>
              <a:t>WORK LIFE BALANCE TO  INTEGRATION IS THE NORM…TEACH IT…MODEL IT…</a:t>
            </a:r>
            <a:endParaRPr lang="en-US" dirty="0"/>
          </a:p>
        </p:txBody>
      </p:sp>
      <p:sp>
        <p:nvSpPr>
          <p:cNvPr id="4" name="Rectangle 3"/>
          <p:cNvSpPr/>
          <p:nvPr/>
        </p:nvSpPr>
        <p:spPr>
          <a:xfrm>
            <a:off x="2298510" y="6211669"/>
            <a:ext cx="4572000" cy="646331"/>
          </a:xfrm>
          <a:prstGeom prst="rect">
            <a:avLst/>
          </a:prstGeom>
        </p:spPr>
        <p:txBody>
          <a:bodyPr>
            <a:spAutoFit/>
          </a:bodyPr>
          <a:lstStyle/>
          <a:p>
            <a:r>
              <a:rPr lang="en-US" dirty="0"/>
              <a:t>http://www.forbes.com/sites/danschawbel/2014/01/21/work-life-integration-the-new-norm/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2" y="245745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apw01\Pictures\20518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6" y="2209800"/>
            <a:ext cx="4314824" cy="41040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urved Connector 5"/>
          <p:cNvCxnSpPr/>
          <p:nvPr/>
        </p:nvCxnSpPr>
        <p:spPr>
          <a:xfrm>
            <a:off x="3009900" y="2971800"/>
            <a:ext cx="2019300" cy="914400"/>
          </a:xfrm>
          <a:prstGeom prst="curvedConnector3">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592419"/>
            <a:ext cx="28289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27" y="477589"/>
            <a:ext cx="8229600" cy="1143000"/>
          </a:xfrm>
          <a:prstGeom prst="rect">
            <a:avLst/>
          </a:prstGeom>
        </p:spPr>
        <p:txBody>
          <a:bodyPr vert="horz" wrap="square" lIns="0" tIns="0" rIns="0" bIns="0" rtlCol="0">
            <a:noAutofit/>
          </a:bodyPr>
          <a:lstStyle/>
          <a:p>
            <a:pPr marL="12700">
              <a:lnSpc>
                <a:spcPct val="100000"/>
              </a:lnSpc>
            </a:pPr>
            <a:r>
              <a:rPr sz="3600" b="1" dirty="0" smtClean="0">
                <a:solidFill>
                  <a:schemeClr val="tx2">
                    <a:lumMod val="60000"/>
                    <a:lumOff val="40000"/>
                  </a:schemeClr>
                </a:solidFill>
                <a:latin typeface="Arial"/>
                <a:cs typeface="Arial"/>
              </a:rPr>
              <a:t>	</a:t>
            </a:r>
            <a:endParaRPr sz="3600" dirty="0">
              <a:solidFill>
                <a:schemeClr val="tx2">
                  <a:lumMod val="60000"/>
                  <a:lumOff val="40000"/>
                </a:schemeClr>
              </a:solidFill>
              <a:latin typeface="Arial"/>
              <a:cs typeface="Arial"/>
            </a:endParaRPr>
          </a:p>
        </p:txBody>
      </p:sp>
      <p:sp>
        <p:nvSpPr>
          <p:cNvPr id="6" name="Text Placeholder 5"/>
          <p:cNvSpPr>
            <a:spLocks noGrp="1"/>
          </p:cNvSpPr>
          <p:nvPr>
            <p:ph type="body" idx="1"/>
          </p:nvPr>
        </p:nvSpPr>
        <p:spPr>
          <a:xfrm>
            <a:off x="-38606" y="1810654"/>
            <a:ext cx="4040188" cy="676077"/>
          </a:xfrm>
        </p:spPr>
        <p:txBody>
          <a:bodyPr/>
          <a:lstStyle/>
          <a:p>
            <a:r>
              <a:rPr lang="en-US" sz="2800" u="sng" dirty="0" smtClean="0">
                <a:solidFill>
                  <a:srgbClr val="0070C0"/>
                </a:solidFill>
              </a:rPr>
              <a:t>MOST IMPORTANT REASON FOR ATTENDING LECTURE</a:t>
            </a:r>
            <a:endParaRPr lang="en-US" sz="2800" u="sng" dirty="0">
              <a:solidFill>
                <a:srgbClr val="0070C0"/>
              </a:solidFill>
            </a:endParaRPr>
          </a:p>
        </p:txBody>
      </p:sp>
      <p:sp>
        <p:nvSpPr>
          <p:cNvPr id="3" name="object 3"/>
          <p:cNvSpPr txBox="1">
            <a:spLocks noGrp="1"/>
          </p:cNvSpPr>
          <p:nvPr>
            <p:ph sz="half" idx="2"/>
          </p:nvPr>
        </p:nvSpPr>
        <p:spPr>
          <a:xfrm>
            <a:off x="0" y="2676796"/>
            <a:ext cx="4040188" cy="3977882"/>
          </a:xfrm>
          <a:prstGeom prst="rect">
            <a:avLst/>
          </a:prstGeom>
        </p:spPr>
        <p:txBody>
          <a:bodyPr vert="horz" wrap="square" lIns="0" tIns="0" rIns="0" bIns="0" rtlCol="0">
            <a:noAutofit/>
          </a:bodyPr>
          <a:lstStyle/>
          <a:p>
            <a:pPr>
              <a:lnSpc>
                <a:spcPts val="500"/>
              </a:lnSpc>
              <a:spcBef>
                <a:spcPts val="0"/>
              </a:spcBef>
            </a:pPr>
            <a:endParaRPr sz="2000" dirty="0"/>
          </a:p>
          <a:p>
            <a:pPr marL="355600" indent="-342900">
              <a:lnSpc>
                <a:spcPct val="100000"/>
              </a:lnSpc>
              <a:buClr>
                <a:srgbClr val="330066"/>
              </a:buClr>
              <a:buSzPct val="70000"/>
              <a:buFont typeface="Wingdings"/>
              <a:buChar char=""/>
              <a:tabLst>
                <a:tab pos="354965" algn="l"/>
              </a:tabLst>
            </a:pPr>
            <a:r>
              <a:rPr sz="2000" dirty="0" smtClean="0">
                <a:latin typeface="Arial"/>
                <a:cs typeface="Arial"/>
              </a:rPr>
              <a:t>Not</a:t>
            </a:r>
            <a:r>
              <a:rPr sz="2000" spc="-25" dirty="0" smtClean="0">
                <a:latin typeface="Arial"/>
                <a:cs typeface="Arial"/>
              </a:rPr>
              <a:t> </a:t>
            </a:r>
            <a:r>
              <a:rPr sz="2000" spc="0" dirty="0" smtClean="0">
                <a:latin typeface="Arial"/>
                <a:cs typeface="Arial"/>
              </a:rPr>
              <a:t>moti</a:t>
            </a:r>
            <a:r>
              <a:rPr sz="2000" spc="-15" dirty="0" smtClean="0">
                <a:latin typeface="Arial"/>
                <a:cs typeface="Arial"/>
              </a:rPr>
              <a:t>v</a:t>
            </a:r>
            <a:r>
              <a:rPr sz="2000" spc="0" dirty="0" smtClean="0">
                <a:latin typeface="Arial"/>
                <a:cs typeface="Arial"/>
              </a:rPr>
              <a:t>ated</a:t>
            </a:r>
            <a:r>
              <a:rPr sz="2000" spc="-15" dirty="0" smtClean="0">
                <a:latin typeface="Arial"/>
                <a:cs typeface="Arial"/>
              </a:rPr>
              <a:t> </a:t>
            </a:r>
            <a:r>
              <a:rPr sz="2000" spc="0" dirty="0" smtClean="0">
                <a:latin typeface="Arial"/>
                <a:cs typeface="Arial"/>
              </a:rPr>
              <a:t>to</a:t>
            </a:r>
            <a:r>
              <a:rPr sz="2000" spc="-20" dirty="0" smtClean="0">
                <a:latin typeface="Arial"/>
                <a:cs typeface="Arial"/>
              </a:rPr>
              <a:t> </a:t>
            </a:r>
            <a:r>
              <a:rPr sz="2000" spc="0" dirty="0" smtClean="0">
                <a:latin typeface="Arial"/>
                <a:cs typeface="Arial"/>
              </a:rPr>
              <a:t>watch</a:t>
            </a:r>
            <a:r>
              <a:rPr sz="2000" spc="-15" dirty="0" smtClean="0">
                <a:latin typeface="Arial"/>
                <a:cs typeface="Arial"/>
              </a:rPr>
              <a:t> </a:t>
            </a:r>
            <a:r>
              <a:rPr sz="2000" spc="0" dirty="0" smtClean="0">
                <a:latin typeface="Arial"/>
                <a:cs typeface="Arial"/>
              </a:rPr>
              <a:t>the</a:t>
            </a:r>
            <a:r>
              <a:rPr lang="en-US" sz="2000" dirty="0">
                <a:latin typeface="Arial"/>
                <a:cs typeface="Arial"/>
              </a:rPr>
              <a:t> </a:t>
            </a:r>
            <a:r>
              <a:rPr sz="2000" dirty="0" smtClean="0">
                <a:latin typeface="Arial"/>
                <a:cs typeface="Arial"/>
              </a:rPr>
              <a:t>re</a:t>
            </a:r>
            <a:r>
              <a:rPr sz="2000" spc="5" dirty="0" smtClean="0">
                <a:latin typeface="Arial"/>
                <a:cs typeface="Arial"/>
              </a:rPr>
              <a:t>c</a:t>
            </a:r>
            <a:r>
              <a:rPr sz="2000" spc="0" dirty="0" smtClean="0">
                <a:latin typeface="Arial"/>
                <a:cs typeface="Arial"/>
              </a:rPr>
              <a:t>orded</a:t>
            </a:r>
            <a:r>
              <a:rPr sz="2000" spc="-50" dirty="0" smtClean="0">
                <a:latin typeface="Arial"/>
                <a:cs typeface="Arial"/>
              </a:rPr>
              <a:t> </a:t>
            </a:r>
            <a:r>
              <a:rPr sz="2000" spc="0" dirty="0" smtClean="0">
                <a:latin typeface="Arial"/>
                <a:cs typeface="Arial"/>
              </a:rPr>
              <a:t>lectures</a:t>
            </a:r>
            <a:r>
              <a:rPr sz="2000" spc="-35" dirty="0" smtClean="0">
                <a:latin typeface="Arial"/>
                <a:cs typeface="Arial"/>
              </a:rPr>
              <a:t> </a:t>
            </a:r>
            <a:r>
              <a:rPr sz="2000" spc="0" dirty="0" smtClean="0">
                <a:latin typeface="Arial"/>
                <a:cs typeface="Arial"/>
              </a:rPr>
              <a:t>on </a:t>
            </a:r>
            <a:r>
              <a:rPr sz="2000" spc="-10" dirty="0" smtClean="0">
                <a:latin typeface="Arial"/>
                <a:cs typeface="Arial"/>
              </a:rPr>
              <a:t>m</a:t>
            </a:r>
            <a:r>
              <a:rPr sz="2000" spc="0" dirty="0" smtClean="0">
                <a:latin typeface="Arial"/>
                <a:cs typeface="Arial"/>
              </a:rPr>
              <a:t>y</a:t>
            </a:r>
            <a:r>
              <a:rPr sz="2000" spc="-25" dirty="0" smtClean="0">
                <a:latin typeface="Arial"/>
                <a:cs typeface="Arial"/>
              </a:rPr>
              <a:t> </a:t>
            </a:r>
            <a:r>
              <a:rPr sz="2000" spc="0" dirty="0" smtClean="0">
                <a:latin typeface="Arial"/>
                <a:cs typeface="Arial"/>
              </a:rPr>
              <a:t>own</a:t>
            </a:r>
            <a:endParaRPr sz="2000" dirty="0">
              <a:latin typeface="Arial"/>
              <a:cs typeface="Arial"/>
            </a:endParaRPr>
          </a:p>
          <a:p>
            <a:pPr marL="355600" marR="216535" indent="-342900">
              <a:lnSpc>
                <a:spcPct val="100000"/>
              </a:lnSpc>
              <a:spcBef>
                <a:spcPts val="480"/>
              </a:spcBef>
              <a:buClr>
                <a:srgbClr val="330066"/>
              </a:buClr>
              <a:buSzPct val="70000"/>
              <a:buFont typeface="Wingdings"/>
              <a:buChar char=""/>
              <a:tabLst>
                <a:tab pos="354965" algn="l"/>
              </a:tabLst>
            </a:pPr>
            <a:r>
              <a:rPr sz="2000" dirty="0" smtClean="0">
                <a:latin typeface="Arial"/>
                <a:cs typeface="Arial"/>
              </a:rPr>
              <a:t>To show</a:t>
            </a:r>
            <a:r>
              <a:rPr sz="2000" spc="-25" dirty="0" smtClean="0">
                <a:latin typeface="Arial"/>
                <a:cs typeface="Arial"/>
              </a:rPr>
              <a:t> </a:t>
            </a:r>
            <a:r>
              <a:rPr sz="2000" spc="0" dirty="0" smtClean="0">
                <a:latin typeface="Arial"/>
                <a:cs typeface="Arial"/>
              </a:rPr>
              <a:t>profes</a:t>
            </a:r>
            <a:r>
              <a:rPr sz="2000" spc="5" dirty="0" smtClean="0">
                <a:latin typeface="Arial"/>
                <a:cs typeface="Arial"/>
              </a:rPr>
              <a:t>s</a:t>
            </a:r>
            <a:r>
              <a:rPr sz="2000" spc="0" dirty="0" smtClean="0">
                <a:latin typeface="Arial"/>
                <a:cs typeface="Arial"/>
              </a:rPr>
              <a:t>ionali</a:t>
            </a:r>
            <a:r>
              <a:rPr sz="2000" spc="5" dirty="0" smtClean="0">
                <a:latin typeface="Arial"/>
                <a:cs typeface="Arial"/>
              </a:rPr>
              <a:t>s</a:t>
            </a:r>
            <a:r>
              <a:rPr sz="2000" spc="0" dirty="0" smtClean="0">
                <a:latin typeface="Arial"/>
                <a:cs typeface="Arial"/>
              </a:rPr>
              <a:t>m</a:t>
            </a:r>
            <a:r>
              <a:rPr sz="2000" spc="-55" dirty="0" smtClean="0">
                <a:latin typeface="Arial"/>
                <a:cs typeface="Arial"/>
              </a:rPr>
              <a:t> </a:t>
            </a:r>
            <a:r>
              <a:rPr sz="2000" spc="0" dirty="0" smtClean="0">
                <a:latin typeface="Arial"/>
                <a:cs typeface="Arial"/>
              </a:rPr>
              <a:t>and res</a:t>
            </a:r>
            <a:r>
              <a:rPr sz="2000" spc="5" dirty="0" smtClean="0">
                <a:latin typeface="Arial"/>
                <a:cs typeface="Arial"/>
              </a:rPr>
              <a:t>p</a:t>
            </a:r>
            <a:r>
              <a:rPr sz="2000" spc="0" dirty="0" smtClean="0">
                <a:latin typeface="Arial"/>
                <a:cs typeface="Arial"/>
              </a:rPr>
              <a:t>e</a:t>
            </a:r>
            <a:r>
              <a:rPr sz="2000" spc="5" dirty="0" smtClean="0">
                <a:latin typeface="Arial"/>
                <a:cs typeface="Arial"/>
              </a:rPr>
              <a:t>c</a:t>
            </a:r>
            <a:r>
              <a:rPr sz="2000" spc="0" dirty="0" smtClean="0">
                <a:latin typeface="Arial"/>
                <a:cs typeface="Arial"/>
              </a:rPr>
              <a:t>t</a:t>
            </a:r>
            <a:r>
              <a:rPr sz="2000" spc="-45" dirty="0" smtClean="0">
                <a:latin typeface="Arial"/>
                <a:cs typeface="Arial"/>
              </a:rPr>
              <a:t> </a:t>
            </a:r>
            <a:r>
              <a:rPr sz="2000" spc="0" dirty="0" smtClean="0">
                <a:latin typeface="Arial"/>
                <a:cs typeface="Arial"/>
              </a:rPr>
              <a:t>for</a:t>
            </a:r>
            <a:r>
              <a:rPr sz="2000" spc="-30" dirty="0" smtClean="0">
                <a:latin typeface="Arial"/>
                <a:cs typeface="Arial"/>
              </a:rPr>
              <a:t> </a:t>
            </a:r>
            <a:r>
              <a:rPr sz="2000" spc="0" dirty="0" smtClean="0">
                <a:latin typeface="Arial"/>
                <a:cs typeface="Arial"/>
              </a:rPr>
              <a:t>the</a:t>
            </a:r>
            <a:r>
              <a:rPr sz="2000" spc="-20" dirty="0" smtClean="0">
                <a:latin typeface="Arial"/>
                <a:cs typeface="Arial"/>
              </a:rPr>
              <a:t> </a:t>
            </a:r>
            <a:r>
              <a:rPr sz="2000" spc="0" dirty="0" smtClean="0">
                <a:latin typeface="Arial"/>
                <a:cs typeface="Arial"/>
              </a:rPr>
              <a:t>instru</a:t>
            </a:r>
            <a:r>
              <a:rPr sz="2000" spc="5" dirty="0" smtClean="0">
                <a:latin typeface="Arial"/>
                <a:cs typeface="Arial"/>
              </a:rPr>
              <a:t>c</a:t>
            </a:r>
            <a:r>
              <a:rPr sz="2000" spc="0" dirty="0" smtClean="0">
                <a:latin typeface="Arial"/>
                <a:cs typeface="Arial"/>
              </a:rPr>
              <a:t>tor</a:t>
            </a:r>
            <a:endParaRPr sz="2000" dirty="0">
              <a:latin typeface="Arial"/>
              <a:cs typeface="Arial"/>
            </a:endParaRPr>
          </a:p>
          <a:p>
            <a:pPr marL="355600" indent="-342900">
              <a:lnSpc>
                <a:spcPct val="100000"/>
              </a:lnSpc>
              <a:spcBef>
                <a:spcPts val="480"/>
              </a:spcBef>
              <a:buClr>
                <a:srgbClr val="330066"/>
              </a:buClr>
              <a:buSzPct val="70000"/>
              <a:buFont typeface="Wingdings"/>
              <a:buChar char=""/>
              <a:tabLst>
                <a:tab pos="354965" algn="l"/>
              </a:tabLst>
            </a:pPr>
            <a:r>
              <a:rPr sz="2000" dirty="0" smtClean="0">
                <a:latin typeface="Arial"/>
                <a:cs typeface="Arial"/>
              </a:rPr>
              <a:t>To </a:t>
            </a:r>
            <a:r>
              <a:rPr sz="2000" spc="-10" dirty="0" smtClean="0">
                <a:latin typeface="Arial"/>
                <a:cs typeface="Arial"/>
              </a:rPr>
              <a:t>t</a:t>
            </a:r>
            <a:r>
              <a:rPr sz="2000" spc="0" dirty="0" smtClean="0">
                <a:latin typeface="Arial"/>
                <a:cs typeface="Arial"/>
              </a:rPr>
              <a:t>alk</a:t>
            </a:r>
            <a:r>
              <a:rPr sz="2000" spc="-15" dirty="0" smtClean="0">
                <a:latin typeface="Arial"/>
                <a:cs typeface="Arial"/>
              </a:rPr>
              <a:t> </a:t>
            </a:r>
            <a:r>
              <a:rPr sz="2000" spc="0" dirty="0" smtClean="0">
                <a:latin typeface="Arial"/>
                <a:cs typeface="Arial"/>
              </a:rPr>
              <a:t>with clas</a:t>
            </a:r>
            <a:r>
              <a:rPr sz="2000" spc="10" dirty="0" smtClean="0">
                <a:latin typeface="Arial"/>
                <a:cs typeface="Arial"/>
              </a:rPr>
              <a:t>s</a:t>
            </a:r>
            <a:r>
              <a:rPr sz="2000" spc="0" dirty="0" smtClean="0">
                <a:latin typeface="Arial"/>
                <a:cs typeface="Arial"/>
              </a:rPr>
              <a:t>mates</a:t>
            </a:r>
            <a:endParaRPr sz="2000" dirty="0">
              <a:latin typeface="Arial"/>
              <a:cs typeface="Arial"/>
            </a:endParaRPr>
          </a:p>
          <a:p>
            <a:pPr marL="355600" indent="-342900">
              <a:lnSpc>
                <a:spcPct val="100000"/>
              </a:lnSpc>
              <a:spcBef>
                <a:spcPts val="480"/>
              </a:spcBef>
              <a:buClr>
                <a:srgbClr val="330066"/>
              </a:buClr>
              <a:buSzPct val="70000"/>
              <a:buFont typeface="Wingdings"/>
              <a:buChar char=""/>
              <a:tabLst>
                <a:tab pos="354965" algn="l"/>
              </a:tabLst>
            </a:pPr>
            <a:r>
              <a:rPr sz="2000" spc="-10" dirty="0" smtClean="0">
                <a:latin typeface="Arial"/>
                <a:cs typeface="Arial"/>
              </a:rPr>
              <a:t>S</a:t>
            </a:r>
            <a:r>
              <a:rPr sz="2000" spc="0" dirty="0" smtClean="0">
                <a:latin typeface="Arial"/>
                <a:cs typeface="Arial"/>
              </a:rPr>
              <a:t>o I</a:t>
            </a:r>
            <a:r>
              <a:rPr sz="2000" spc="-15" dirty="0" smtClean="0">
                <a:latin typeface="Arial"/>
                <a:cs typeface="Arial"/>
              </a:rPr>
              <a:t> f</a:t>
            </a:r>
            <a:r>
              <a:rPr sz="2000" spc="0" dirty="0" smtClean="0">
                <a:latin typeface="Arial"/>
                <a:cs typeface="Arial"/>
              </a:rPr>
              <a:t>eel</a:t>
            </a:r>
            <a:r>
              <a:rPr sz="2000" spc="-20" dirty="0" smtClean="0">
                <a:latin typeface="Arial"/>
                <a:cs typeface="Arial"/>
              </a:rPr>
              <a:t> </a:t>
            </a:r>
            <a:r>
              <a:rPr sz="2000" spc="0" dirty="0" smtClean="0">
                <a:latin typeface="Arial"/>
                <a:cs typeface="Arial"/>
              </a:rPr>
              <a:t>like I</a:t>
            </a:r>
            <a:r>
              <a:rPr sz="2000" spc="-10" dirty="0" smtClean="0">
                <a:latin typeface="Arial"/>
                <a:cs typeface="Arial"/>
              </a:rPr>
              <a:t> </a:t>
            </a:r>
            <a:r>
              <a:rPr sz="2000" spc="0" dirty="0" smtClean="0">
                <a:latin typeface="Arial"/>
                <a:cs typeface="Arial"/>
              </a:rPr>
              <a:t>am</a:t>
            </a:r>
            <a:r>
              <a:rPr sz="2000" spc="-25" dirty="0" smtClean="0">
                <a:latin typeface="Arial"/>
                <a:cs typeface="Arial"/>
              </a:rPr>
              <a:t> </a:t>
            </a:r>
            <a:r>
              <a:rPr sz="2000" spc="0" dirty="0" smtClean="0">
                <a:latin typeface="Arial"/>
                <a:cs typeface="Arial"/>
              </a:rPr>
              <a:t>get</a:t>
            </a:r>
            <a:r>
              <a:rPr sz="2000" spc="-10" dirty="0" smtClean="0">
                <a:latin typeface="Arial"/>
                <a:cs typeface="Arial"/>
              </a:rPr>
              <a:t>t</a:t>
            </a:r>
            <a:r>
              <a:rPr sz="2000" spc="0" dirty="0" smtClean="0">
                <a:latin typeface="Arial"/>
                <a:cs typeface="Arial"/>
              </a:rPr>
              <a:t>ing</a:t>
            </a:r>
            <a:r>
              <a:rPr sz="2000" spc="-20" dirty="0" smtClean="0">
                <a:latin typeface="Arial"/>
                <a:cs typeface="Arial"/>
              </a:rPr>
              <a:t> </a:t>
            </a:r>
            <a:r>
              <a:rPr sz="2000" spc="0" dirty="0" smtClean="0">
                <a:latin typeface="Arial"/>
                <a:cs typeface="Arial"/>
              </a:rPr>
              <a:t>more</a:t>
            </a:r>
            <a:r>
              <a:rPr lang="en-US" sz="2000" dirty="0">
                <a:latin typeface="Arial"/>
                <a:cs typeface="Arial"/>
              </a:rPr>
              <a:t> </a:t>
            </a:r>
            <a:r>
              <a:rPr sz="2000" dirty="0" smtClean="0">
                <a:latin typeface="Arial"/>
                <a:cs typeface="Arial"/>
              </a:rPr>
              <a:t>out</a:t>
            </a:r>
            <a:r>
              <a:rPr sz="2000" spc="-20" dirty="0" smtClean="0">
                <a:latin typeface="Arial"/>
                <a:cs typeface="Arial"/>
              </a:rPr>
              <a:t> </a:t>
            </a:r>
            <a:r>
              <a:rPr sz="2000" spc="0" dirty="0" smtClean="0">
                <a:latin typeface="Arial"/>
                <a:cs typeface="Arial"/>
              </a:rPr>
              <a:t>of</a:t>
            </a:r>
            <a:r>
              <a:rPr sz="2000" spc="-20" dirty="0" smtClean="0">
                <a:latin typeface="Arial"/>
                <a:cs typeface="Arial"/>
              </a:rPr>
              <a:t> </a:t>
            </a:r>
            <a:r>
              <a:rPr sz="2000" spc="0" dirty="0" smtClean="0">
                <a:latin typeface="Arial"/>
                <a:cs typeface="Arial"/>
              </a:rPr>
              <a:t>my</a:t>
            </a:r>
            <a:r>
              <a:rPr sz="2000" spc="-10" dirty="0" smtClean="0">
                <a:latin typeface="Arial"/>
                <a:cs typeface="Arial"/>
              </a:rPr>
              <a:t> t</a:t>
            </a:r>
            <a:r>
              <a:rPr sz="2000" spc="0" dirty="0" smtClean="0">
                <a:latin typeface="Arial"/>
                <a:cs typeface="Arial"/>
              </a:rPr>
              <a:t>uition</a:t>
            </a:r>
            <a:endParaRPr sz="2000" dirty="0">
              <a:latin typeface="Arial"/>
              <a:cs typeface="Arial"/>
            </a:endParaRPr>
          </a:p>
          <a:p>
            <a:pPr marL="355600" indent="-342900">
              <a:lnSpc>
                <a:spcPct val="100000"/>
              </a:lnSpc>
              <a:spcBef>
                <a:spcPts val="480"/>
              </a:spcBef>
              <a:buClr>
                <a:srgbClr val="330066"/>
              </a:buClr>
              <a:buSzPct val="70000"/>
              <a:buFont typeface="Wingdings"/>
              <a:buChar char=""/>
              <a:tabLst>
                <a:tab pos="354965" algn="l"/>
              </a:tabLst>
            </a:pPr>
            <a:r>
              <a:rPr sz="2000" dirty="0" smtClean="0">
                <a:latin typeface="Arial"/>
                <a:cs typeface="Arial"/>
              </a:rPr>
              <a:t>I</a:t>
            </a:r>
            <a:r>
              <a:rPr sz="2000" spc="-10" dirty="0" smtClean="0">
                <a:latin typeface="Arial"/>
                <a:cs typeface="Arial"/>
              </a:rPr>
              <a:t> </a:t>
            </a:r>
            <a:r>
              <a:rPr sz="2000" spc="0" dirty="0" smtClean="0">
                <a:latin typeface="Arial"/>
                <a:cs typeface="Arial"/>
              </a:rPr>
              <a:t>lea</a:t>
            </a:r>
            <a:r>
              <a:rPr sz="2000" spc="5" dirty="0" smtClean="0">
                <a:latin typeface="Arial"/>
                <a:cs typeface="Arial"/>
              </a:rPr>
              <a:t>r</a:t>
            </a:r>
            <a:r>
              <a:rPr sz="2000" spc="0" dirty="0" smtClean="0">
                <a:latin typeface="Arial"/>
                <a:cs typeface="Arial"/>
              </a:rPr>
              <a:t>n</a:t>
            </a:r>
            <a:r>
              <a:rPr sz="2000" spc="-30" dirty="0" smtClean="0">
                <a:latin typeface="Arial"/>
                <a:cs typeface="Arial"/>
              </a:rPr>
              <a:t> </a:t>
            </a:r>
            <a:r>
              <a:rPr sz="2000" spc="0" dirty="0" smtClean="0">
                <a:latin typeface="Arial"/>
                <a:cs typeface="Arial"/>
              </a:rPr>
              <a:t>bet</a:t>
            </a:r>
            <a:r>
              <a:rPr sz="2000" spc="-10" dirty="0" smtClean="0">
                <a:latin typeface="Arial"/>
                <a:cs typeface="Arial"/>
              </a:rPr>
              <a:t>t</a:t>
            </a:r>
            <a:r>
              <a:rPr sz="2000" spc="0" dirty="0" smtClean="0">
                <a:latin typeface="Arial"/>
                <a:cs typeface="Arial"/>
              </a:rPr>
              <a:t>er</a:t>
            </a:r>
            <a:r>
              <a:rPr sz="2000" spc="-25" dirty="0" smtClean="0">
                <a:latin typeface="Arial"/>
                <a:cs typeface="Arial"/>
              </a:rPr>
              <a:t> </a:t>
            </a:r>
            <a:r>
              <a:rPr sz="2000" spc="0" dirty="0" smtClean="0">
                <a:latin typeface="Arial"/>
                <a:cs typeface="Arial"/>
              </a:rPr>
              <a:t>li</a:t>
            </a:r>
            <a:r>
              <a:rPr sz="2000" spc="-10" dirty="0" smtClean="0">
                <a:latin typeface="Arial"/>
                <a:cs typeface="Arial"/>
              </a:rPr>
              <a:t>v</a:t>
            </a:r>
            <a:r>
              <a:rPr sz="2000" spc="0" dirty="0" smtClean="0">
                <a:latin typeface="Arial"/>
                <a:cs typeface="Arial"/>
              </a:rPr>
              <a:t>e</a:t>
            </a:r>
            <a:endParaRPr sz="2000" dirty="0">
              <a:latin typeface="Arial"/>
              <a:cs typeface="Arial"/>
            </a:endParaRPr>
          </a:p>
        </p:txBody>
      </p:sp>
      <p:sp>
        <p:nvSpPr>
          <p:cNvPr id="7" name="Text Placeholder 6"/>
          <p:cNvSpPr>
            <a:spLocks noGrp="1"/>
          </p:cNvSpPr>
          <p:nvPr>
            <p:ph type="body" sz="quarter" idx="3"/>
          </p:nvPr>
        </p:nvSpPr>
        <p:spPr>
          <a:xfrm>
            <a:off x="4446516" y="2362200"/>
            <a:ext cx="4462155" cy="552729"/>
          </a:xfrm>
        </p:spPr>
        <p:txBody>
          <a:bodyPr/>
          <a:lstStyle/>
          <a:p>
            <a:r>
              <a:rPr lang="en-US" sz="2800" u="sng" dirty="0" smtClean="0">
                <a:solidFill>
                  <a:srgbClr val="0070C0"/>
                </a:solidFill>
              </a:rPr>
              <a:t>MOST IMPORTANT REASON FOR REPLACING CLASS TIME WITH PERSONAL LEARNING TIME</a:t>
            </a:r>
            <a:endParaRPr lang="en-US" sz="2800" u="sng" dirty="0">
              <a:solidFill>
                <a:srgbClr val="0070C0"/>
              </a:solidFill>
            </a:endParaRPr>
          </a:p>
        </p:txBody>
      </p:sp>
      <p:sp>
        <p:nvSpPr>
          <p:cNvPr id="8" name="Content Placeholder 7"/>
          <p:cNvSpPr>
            <a:spLocks noGrp="1"/>
          </p:cNvSpPr>
          <p:nvPr>
            <p:ph sz="quarter" idx="4"/>
          </p:nvPr>
        </p:nvSpPr>
        <p:spPr>
          <a:xfrm>
            <a:off x="4446516" y="2914930"/>
            <a:ext cx="4316484" cy="3775428"/>
          </a:xfrm>
        </p:spPr>
        <p:txBody>
          <a:bodyPr/>
          <a:lstStyle/>
          <a:p>
            <a:pPr marL="355600" indent="-343535">
              <a:lnSpc>
                <a:spcPct val="100000"/>
              </a:lnSpc>
              <a:buClr>
                <a:srgbClr val="330066"/>
              </a:buClr>
              <a:buSzPct val="70000"/>
              <a:buFont typeface="Wingdings"/>
              <a:buChar char=""/>
              <a:tabLst>
                <a:tab pos="355600" algn="l"/>
              </a:tabLst>
            </a:pPr>
            <a:r>
              <a:rPr lang="en-US" sz="2000" dirty="0">
                <a:latin typeface="Arial"/>
                <a:cs typeface="Arial"/>
              </a:rPr>
              <a:t>So</a:t>
            </a:r>
            <a:r>
              <a:rPr lang="en-US" sz="2000" spc="-5" dirty="0">
                <a:latin typeface="Arial"/>
                <a:cs typeface="Arial"/>
              </a:rPr>
              <a:t> </a:t>
            </a:r>
            <a:r>
              <a:rPr lang="en-US" sz="2000" dirty="0">
                <a:latin typeface="Arial"/>
                <a:cs typeface="Arial"/>
              </a:rPr>
              <a:t>I</a:t>
            </a:r>
            <a:r>
              <a:rPr lang="en-US" sz="2000" spc="-15" dirty="0">
                <a:latin typeface="Arial"/>
                <a:cs typeface="Arial"/>
              </a:rPr>
              <a:t> </a:t>
            </a:r>
            <a:r>
              <a:rPr lang="en-US" sz="2000" spc="5" dirty="0">
                <a:latin typeface="Arial"/>
                <a:cs typeface="Arial"/>
              </a:rPr>
              <a:t>c</a:t>
            </a:r>
            <a:r>
              <a:rPr lang="en-US" sz="2000" dirty="0">
                <a:latin typeface="Arial"/>
                <a:cs typeface="Arial"/>
              </a:rPr>
              <a:t>an</a:t>
            </a:r>
            <a:r>
              <a:rPr lang="en-US" sz="2000" spc="-25" dirty="0">
                <a:latin typeface="Arial"/>
                <a:cs typeface="Arial"/>
              </a:rPr>
              <a:t> </a:t>
            </a:r>
            <a:r>
              <a:rPr lang="en-US" sz="2000" dirty="0">
                <a:latin typeface="Arial"/>
                <a:cs typeface="Arial"/>
              </a:rPr>
              <a:t>u</a:t>
            </a:r>
            <a:r>
              <a:rPr lang="en-US" sz="2000" spc="5" dirty="0">
                <a:latin typeface="Arial"/>
                <a:cs typeface="Arial"/>
              </a:rPr>
              <a:t>s</a:t>
            </a:r>
            <a:r>
              <a:rPr lang="en-US" sz="2000" dirty="0">
                <a:latin typeface="Arial"/>
                <a:cs typeface="Arial"/>
              </a:rPr>
              <a:t>e</a:t>
            </a:r>
            <a:r>
              <a:rPr lang="en-US" sz="2000" spc="-15" dirty="0">
                <a:latin typeface="Arial"/>
                <a:cs typeface="Arial"/>
              </a:rPr>
              <a:t> </a:t>
            </a:r>
            <a:r>
              <a:rPr lang="en-US" sz="2000" dirty="0">
                <a:latin typeface="Arial"/>
                <a:cs typeface="Arial"/>
              </a:rPr>
              <a:t>lea</a:t>
            </a:r>
            <a:r>
              <a:rPr lang="en-US" sz="2000" spc="5" dirty="0">
                <a:latin typeface="Arial"/>
                <a:cs typeface="Arial"/>
              </a:rPr>
              <a:t>r</a:t>
            </a:r>
            <a:r>
              <a:rPr lang="en-US" sz="2000" dirty="0">
                <a:latin typeface="Arial"/>
                <a:cs typeface="Arial"/>
              </a:rPr>
              <a:t>ning</a:t>
            </a:r>
            <a:r>
              <a:rPr lang="en-US" sz="2000" spc="-25" dirty="0">
                <a:latin typeface="Arial"/>
                <a:cs typeface="Arial"/>
              </a:rPr>
              <a:t> </a:t>
            </a:r>
            <a:r>
              <a:rPr lang="en-US" sz="2000" dirty="0" smtClean="0">
                <a:latin typeface="Arial"/>
                <a:cs typeface="Arial"/>
              </a:rPr>
              <a:t>methods that</a:t>
            </a:r>
            <a:r>
              <a:rPr lang="en-US" sz="2000" spc="-20" dirty="0" smtClean="0">
                <a:latin typeface="Arial"/>
                <a:cs typeface="Arial"/>
              </a:rPr>
              <a:t> </a:t>
            </a:r>
            <a:r>
              <a:rPr lang="en-US" sz="2000" spc="5" dirty="0">
                <a:latin typeface="Arial"/>
                <a:cs typeface="Arial"/>
              </a:rPr>
              <a:t>w</a:t>
            </a:r>
            <a:r>
              <a:rPr lang="en-US" sz="2000" dirty="0">
                <a:latin typeface="Arial"/>
                <a:cs typeface="Arial"/>
              </a:rPr>
              <a:t>o</a:t>
            </a:r>
            <a:r>
              <a:rPr lang="en-US" sz="2000" spc="5" dirty="0">
                <a:latin typeface="Arial"/>
                <a:cs typeface="Arial"/>
              </a:rPr>
              <a:t>r</a:t>
            </a:r>
            <a:r>
              <a:rPr lang="en-US" sz="2000" dirty="0">
                <a:latin typeface="Arial"/>
                <a:cs typeface="Arial"/>
              </a:rPr>
              <a:t>k</a:t>
            </a:r>
            <a:r>
              <a:rPr lang="en-US" sz="2000" spc="-25" dirty="0">
                <a:latin typeface="Arial"/>
                <a:cs typeface="Arial"/>
              </a:rPr>
              <a:t> </a:t>
            </a:r>
            <a:r>
              <a:rPr lang="en-US" sz="2000" dirty="0">
                <a:latin typeface="Arial"/>
                <a:cs typeface="Arial"/>
              </a:rPr>
              <a:t>b</a:t>
            </a:r>
            <a:r>
              <a:rPr lang="en-US" sz="2000" spc="5" dirty="0">
                <a:latin typeface="Arial"/>
                <a:cs typeface="Arial"/>
              </a:rPr>
              <a:t>e</a:t>
            </a:r>
            <a:r>
              <a:rPr lang="en-US" sz="2000" dirty="0">
                <a:latin typeface="Arial"/>
                <a:cs typeface="Arial"/>
              </a:rPr>
              <a:t>t</a:t>
            </a:r>
            <a:r>
              <a:rPr lang="en-US" sz="2000" spc="-10" dirty="0">
                <a:latin typeface="Arial"/>
                <a:cs typeface="Arial"/>
              </a:rPr>
              <a:t>t</a:t>
            </a:r>
            <a:r>
              <a:rPr lang="en-US" sz="2000" dirty="0">
                <a:latin typeface="Arial"/>
                <a:cs typeface="Arial"/>
              </a:rPr>
              <a:t>er</a:t>
            </a:r>
            <a:r>
              <a:rPr lang="en-US" sz="2000" spc="-25" dirty="0">
                <a:latin typeface="Arial"/>
                <a:cs typeface="Arial"/>
              </a:rPr>
              <a:t> </a:t>
            </a:r>
            <a:r>
              <a:rPr lang="en-US" sz="2000" dirty="0">
                <a:latin typeface="Arial"/>
                <a:cs typeface="Arial"/>
              </a:rPr>
              <a:t>for</a:t>
            </a:r>
            <a:r>
              <a:rPr lang="en-US" sz="2000" spc="-25" dirty="0">
                <a:latin typeface="Arial"/>
                <a:cs typeface="Arial"/>
              </a:rPr>
              <a:t> </a:t>
            </a:r>
            <a:r>
              <a:rPr lang="en-US" sz="2000" dirty="0">
                <a:latin typeface="Arial"/>
                <a:cs typeface="Arial"/>
              </a:rPr>
              <a:t>me</a:t>
            </a:r>
          </a:p>
          <a:p>
            <a:pPr marL="355600" marR="102235" indent="-343535">
              <a:lnSpc>
                <a:spcPct val="100000"/>
              </a:lnSpc>
              <a:spcBef>
                <a:spcPts val="480"/>
              </a:spcBef>
              <a:buClr>
                <a:srgbClr val="330066"/>
              </a:buClr>
              <a:buSzPct val="70000"/>
              <a:buFont typeface="Wingdings"/>
              <a:buChar char=""/>
              <a:tabLst>
                <a:tab pos="355600" algn="l"/>
              </a:tabLst>
            </a:pPr>
            <a:r>
              <a:rPr lang="en-US" sz="2000" dirty="0">
                <a:latin typeface="Arial"/>
                <a:cs typeface="Arial"/>
              </a:rPr>
              <a:t>Be</a:t>
            </a:r>
            <a:r>
              <a:rPr lang="en-US" sz="2000" spc="5" dirty="0">
                <a:latin typeface="Arial"/>
                <a:cs typeface="Arial"/>
              </a:rPr>
              <a:t>c</a:t>
            </a:r>
            <a:r>
              <a:rPr lang="en-US" sz="2000" dirty="0">
                <a:latin typeface="Arial"/>
                <a:cs typeface="Arial"/>
              </a:rPr>
              <a:t>a</a:t>
            </a:r>
            <a:r>
              <a:rPr lang="en-US" sz="2000" spc="5" dirty="0">
                <a:latin typeface="Arial"/>
                <a:cs typeface="Arial"/>
              </a:rPr>
              <a:t>us</a:t>
            </a:r>
            <a:r>
              <a:rPr lang="en-US" sz="2000" dirty="0">
                <a:latin typeface="Arial"/>
                <a:cs typeface="Arial"/>
              </a:rPr>
              <a:t>e</a:t>
            </a:r>
            <a:r>
              <a:rPr lang="en-US" sz="2000" spc="-25" dirty="0">
                <a:latin typeface="Arial"/>
                <a:cs typeface="Arial"/>
              </a:rPr>
              <a:t> </a:t>
            </a:r>
            <a:r>
              <a:rPr lang="en-US" sz="2000" dirty="0">
                <a:latin typeface="Arial"/>
                <a:cs typeface="Arial"/>
              </a:rPr>
              <a:t>it</a:t>
            </a:r>
            <a:r>
              <a:rPr lang="en-US" sz="2000" spc="-15" dirty="0">
                <a:latin typeface="Arial"/>
                <a:cs typeface="Arial"/>
              </a:rPr>
              <a:t> </a:t>
            </a:r>
            <a:r>
              <a:rPr lang="en-US" sz="2000" dirty="0">
                <a:latin typeface="Arial"/>
                <a:cs typeface="Arial"/>
              </a:rPr>
              <a:t>allo</a:t>
            </a:r>
            <a:r>
              <a:rPr lang="en-US" sz="2000" spc="5" dirty="0">
                <a:latin typeface="Arial"/>
                <a:cs typeface="Arial"/>
              </a:rPr>
              <a:t>w</a:t>
            </a:r>
            <a:r>
              <a:rPr lang="en-US" sz="2000" dirty="0">
                <a:latin typeface="Arial"/>
                <a:cs typeface="Arial"/>
              </a:rPr>
              <a:t>s</a:t>
            </a:r>
            <a:r>
              <a:rPr lang="en-US" sz="2000" spc="-15" dirty="0">
                <a:latin typeface="Arial"/>
                <a:cs typeface="Arial"/>
              </a:rPr>
              <a:t> </a:t>
            </a:r>
            <a:r>
              <a:rPr lang="en-US" sz="2000" dirty="0">
                <a:latin typeface="Arial"/>
                <a:cs typeface="Arial"/>
              </a:rPr>
              <a:t>me</a:t>
            </a:r>
            <a:r>
              <a:rPr lang="en-US" sz="2000" spc="-15" dirty="0">
                <a:latin typeface="Arial"/>
                <a:cs typeface="Arial"/>
              </a:rPr>
              <a:t> </a:t>
            </a:r>
            <a:r>
              <a:rPr lang="en-US" sz="2000" dirty="0">
                <a:latin typeface="Arial"/>
                <a:cs typeface="Arial"/>
              </a:rPr>
              <a:t>to</a:t>
            </a:r>
            <a:r>
              <a:rPr lang="en-US" sz="2000" spc="-5" dirty="0">
                <a:latin typeface="Arial"/>
                <a:cs typeface="Arial"/>
              </a:rPr>
              <a:t> </a:t>
            </a:r>
            <a:r>
              <a:rPr lang="en-US" sz="2000" spc="5" dirty="0">
                <a:latin typeface="Arial"/>
                <a:cs typeface="Arial"/>
              </a:rPr>
              <a:t>w</a:t>
            </a:r>
            <a:r>
              <a:rPr lang="en-US" sz="2000" dirty="0">
                <a:latin typeface="Arial"/>
                <a:cs typeface="Arial"/>
              </a:rPr>
              <a:t>at</a:t>
            </a:r>
            <a:r>
              <a:rPr lang="en-US" sz="2000" spc="5" dirty="0">
                <a:latin typeface="Arial"/>
                <a:cs typeface="Arial"/>
              </a:rPr>
              <a:t>c</a:t>
            </a:r>
            <a:r>
              <a:rPr lang="en-US" sz="2000" dirty="0">
                <a:latin typeface="Arial"/>
                <a:cs typeface="Arial"/>
              </a:rPr>
              <a:t>h the</a:t>
            </a:r>
            <a:r>
              <a:rPr lang="en-US" sz="2000" spc="-15" dirty="0">
                <a:latin typeface="Arial"/>
                <a:cs typeface="Arial"/>
              </a:rPr>
              <a:t> </a:t>
            </a:r>
            <a:r>
              <a:rPr lang="en-US" sz="2000" dirty="0">
                <a:latin typeface="Arial"/>
                <a:cs typeface="Arial"/>
              </a:rPr>
              <a:t>le</a:t>
            </a:r>
            <a:r>
              <a:rPr lang="en-US" sz="2000" spc="10" dirty="0">
                <a:latin typeface="Arial"/>
                <a:cs typeface="Arial"/>
              </a:rPr>
              <a:t>c</a:t>
            </a:r>
            <a:r>
              <a:rPr lang="en-US" sz="2000" dirty="0">
                <a:latin typeface="Arial"/>
                <a:cs typeface="Arial"/>
              </a:rPr>
              <a:t>tur</a:t>
            </a:r>
            <a:r>
              <a:rPr lang="en-US" sz="2000" spc="5" dirty="0">
                <a:latin typeface="Arial"/>
                <a:cs typeface="Arial"/>
              </a:rPr>
              <a:t>e</a:t>
            </a:r>
            <a:r>
              <a:rPr lang="en-US" sz="2000" dirty="0">
                <a:latin typeface="Arial"/>
                <a:cs typeface="Arial"/>
              </a:rPr>
              <a:t>s</a:t>
            </a:r>
            <a:r>
              <a:rPr lang="en-US" sz="2000" spc="-35" dirty="0">
                <a:latin typeface="Arial"/>
                <a:cs typeface="Arial"/>
              </a:rPr>
              <a:t> </a:t>
            </a:r>
            <a:r>
              <a:rPr lang="en-US" sz="2000" dirty="0">
                <a:latin typeface="Arial"/>
                <a:cs typeface="Arial"/>
              </a:rPr>
              <a:t>at</a:t>
            </a:r>
            <a:r>
              <a:rPr lang="en-US" sz="2000" spc="-5" dirty="0">
                <a:latin typeface="Arial"/>
                <a:cs typeface="Arial"/>
              </a:rPr>
              <a:t> </a:t>
            </a:r>
            <a:r>
              <a:rPr lang="en-US" sz="2000" dirty="0">
                <a:latin typeface="Arial"/>
                <a:cs typeface="Arial"/>
              </a:rPr>
              <a:t>a</a:t>
            </a:r>
            <a:r>
              <a:rPr lang="en-US" sz="2000" spc="5" dirty="0">
                <a:latin typeface="Arial"/>
                <a:cs typeface="Arial"/>
              </a:rPr>
              <a:t>n</a:t>
            </a:r>
            <a:r>
              <a:rPr lang="en-US" sz="2000" dirty="0">
                <a:latin typeface="Arial"/>
                <a:cs typeface="Arial"/>
              </a:rPr>
              <a:t>y</a:t>
            </a:r>
            <a:r>
              <a:rPr lang="en-US" sz="2000" spc="-20" dirty="0">
                <a:latin typeface="Arial"/>
                <a:cs typeface="Arial"/>
              </a:rPr>
              <a:t> </a:t>
            </a:r>
            <a:r>
              <a:rPr lang="en-US" sz="2000" dirty="0">
                <a:latin typeface="Arial"/>
                <a:cs typeface="Arial"/>
              </a:rPr>
              <a:t>time of d</a:t>
            </a:r>
            <a:r>
              <a:rPr lang="en-US" sz="2000" spc="5" dirty="0">
                <a:latin typeface="Arial"/>
                <a:cs typeface="Arial"/>
              </a:rPr>
              <a:t>a</a:t>
            </a:r>
            <a:r>
              <a:rPr lang="en-US" sz="2000" dirty="0">
                <a:latin typeface="Arial"/>
                <a:cs typeface="Arial"/>
              </a:rPr>
              <a:t>y</a:t>
            </a:r>
            <a:r>
              <a:rPr lang="en-US" sz="2000" spc="-10" dirty="0">
                <a:latin typeface="Arial"/>
                <a:cs typeface="Arial"/>
              </a:rPr>
              <a:t>/</a:t>
            </a:r>
            <a:r>
              <a:rPr lang="en-US" sz="2000" spc="5" dirty="0">
                <a:latin typeface="Arial"/>
                <a:cs typeface="Arial"/>
              </a:rPr>
              <a:t>s</a:t>
            </a:r>
            <a:r>
              <a:rPr lang="en-US" sz="2000" dirty="0">
                <a:latin typeface="Arial"/>
                <a:cs typeface="Arial"/>
              </a:rPr>
              <a:t>tru</a:t>
            </a:r>
            <a:r>
              <a:rPr lang="en-US" sz="2000" spc="10" dirty="0">
                <a:latin typeface="Arial"/>
                <a:cs typeface="Arial"/>
              </a:rPr>
              <a:t>c</a:t>
            </a:r>
            <a:r>
              <a:rPr lang="en-US" sz="2000" dirty="0">
                <a:latin typeface="Arial"/>
                <a:cs typeface="Arial"/>
              </a:rPr>
              <a:t>tu</a:t>
            </a:r>
            <a:r>
              <a:rPr lang="en-US" sz="2000" spc="-10" dirty="0">
                <a:latin typeface="Arial"/>
                <a:cs typeface="Arial"/>
              </a:rPr>
              <a:t>r</a:t>
            </a:r>
            <a:r>
              <a:rPr lang="en-US" sz="2000" dirty="0">
                <a:latin typeface="Arial"/>
                <a:cs typeface="Arial"/>
              </a:rPr>
              <a:t>e</a:t>
            </a:r>
            <a:r>
              <a:rPr lang="en-US" sz="2000" spc="-65" dirty="0">
                <a:latin typeface="Arial"/>
                <a:cs typeface="Arial"/>
              </a:rPr>
              <a:t> </a:t>
            </a:r>
            <a:r>
              <a:rPr lang="en-US" sz="2000" dirty="0">
                <a:latin typeface="Arial"/>
                <a:cs typeface="Arial"/>
              </a:rPr>
              <a:t>my</a:t>
            </a:r>
            <a:r>
              <a:rPr lang="en-US" sz="2000" spc="-10" dirty="0">
                <a:latin typeface="Arial"/>
                <a:cs typeface="Arial"/>
              </a:rPr>
              <a:t> </a:t>
            </a:r>
            <a:r>
              <a:rPr lang="en-US" sz="2000" dirty="0">
                <a:latin typeface="Arial"/>
                <a:cs typeface="Arial"/>
              </a:rPr>
              <a:t>d</a:t>
            </a:r>
            <a:r>
              <a:rPr lang="en-US" sz="2000" spc="5" dirty="0">
                <a:latin typeface="Arial"/>
                <a:cs typeface="Arial"/>
              </a:rPr>
              <a:t>a</a:t>
            </a:r>
            <a:r>
              <a:rPr lang="en-US" sz="2000" dirty="0">
                <a:latin typeface="Arial"/>
                <a:cs typeface="Arial"/>
              </a:rPr>
              <a:t>y</a:t>
            </a:r>
            <a:r>
              <a:rPr lang="en-US" sz="2000" spc="-15" dirty="0">
                <a:latin typeface="Arial"/>
                <a:cs typeface="Arial"/>
              </a:rPr>
              <a:t> </a:t>
            </a:r>
            <a:r>
              <a:rPr lang="en-US" sz="2000" dirty="0">
                <a:latin typeface="Arial"/>
                <a:cs typeface="Arial"/>
              </a:rPr>
              <a:t>to imp</a:t>
            </a:r>
            <a:r>
              <a:rPr lang="en-US" sz="2000" spc="5" dirty="0">
                <a:latin typeface="Arial"/>
                <a:cs typeface="Arial"/>
              </a:rPr>
              <a:t>r</a:t>
            </a:r>
            <a:r>
              <a:rPr lang="en-US" sz="2000" dirty="0">
                <a:latin typeface="Arial"/>
                <a:cs typeface="Arial"/>
              </a:rPr>
              <a:t>ove</a:t>
            </a:r>
            <a:r>
              <a:rPr lang="en-US" sz="2000" spc="-15" dirty="0">
                <a:latin typeface="Arial"/>
                <a:cs typeface="Arial"/>
              </a:rPr>
              <a:t> </a:t>
            </a:r>
            <a:r>
              <a:rPr lang="en-US" sz="2000" dirty="0">
                <a:latin typeface="Arial"/>
                <a:cs typeface="Arial"/>
              </a:rPr>
              <a:t>my</a:t>
            </a:r>
            <a:r>
              <a:rPr lang="en-US" sz="2000" spc="-35" dirty="0">
                <a:latin typeface="Arial"/>
                <a:cs typeface="Arial"/>
              </a:rPr>
              <a:t> </a:t>
            </a:r>
            <a:r>
              <a:rPr lang="en-US" sz="2000" dirty="0">
                <a:latin typeface="Arial"/>
                <a:cs typeface="Arial"/>
              </a:rPr>
              <a:t>p</a:t>
            </a:r>
            <a:r>
              <a:rPr lang="en-US" sz="2000" spc="5" dirty="0">
                <a:latin typeface="Arial"/>
                <a:cs typeface="Arial"/>
              </a:rPr>
              <a:t>r</a:t>
            </a:r>
            <a:r>
              <a:rPr lang="en-US" sz="2000" dirty="0">
                <a:latin typeface="Arial"/>
                <a:cs typeface="Arial"/>
              </a:rPr>
              <a:t>o</a:t>
            </a:r>
            <a:r>
              <a:rPr lang="en-US" sz="2000" spc="5" dirty="0">
                <a:latin typeface="Arial"/>
                <a:cs typeface="Arial"/>
              </a:rPr>
              <a:t>d</a:t>
            </a:r>
            <a:r>
              <a:rPr lang="en-US" sz="2000" dirty="0">
                <a:latin typeface="Arial"/>
                <a:cs typeface="Arial"/>
              </a:rPr>
              <a:t>u</a:t>
            </a:r>
            <a:r>
              <a:rPr lang="en-US" sz="2000" spc="10" dirty="0">
                <a:latin typeface="Arial"/>
                <a:cs typeface="Arial"/>
              </a:rPr>
              <a:t>c</a:t>
            </a:r>
            <a:r>
              <a:rPr lang="en-US" sz="2000" dirty="0">
                <a:latin typeface="Arial"/>
                <a:cs typeface="Arial"/>
              </a:rPr>
              <a:t>ti</a:t>
            </a:r>
            <a:r>
              <a:rPr lang="en-US" sz="2000" spc="-10" dirty="0">
                <a:latin typeface="Arial"/>
                <a:cs typeface="Arial"/>
              </a:rPr>
              <a:t>v</a:t>
            </a:r>
            <a:r>
              <a:rPr lang="en-US" sz="2000" dirty="0">
                <a:latin typeface="Arial"/>
                <a:cs typeface="Arial"/>
              </a:rPr>
              <a:t>it</a:t>
            </a:r>
            <a:r>
              <a:rPr lang="en-US" sz="2000" spc="-10" dirty="0">
                <a:latin typeface="Arial"/>
                <a:cs typeface="Arial"/>
              </a:rPr>
              <a:t>y</a:t>
            </a:r>
            <a:r>
              <a:rPr lang="en-US" sz="2000" dirty="0">
                <a:latin typeface="Arial"/>
                <a:cs typeface="Arial"/>
              </a:rPr>
              <a:t>/sleep</a:t>
            </a:r>
          </a:p>
          <a:p>
            <a:pPr marL="355600" indent="-343535">
              <a:lnSpc>
                <a:spcPct val="100000"/>
              </a:lnSpc>
              <a:spcBef>
                <a:spcPts val="480"/>
              </a:spcBef>
              <a:buClr>
                <a:srgbClr val="330066"/>
              </a:buClr>
              <a:buSzPct val="70000"/>
              <a:buFont typeface="Wingdings"/>
              <a:buChar char=""/>
              <a:tabLst>
                <a:tab pos="355600" algn="l"/>
              </a:tabLst>
            </a:pPr>
            <a:r>
              <a:rPr lang="en-US" sz="2000" dirty="0">
                <a:latin typeface="Arial"/>
                <a:cs typeface="Arial"/>
              </a:rPr>
              <a:t>To</a:t>
            </a:r>
            <a:r>
              <a:rPr lang="en-US" sz="2000" spc="-5" dirty="0">
                <a:latin typeface="Arial"/>
                <a:cs typeface="Arial"/>
              </a:rPr>
              <a:t> </a:t>
            </a:r>
            <a:r>
              <a:rPr lang="en-US" sz="2000" spc="5" dirty="0">
                <a:latin typeface="Arial"/>
                <a:cs typeface="Arial"/>
              </a:rPr>
              <a:t>w</a:t>
            </a:r>
            <a:r>
              <a:rPr lang="en-US" sz="2000" dirty="0">
                <a:latin typeface="Arial"/>
                <a:cs typeface="Arial"/>
              </a:rPr>
              <a:t>at</a:t>
            </a:r>
            <a:r>
              <a:rPr lang="en-US" sz="2000" spc="5" dirty="0">
                <a:latin typeface="Arial"/>
                <a:cs typeface="Arial"/>
              </a:rPr>
              <a:t>c</a:t>
            </a:r>
            <a:r>
              <a:rPr lang="en-US" sz="2000" dirty="0">
                <a:latin typeface="Arial"/>
                <a:cs typeface="Arial"/>
              </a:rPr>
              <a:t>h</a:t>
            </a:r>
            <a:r>
              <a:rPr lang="en-US" sz="2000" spc="-25" dirty="0">
                <a:latin typeface="Arial"/>
                <a:cs typeface="Arial"/>
              </a:rPr>
              <a:t> </a:t>
            </a:r>
            <a:r>
              <a:rPr lang="en-US" sz="2000" dirty="0">
                <a:latin typeface="Arial"/>
                <a:cs typeface="Arial"/>
              </a:rPr>
              <a:t>le</a:t>
            </a:r>
            <a:r>
              <a:rPr lang="en-US" sz="2000" spc="10" dirty="0">
                <a:latin typeface="Arial"/>
                <a:cs typeface="Arial"/>
              </a:rPr>
              <a:t>c</a:t>
            </a:r>
            <a:r>
              <a:rPr lang="en-US" sz="2000" dirty="0">
                <a:latin typeface="Arial"/>
                <a:cs typeface="Arial"/>
              </a:rPr>
              <a:t>tur</a:t>
            </a:r>
            <a:r>
              <a:rPr lang="en-US" sz="2000" spc="5" dirty="0">
                <a:latin typeface="Arial"/>
                <a:cs typeface="Arial"/>
              </a:rPr>
              <a:t>e</a:t>
            </a:r>
            <a:r>
              <a:rPr lang="en-US" sz="2000" dirty="0">
                <a:latin typeface="Arial"/>
                <a:cs typeface="Arial"/>
              </a:rPr>
              <a:t>s</a:t>
            </a:r>
            <a:r>
              <a:rPr lang="en-US" sz="2000" spc="-35" dirty="0">
                <a:latin typeface="Arial"/>
                <a:cs typeface="Arial"/>
              </a:rPr>
              <a:t> </a:t>
            </a:r>
            <a:r>
              <a:rPr lang="en-US" sz="2000" dirty="0">
                <a:latin typeface="Arial"/>
                <a:cs typeface="Arial"/>
              </a:rPr>
              <a:t>at</a:t>
            </a:r>
            <a:r>
              <a:rPr lang="en-US" sz="2000" spc="-20" dirty="0">
                <a:latin typeface="Arial"/>
                <a:cs typeface="Arial"/>
              </a:rPr>
              <a:t> </a:t>
            </a:r>
            <a:r>
              <a:rPr lang="en-US" sz="2000" dirty="0">
                <a:latin typeface="Arial"/>
                <a:cs typeface="Arial"/>
              </a:rPr>
              <a:t>my</a:t>
            </a:r>
            <a:r>
              <a:rPr lang="en-US" sz="2000" spc="-10" dirty="0">
                <a:latin typeface="Arial"/>
                <a:cs typeface="Arial"/>
              </a:rPr>
              <a:t> </a:t>
            </a:r>
            <a:r>
              <a:rPr lang="en-US" sz="2000" dirty="0" smtClean="0">
                <a:latin typeface="Arial"/>
                <a:cs typeface="Arial"/>
              </a:rPr>
              <a:t>o</a:t>
            </a:r>
            <a:r>
              <a:rPr lang="en-US" sz="2000" spc="10" dirty="0" smtClean="0">
                <a:latin typeface="Arial"/>
                <a:cs typeface="Arial"/>
              </a:rPr>
              <a:t>w</a:t>
            </a:r>
            <a:r>
              <a:rPr lang="en-US" sz="2000" dirty="0" smtClean="0">
                <a:latin typeface="Arial"/>
                <a:cs typeface="Arial"/>
              </a:rPr>
              <a:t>n pa</a:t>
            </a:r>
            <a:r>
              <a:rPr lang="en-US" sz="2000" spc="10" dirty="0" smtClean="0">
                <a:latin typeface="Arial"/>
                <a:cs typeface="Arial"/>
              </a:rPr>
              <a:t>c</a:t>
            </a:r>
            <a:r>
              <a:rPr lang="en-US" sz="2000" dirty="0" smtClean="0">
                <a:latin typeface="Arial"/>
                <a:cs typeface="Arial"/>
              </a:rPr>
              <a:t>e</a:t>
            </a:r>
            <a:endParaRPr lang="en-US" sz="2000" dirty="0">
              <a:latin typeface="Arial"/>
              <a:cs typeface="Arial"/>
            </a:endParaRPr>
          </a:p>
          <a:p>
            <a:pPr marL="355600" marR="245745" indent="-343535">
              <a:lnSpc>
                <a:spcPct val="100000"/>
              </a:lnSpc>
              <a:spcBef>
                <a:spcPts val="480"/>
              </a:spcBef>
              <a:buClr>
                <a:srgbClr val="330066"/>
              </a:buClr>
              <a:buSzPct val="70000"/>
              <a:buFont typeface="Wingdings"/>
              <a:buChar char=""/>
              <a:tabLst>
                <a:tab pos="355600" algn="l"/>
              </a:tabLst>
            </a:pPr>
            <a:r>
              <a:rPr lang="en-US" sz="2000" dirty="0">
                <a:latin typeface="Arial"/>
                <a:cs typeface="Arial"/>
              </a:rPr>
              <a:t>So</a:t>
            </a:r>
            <a:r>
              <a:rPr lang="en-US" sz="2000" spc="-10" dirty="0">
                <a:latin typeface="Arial"/>
                <a:cs typeface="Arial"/>
              </a:rPr>
              <a:t> </a:t>
            </a:r>
            <a:r>
              <a:rPr lang="en-US" sz="2000" dirty="0">
                <a:latin typeface="Arial"/>
                <a:cs typeface="Arial"/>
              </a:rPr>
              <a:t>I</a:t>
            </a:r>
            <a:r>
              <a:rPr lang="en-US" sz="2000" spc="-10" dirty="0">
                <a:latin typeface="Arial"/>
                <a:cs typeface="Arial"/>
              </a:rPr>
              <a:t> </a:t>
            </a:r>
            <a:r>
              <a:rPr lang="en-US" sz="2000" spc="5" dirty="0">
                <a:latin typeface="Arial"/>
                <a:cs typeface="Arial"/>
              </a:rPr>
              <a:t>c</a:t>
            </a:r>
            <a:r>
              <a:rPr lang="en-US" sz="2000" dirty="0">
                <a:latin typeface="Arial"/>
                <a:cs typeface="Arial"/>
              </a:rPr>
              <a:t>an</a:t>
            </a:r>
            <a:r>
              <a:rPr lang="en-US" sz="2000" spc="-25" dirty="0">
                <a:latin typeface="Arial"/>
                <a:cs typeface="Arial"/>
              </a:rPr>
              <a:t> </a:t>
            </a:r>
            <a:r>
              <a:rPr lang="en-US" sz="2000" spc="5" dirty="0">
                <a:latin typeface="Arial"/>
                <a:cs typeface="Arial"/>
              </a:rPr>
              <a:t>s</a:t>
            </a:r>
            <a:r>
              <a:rPr lang="en-US" sz="2000" dirty="0">
                <a:latin typeface="Arial"/>
                <a:cs typeface="Arial"/>
              </a:rPr>
              <a:t>et</a:t>
            </a:r>
            <a:r>
              <a:rPr lang="en-US" sz="2000" spc="-20" dirty="0">
                <a:latin typeface="Arial"/>
                <a:cs typeface="Arial"/>
              </a:rPr>
              <a:t> </a:t>
            </a:r>
            <a:r>
              <a:rPr lang="en-US" sz="2000" dirty="0">
                <a:latin typeface="Arial"/>
                <a:cs typeface="Arial"/>
              </a:rPr>
              <a:t>my</a:t>
            </a:r>
            <a:r>
              <a:rPr lang="en-US" sz="2000" spc="-10" dirty="0">
                <a:latin typeface="Arial"/>
                <a:cs typeface="Arial"/>
              </a:rPr>
              <a:t> </a:t>
            </a:r>
            <a:r>
              <a:rPr lang="en-US" sz="2000" dirty="0">
                <a:latin typeface="Arial"/>
                <a:cs typeface="Arial"/>
              </a:rPr>
              <a:t>o</a:t>
            </a:r>
            <a:r>
              <a:rPr lang="en-US" sz="2000" spc="10" dirty="0">
                <a:latin typeface="Arial"/>
                <a:cs typeface="Arial"/>
              </a:rPr>
              <a:t>w</a:t>
            </a:r>
            <a:r>
              <a:rPr lang="en-US" sz="2000" dirty="0">
                <a:latin typeface="Arial"/>
                <a:cs typeface="Arial"/>
              </a:rPr>
              <a:t>n</a:t>
            </a:r>
            <a:r>
              <a:rPr lang="en-US" sz="2000" spc="-15" dirty="0">
                <a:latin typeface="Arial"/>
                <a:cs typeface="Arial"/>
              </a:rPr>
              <a:t> </a:t>
            </a:r>
            <a:r>
              <a:rPr lang="en-US" sz="2000" dirty="0">
                <a:latin typeface="Arial"/>
                <a:cs typeface="Arial"/>
              </a:rPr>
              <a:t>le</a:t>
            </a:r>
            <a:r>
              <a:rPr lang="en-US" sz="2000" spc="5" dirty="0">
                <a:latin typeface="Arial"/>
                <a:cs typeface="Arial"/>
              </a:rPr>
              <a:t>a</a:t>
            </a:r>
            <a:r>
              <a:rPr lang="en-US" sz="2000" dirty="0">
                <a:latin typeface="Arial"/>
                <a:cs typeface="Arial"/>
              </a:rPr>
              <a:t>r</a:t>
            </a:r>
            <a:r>
              <a:rPr lang="en-US" sz="2000" spc="5" dirty="0">
                <a:latin typeface="Arial"/>
                <a:cs typeface="Arial"/>
              </a:rPr>
              <a:t>n</a:t>
            </a:r>
            <a:r>
              <a:rPr lang="en-US" sz="2000" dirty="0">
                <a:latin typeface="Arial"/>
                <a:cs typeface="Arial"/>
              </a:rPr>
              <a:t>ing p</a:t>
            </a:r>
            <a:r>
              <a:rPr lang="en-US" sz="2000" spc="5" dirty="0">
                <a:latin typeface="Arial"/>
                <a:cs typeface="Arial"/>
              </a:rPr>
              <a:t>r</a:t>
            </a:r>
            <a:r>
              <a:rPr lang="en-US" sz="2000" dirty="0">
                <a:latin typeface="Arial"/>
                <a:cs typeface="Arial"/>
              </a:rPr>
              <a:t>io</a:t>
            </a:r>
            <a:r>
              <a:rPr lang="en-US" sz="2000" spc="5" dirty="0">
                <a:latin typeface="Arial"/>
                <a:cs typeface="Arial"/>
              </a:rPr>
              <a:t>r</a:t>
            </a:r>
            <a:r>
              <a:rPr lang="en-US" sz="2000" dirty="0">
                <a:latin typeface="Arial"/>
                <a:cs typeface="Arial"/>
              </a:rPr>
              <a:t>it</a:t>
            </a:r>
            <a:r>
              <a:rPr lang="en-US" sz="2000" spc="-10" dirty="0">
                <a:latin typeface="Arial"/>
                <a:cs typeface="Arial"/>
              </a:rPr>
              <a:t>i</a:t>
            </a:r>
            <a:r>
              <a:rPr lang="en-US" sz="2000" dirty="0">
                <a:latin typeface="Arial"/>
                <a:cs typeface="Arial"/>
              </a:rPr>
              <a:t>es</a:t>
            </a:r>
          </a:p>
          <a:p>
            <a:endParaRPr lang="en-US" sz="2000" dirty="0"/>
          </a:p>
        </p:txBody>
      </p:sp>
      <p:sp>
        <p:nvSpPr>
          <p:cNvPr id="9" name="TextBox 8"/>
          <p:cNvSpPr txBox="1"/>
          <p:nvPr/>
        </p:nvSpPr>
        <p:spPr>
          <a:xfrm>
            <a:off x="533400" y="6400800"/>
            <a:ext cx="3810000" cy="369332"/>
          </a:xfrm>
          <a:prstGeom prst="rect">
            <a:avLst/>
          </a:prstGeom>
          <a:noFill/>
        </p:spPr>
        <p:txBody>
          <a:bodyPr wrap="square" rtlCol="0">
            <a:spAutoFit/>
          </a:bodyPr>
          <a:lstStyle/>
          <a:p>
            <a:r>
              <a:rPr lang="en-US" dirty="0" smtClean="0"/>
              <a:t>CARELL 2008 Live vs Video Lectures</a:t>
            </a:r>
            <a:endParaRPr lang="en-US" dirty="0"/>
          </a:p>
        </p:txBody>
      </p:sp>
    </p:spTree>
    <p:extLst>
      <p:ext uri="{BB962C8B-B14F-4D97-AF65-F5344CB8AC3E}">
        <p14:creationId xmlns:p14="http://schemas.microsoft.com/office/powerpoint/2010/main" val="2700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892" y="1322237"/>
            <a:ext cx="8318770" cy="5383363"/>
          </a:xfrm>
          <a:prstGeom prst="rect">
            <a:avLst/>
          </a:prstGeom>
        </p:spPr>
      </p:pic>
      <p:sp>
        <p:nvSpPr>
          <p:cNvPr id="83969" name="Title 1"/>
          <p:cNvSpPr>
            <a:spLocks noGrp="1"/>
          </p:cNvSpPr>
          <p:nvPr>
            <p:ph type="title"/>
          </p:nvPr>
        </p:nvSpPr>
        <p:spPr bwMode="auto">
          <a:xfrm>
            <a:off x="228601" y="927882"/>
            <a:ext cx="8458200" cy="1428572"/>
          </a:xfrm>
        </p:spPr>
        <p:txBody>
          <a:bodyPr wrap="square" numCol="1" anchorCtr="0" compatLnSpc="1">
            <a:prstTxWarp prst="textNoShape">
              <a:avLst/>
            </a:prstTxWarp>
            <a:normAutofit/>
          </a:bodyPr>
          <a:lstStyle/>
          <a:p>
            <a:pPr eaLnBrk="1" hangingPunct="1"/>
            <a:r>
              <a:rPr lang="en-US" sz="3200" u="sng" cap="none" dirty="0" smtClean="0">
                <a:solidFill>
                  <a:schemeClr val="tx1"/>
                </a:solidFill>
              </a:rPr>
              <a:t>IN SUMMARY MILLENNIALS ARE………</a:t>
            </a:r>
          </a:p>
        </p:txBody>
      </p:sp>
      <p:sp>
        <p:nvSpPr>
          <p:cNvPr id="3" name="Text Placeholder 2"/>
          <p:cNvSpPr>
            <a:spLocks noGrp="1"/>
          </p:cNvSpPr>
          <p:nvPr>
            <p:ph type="body" idx="1"/>
          </p:nvPr>
        </p:nvSpPr>
        <p:spPr>
          <a:xfrm>
            <a:off x="382083" y="1814409"/>
            <a:ext cx="4040188" cy="639762"/>
          </a:xfrm>
        </p:spPr>
        <p:txBody>
          <a:bodyPr/>
          <a:lstStyle/>
          <a:p>
            <a:r>
              <a:rPr lang="en-US" dirty="0" smtClean="0">
                <a:solidFill>
                  <a:schemeClr val="tx1"/>
                </a:solidFill>
              </a:rPr>
              <a:t>ON THE ONE HAND…….</a:t>
            </a:r>
            <a:endParaRPr lang="en-US" dirty="0">
              <a:solidFill>
                <a:schemeClr val="tx1"/>
              </a:solidFill>
            </a:endParaRPr>
          </a:p>
        </p:txBody>
      </p:sp>
      <p:sp>
        <p:nvSpPr>
          <p:cNvPr id="83970" name="Rectangle 4"/>
          <p:cNvSpPr>
            <a:spLocks noGrp="1"/>
          </p:cNvSpPr>
          <p:nvPr>
            <p:ph sz="half" idx="2"/>
          </p:nvPr>
        </p:nvSpPr>
        <p:spPr>
          <a:xfrm>
            <a:off x="228601" y="2593640"/>
            <a:ext cx="4268787" cy="3715030"/>
          </a:xfrm>
        </p:spPr>
        <p:txBody>
          <a:bodyPr>
            <a:normAutofit/>
          </a:bodyPr>
          <a:lstStyle/>
          <a:p>
            <a:pPr lvl="1">
              <a:buFont typeface="Arial" panose="020B0604020202020204" pitchFamily="34" charset="0"/>
              <a:buChar char="•"/>
            </a:pPr>
            <a:r>
              <a:rPr lang="en-US" sz="2000" dirty="0" smtClean="0">
                <a:solidFill>
                  <a:schemeClr val="tx1"/>
                </a:solidFill>
              </a:rPr>
              <a:t>Need Professional development</a:t>
            </a:r>
          </a:p>
          <a:p>
            <a:pPr lvl="1">
              <a:buFont typeface="Arial" panose="020B0604020202020204" pitchFamily="34" charset="0"/>
              <a:buChar char="•"/>
            </a:pPr>
            <a:r>
              <a:rPr lang="en-US" sz="2000" dirty="0" smtClean="0">
                <a:solidFill>
                  <a:schemeClr val="tx1"/>
                </a:solidFill>
              </a:rPr>
              <a:t>Do not Prioritize Loyalty and Authority</a:t>
            </a:r>
          </a:p>
          <a:p>
            <a:pPr lvl="1">
              <a:buFont typeface="Arial" panose="020B0604020202020204" pitchFamily="34" charset="0"/>
              <a:buChar char="•"/>
            </a:pPr>
            <a:r>
              <a:rPr lang="en-US" sz="2000" dirty="0" smtClean="0">
                <a:solidFill>
                  <a:schemeClr val="tx1"/>
                </a:solidFill>
              </a:rPr>
              <a:t>Have Significant Financial Obligations</a:t>
            </a:r>
          </a:p>
          <a:p>
            <a:pPr lvl="1">
              <a:buFont typeface="Arial" panose="020B0604020202020204" pitchFamily="34" charset="0"/>
              <a:buChar char="•"/>
            </a:pPr>
            <a:r>
              <a:rPr lang="en-US" sz="2000" dirty="0" smtClean="0">
                <a:solidFill>
                  <a:schemeClr val="tx1"/>
                </a:solidFill>
              </a:rPr>
              <a:t>Lack Emotional intelligence</a:t>
            </a:r>
          </a:p>
          <a:p>
            <a:pPr lvl="1">
              <a:buFont typeface="Arial" panose="020B0604020202020204" pitchFamily="34" charset="0"/>
              <a:buChar char="•"/>
            </a:pPr>
            <a:r>
              <a:rPr lang="en-US" sz="2000" dirty="0" smtClean="0">
                <a:solidFill>
                  <a:schemeClr val="tx1"/>
                </a:solidFill>
              </a:rPr>
              <a:t>Prefer non face to face Communication</a:t>
            </a:r>
          </a:p>
          <a:p>
            <a:pPr lvl="1">
              <a:buFont typeface="Arial" panose="020B0604020202020204" pitchFamily="34" charset="0"/>
              <a:buChar char="•"/>
            </a:pPr>
            <a:r>
              <a:rPr lang="en-US" sz="2000" dirty="0" smtClean="0">
                <a:solidFill>
                  <a:schemeClr val="tx1"/>
                </a:solidFill>
              </a:rPr>
              <a:t>Expect immediate results</a:t>
            </a:r>
          </a:p>
          <a:p>
            <a:pPr lvl="1">
              <a:buFont typeface="Arial" panose="020B0604020202020204" pitchFamily="34" charset="0"/>
              <a:buChar char="•"/>
            </a:pPr>
            <a:r>
              <a:rPr lang="en-US" sz="2000" dirty="0" smtClean="0">
                <a:solidFill>
                  <a:schemeClr val="tx1"/>
                </a:solidFill>
              </a:rPr>
              <a:t>Narcissistic</a:t>
            </a:r>
          </a:p>
          <a:p>
            <a:pPr lvl="1">
              <a:buFont typeface="Arial" panose="020B0604020202020204" pitchFamily="34" charset="0"/>
              <a:buChar char="•"/>
            </a:pPr>
            <a:endParaRPr lang="en-US" dirty="0" smtClean="0"/>
          </a:p>
          <a:p>
            <a:pPr lvl="1"/>
            <a:endParaRPr lang="en-US" dirty="0" smtClean="0"/>
          </a:p>
          <a:p>
            <a:pPr lvl="1"/>
            <a:endParaRPr lang="en-US" dirty="0"/>
          </a:p>
        </p:txBody>
      </p:sp>
      <p:sp>
        <p:nvSpPr>
          <p:cNvPr id="4" name="Text Placeholder 3"/>
          <p:cNvSpPr>
            <a:spLocks noGrp="1"/>
          </p:cNvSpPr>
          <p:nvPr>
            <p:ph type="body" sz="quarter" idx="3"/>
          </p:nvPr>
        </p:nvSpPr>
        <p:spPr>
          <a:xfrm>
            <a:off x="4798508" y="2040911"/>
            <a:ext cx="4041775" cy="552729"/>
          </a:xfrm>
        </p:spPr>
        <p:txBody>
          <a:bodyPr/>
          <a:lstStyle/>
          <a:p>
            <a:r>
              <a:rPr lang="en-US" dirty="0" smtClean="0">
                <a:solidFill>
                  <a:schemeClr val="tx1"/>
                </a:solidFill>
              </a:rPr>
              <a:t>ON THE OTHER HAND…..</a:t>
            </a:r>
            <a:endParaRPr lang="en-US" dirty="0">
              <a:solidFill>
                <a:schemeClr val="tx1"/>
              </a:solidFill>
            </a:endParaRPr>
          </a:p>
        </p:txBody>
      </p:sp>
      <p:sp>
        <p:nvSpPr>
          <p:cNvPr id="2" name="Content Placeholder 1"/>
          <p:cNvSpPr>
            <a:spLocks noGrp="1"/>
          </p:cNvSpPr>
          <p:nvPr>
            <p:ph sz="quarter" idx="4"/>
          </p:nvPr>
        </p:nvSpPr>
        <p:spPr>
          <a:xfrm>
            <a:off x="4645026" y="2593640"/>
            <a:ext cx="4041775" cy="3899237"/>
          </a:xfrm>
        </p:spPr>
        <p:txBody>
          <a:bodyPr>
            <a:normAutofit/>
          </a:bodyPr>
          <a:lstStyle/>
          <a:p>
            <a:pPr marL="342900" lvl="1" indent="-342900">
              <a:buFont typeface="Arial" panose="020B0604020202020204" pitchFamily="34" charset="0"/>
              <a:buChar char="•"/>
            </a:pPr>
            <a:r>
              <a:rPr lang="en-US" sz="2000" dirty="0">
                <a:solidFill>
                  <a:schemeClr val="tx1"/>
                </a:solidFill>
              </a:rPr>
              <a:t>Extraordinary Civic </a:t>
            </a:r>
            <a:r>
              <a:rPr lang="en-US" sz="2000" dirty="0" smtClean="0">
                <a:solidFill>
                  <a:schemeClr val="tx1"/>
                </a:solidFill>
              </a:rPr>
              <a:t>Advocacy</a:t>
            </a:r>
          </a:p>
          <a:p>
            <a:pPr marL="342900" lvl="1" indent="-342900">
              <a:buFont typeface="Arial" panose="020B0604020202020204" pitchFamily="34" charset="0"/>
              <a:buChar char="•"/>
            </a:pPr>
            <a:r>
              <a:rPr lang="en-US" sz="2000" dirty="0">
                <a:solidFill>
                  <a:schemeClr val="tx1"/>
                </a:solidFill>
              </a:rPr>
              <a:t>Very Tech Savvy and </a:t>
            </a:r>
            <a:r>
              <a:rPr lang="en-US" sz="2000" dirty="0" smtClean="0">
                <a:solidFill>
                  <a:schemeClr val="tx1"/>
                </a:solidFill>
              </a:rPr>
              <a:t>Creative</a:t>
            </a:r>
          </a:p>
          <a:p>
            <a:pPr marL="342900" lvl="1" indent="-342900">
              <a:buFont typeface="Arial" panose="020B0604020202020204" pitchFamily="34" charset="0"/>
              <a:buChar char="•"/>
            </a:pPr>
            <a:r>
              <a:rPr lang="en-US" sz="2000" dirty="0">
                <a:solidFill>
                  <a:schemeClr val="tx1"/>
                </a:solidFill>
              </a:rPr>
              <a:t>Expect Work-life </a:t>
            </a:r>
            <a:r>
              <a:rPr lang="en-US" sz="2000" dirty="0" smtClean="0">
                <a:solidFill>
                  <a:schemeClr val="tx1"/>
                </a:solidFill>
              </a:rPr>
              <a:t>Balance-Integration</a:t>
            </a:r>
          </a:p>
          <a:p>
            <a:pPr marL="342900" lvl="1" indent="-342900">
              <a:buFont typeface="Arial" panose="020B0604020202020204" pitchFamily="34" charset="0"/>
              <a:buChar char="•"/>
            </a:pPr>
            <a:r>
              <a:rPr lang="en-US" sz="2000" dirty="0" smtClean="0">
                <a:solidFill>
                  <a:schemeClr val="tx1"/>
                </a:solidFill>
              </a:rPr>
              <a:t>Dedicated to making a difference</a:t>
            </a:r>
          </a:p>
          <a:p>
            <a:pPr marL="342900" lvl="1" indent="-342900">
              <a:buFont typeface="Arial" panose="020B0604020202020204" pitchFamily="34" charset="0"/>
              <a:buChar char="•"/>
            </a:pPr>
            <a:r>
              <a:rPr lang="en-US" sz="2000" dirty="0" smtClean="0">
                <a:solidFill>
                  <a:schemeClr val="tx1"/>
                </a:solidFill>
              </a:rPr>
              <a:t>Confident-Team Player</a:t>
            </a:r>
          </a:p>
          <a:p>
            <a:pPr marL="342900" lvl="1" indent="-342900">
              <a:buFont typeface="Arial" panose="020B0604020202020204" pitchFamily="34" charset="0"/>
              <a:buChar char="•"/>
            </a:pPr>
            <a:r>
              <a:rPr lang="en-US" sz="2000" dirty="0" smtClean="0">
                <a:solidFill>
                  <a:schemeClr val="tx1"/>
                </a:solidFill>
              </a:rPr>
              <a:t>Altruistic</a:t>
            </a:r>
          </a:p>
          <a:p>
            <a:pPr marL="342900" lvl="1" indent="-342900">
              <a:buFont typeface="Arial" panose="020B0604020202020204" pitchFamily="34" charset="0"/>
              <a:buChar char="•"/>
            </a:pPr>
            <a:r>
              <a:rPr lang="en-US" sz="2000" dirty="0" smtClean="0">
                <a:solidFill>
                  <a:schemeClr val="tx1"/>
                </a:solidFill>
              </a:rPr>
              <a:t>Inspiring</a:t>
            </a:r>
          </a:p>
          <a:p>
            <a:pPr marL="342900" lvl="1" indent="-342900">
              <a:buFont typeface="Arial" panose="020B0604020202020204" pitchFamily="34" charset="0"/>
              <a:buChar char="•"/>
            </a:pPr>
            <a:r>
              <a:rPr lang="en-US" sz="2000" dirty="0">
                <a:solidFill>
                  <a:schemeClr val="tx1"/>
                </a:solidFill>
              </a:rPr>
              <a:t>High Expectations of others and </a:t>
            </a:r>
            <a:r>
              <a:rPr lang="en-US" dirty="0">
                <a:solidFill>
                  <a:schemeClr val="tx1"/>
                </a:solidFill>
              </a:rPr>
              <a:t>of life</a:t>
            </a:r>
          </a:p>
          <a:p>
            <a:pPr marL="342900" lvl="1" indent="-342900">
              <a:buFont typeface="Arial" panose="020B0604020202020204" pitchFamily="34" charset="0"/>
              <a:buChar char="•"/>
            </a:pPr>
            <a:endParaRPr lang="en-US" dirty="0">
              <a:solidFill>
                <a:schemeClr val="tx1"/>
              </a:solidFill>
            </a:endParaRPr>
          </a:p>
          <a:p>
            <a:pPr marL="342900" lvl="1" indent="-342900">
              <a:buFont typeface="Arial" panose="020B0604020202020204" pitchFamily="34" charset="0"/>
              <a:buChar char="•"/>
            </a:pPr>
            <a:endParaRPr lang="en-US" dirty="0"/>
          </a:p>
          <a:p>
            <a:pPr marL="342900"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63271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 calcmode="lin" valueType="num">
                                      <p:cBhvr additive="base">
                                        <p:cTn id="7" dur="500" fill="hold"/>
                                        <p:tgtEl>
                                          <p:spTgt spid="839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0">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0" end="0"/>
                                            </p:txEl>
                                          </p:spTgt>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3970">
                                            <p:txEl>
                                              <p:pRg st="1" end="1"/>
                                            </p:txEl>
                                          </p:spTgt>
                                        </p:tgtEl>
                                        <p:attrNameLst>
                                          <p:attrName>style.visibility</p:attrName>
                                        </p:attrNameLst>
                                      </p:cBhvr>
                                      <p:to>
                                        <p:strVal val="visible"/>
                                      </p:to>
                                    </p:set>
                                    <p:anim calcmode="lin" valueType="num">
                                      <p:cBhvr additive="base">
                                        <p:cTn id="11" dur="500" fill="hold"/>
                                        <p:tgtEl>
                                          <p:spTgt spid="8397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0">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1" end="1"/>
                                            </p:txEl>
                                          </p:spTgt>
                                        </p:tgtEl>
                                        <p:attrNameLst>
                                          <p:attrName>style.visibility</p:attrName>
                                        </p:attrNameLst>
                                      </p:cBhvr>
                                      <p:to>
                                        <p:strVal val="hidden"/>
                                      </p:to>
                                    </p:set>
                                  </p:subTnLst>
                                </p:cTn>
                              </p:par>
                              <p:par>
                                <p:cTn id="13" presetID="2" presetClass="entr" presetSubtype="4" fill="hold" grpId="0" nodeType="withEffect">
                                  <p:stCondLst>
                                    <p:cond delay="0"/>
                                  </p:stCondLst>
                                  <p:childTnLst>
                                    <p:set>
                                      <p:cBhvr>
                                        <p:cTn id="14" dur="1" fill="hold">
                                          <p:stCondLst>
                                            <p:cond delay="0"/>
                                          </p:stCondLst>
                                        </p:cTn>
                                        <p:tgtEl>
                                          <p:spTgt spid="83970">
                                            <p:txEl>
                                              <p:pRg st="2" end="2"/>
                                            </p:txEl>
                                          </p:spTgt>
                                        </p:tgtEl>
                                        <p:attrNameLst>
                                          <p:attrName>style.visibility</p:attrName>
                                        </p:attrNameLst>
                                      </p:cBhvr>
                                      <p:to>
                                        <p:strVal val="visible"/>
                                      </p:to>
                                    </p:set>
                                    <p:anim calcmode="lin" valueType="num">
                                      <p:cBhvr additive="base">
                                        <p:cTn id="15" dur="500" fill="hold"/>
                                        <p:tgtEl>
                                          <p:spTgt spid="8397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3970">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2" end="2"/>
                                            </p:txEl>
                                          </p:spTgt>
                                        </p:tgtEl>
                                        <p:attrNameLst>
                                          <p:attrName>style.visibility</p:attrName>
                                        </p:attrNameLst>
                                      </p:cBhvr>
                                      <p:to>
                                        <p:strVal val="hidden"/>
                                      </p:to>
                                    </p:set>
                                  </p:subTnLst>
                                </p:cTn>
                              </p:par>
                              <p:par>
                                <p:cTn id="17" presetID="2" presetClass="entr" presetSubtype="4" fill="hold" grpId="0" nodeType="withEffect">
                                  <p:stCondLst>
                                    <p:cond delay="0"/>
                                  </p:stCondLst>
                                  <p:childTnLst>
                                    <p:set>
                                      <p:cBhvr>
                                        <p:cTn id="18" dur="1" fill="hold">
                                          <p:stCondLst>
                                            <p:cond delay="0"/>
                                          </p:stCondLst>
                                        </p:cTn>
                                        <p:tgtEl>
                                          <p:spTgt spid="83970">
                                            <p:txEl>
                                              <p:pRg st="3" end="3"/>
                                            </p:txEl>
                                          </p:spTgt>
                                        </p:tgtEl>
                                        <p:attrNameLst>
                                          <p:attrName>style.visibility</p:attrName>
                                        </p:attrNameLst>
                                      </p:cBhvr>
                                      <p:to>
                                        <p:strVal val="visible"/>
                                      </p:to>
                                    </p:set>
                                    <p:anim calcmode="lin" valueType="num">
                                      <p:cBhvr additive="base">
                                        <p:cTn id="19" dur="500" fill="hold"/>
                                        <p:tgtEl>
                                          <p:spTgt spid="8397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0">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3" end="3"/>
                                            </p:txEl>
                                          </p:spTgt>
                                        </p:tgtEl>
                                        <p:attrNameLst>
                                          <p:attrName>style.visibility</p:attrName>
                                        </p:attrNameLst>
                                      </p:cBhvr>
                                      <p:to>
                                        <p:strVal val="hidden"/>
                                      </p:to>
                                    </p:set>
                                  </p:subTnLst>
                                </p:cTn>
                              </p:par>
                              <p:par>
                                <p:cTn id="21" presetID="2" presetClass="entr" presetSubtype="4" fill="hold" grpId="0" nodeType="withEffect">
                                  <p:stCondLst>
                                    <p:cond delay="0"/>
                                  </p:stCondLst>
                                  <p:childTnLst>
                                    <p:set>
                                      <p:cBhvr>
                                        <p:cTn id="22" dur="1" fill="hold">
                                          <p:stCondLst>
                                            <p:cond delay="0"/>
                                          </p:stCondLst>
                                        </p:cTn>
                                        <p:tgtEl>
                                          <p:spTgt spid="83970">
                                            <p:txEl>
                                              <p:pRg st="4" end="4"/>
                                            </p:txEl>
                                          </p:spTgt>
                                        </p:tgtEl>
                                        <p:attrNameLst>
                                          <p:attrName>style.visibility</p:attrName>
                                        </p:attrNameLst>
                                      </p:cBhvr>
                                      <p:to>
                                        <p:strVal val="visible"/>
                                      </p:to>
                                    </p:set>
                                    <p:anim calcmode="lin" valueType="num">
                                      <p:cBhvr additive="base">
                                        <p:cTn id="23" dur="500" fill="hold"/>
                                        <p:tgtEl>
                                          <p:spTgt spid="839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3970">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4" end="4"/>
                                            </p:txEl>
                                          </p:spTgt>
                                        </p:tgtEl>
                                        <p:attrNameLst>
                                          <p:attrName>style.visibility</p:attrName>
                                        </p:attrNameLst>
                                      </p:cBhvr>
                                      <p:to>
                                        <p:strVal val="hidden"/>
                                      </p:to>
                                    </p:set>
                                  </p:subTnLst>
                                </p:cTn>
                              </p:par>
                              <p:par>
                                <p:cTn id="25" presetID="2" presetClass="entr" presetSubtype="4" fill="hold" grpId="0" nodeType="withEffect">
                                  <p:stCondLst>
                                    <p:cond delay="0"/>
                                  </p:stCondLst>
                                  <p:childTnLst>
                                    <p:set>
                                      <p:cBhvr>
                                        <p:cTn id="26" dur="1" fill="hold">
                                          <p:stCondLst>
                                            <p:cond delay="0"/>
                                          </p:stCondLst>
                                        </p:cTn>
                                        <p:tgtEl>
                                          <p:spTgt spid="83970">
                                            <p:txEl>
                                              <p:pRg st="5" end="5"/>
                                            </p:txEl>
                                          </p:spTgt>
                                        </p:tgtEl>
                                        <p:attrNameLst>
                                          <p:attrName>style.visibility</p:attrName>
                                        </p:attrNameLst>
                                      </p:cBhvr>
                                      <p:to>
                                        <p:strVal val="visible"/>
                                      </p:to>
                                    </p:set>
                                    <p:anim calcmode="lin" valueType="num">
                                      <p:cBhvr additive="base">
                                        <p:cTn id="27" dur="500" fill="hold"/>
                                        <p:tgtEl>
                                          <p:spTgt spid="8397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3970">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5" end="5"/>
                                            </p:txEl>
                                          </p:spTgt>
                                        </p:tgtEl>
                                        <p:attrNameLst>
                                          <p:attrName>style.visibility</p:attrName>
                                        </p:attrNameLst>
                                      </p:cBhvr>
                                      <p:to>
                                        <p:strVal val="hidden"/>
                                      </p:to>
                                    </p:set>
                                  </p:subTnLst>
                                </p:cTn>
                              </p:par>
                              <p:par>
                                <p:cTn id="29" presetID="2" presetClass="entr" presetSubtype="4" fill="hold" grpId="0" nodeType="withEffect">
                                  <p:stCondLst>
                                    <p:cond delay="0"/>
                                  </p:stCondLst>
                                  <p:childTnLst>
                                    <p:set>
                                      <p:cBhvr>
                                        <p:cTn id="30" dur="1" fill="hold">
                                          <p:stCondLst>
                                            <p:cond delay="0"/>
                                          </p:stCondLst>
                                        </p:cTn>
                                        <p:tgtEl>
                                          <p:spTgt spid="83970">
                                            <p:txEl>
                                              <p:pRg st="6" end="6"/>
                                            </p:txEl>
                                          </p:spTgt>
                                        </p:tgtEl>
                                        <p:attrNameLst>
                                          <p:attrName>style.visibility</p:attrName>
                                        </p:attrNameLst>
                                      </p:cBhvr>
                                      <p:to>
                                        <p:strVal val="visible"/>
                                      </p:to>
                                    </p:set>
                                    <p:anim calcmode="lin" valueType="num">
                                      <p:cBhvr additive="base">
                                        <p:cTn id="31" dur="500" fill="hold"/>
                                        <p:tgtEl>
                                          <p:spTgt spid="8397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970">
                                            <p:txEl>
                                              <p:pRg st="6" end="6"/>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3970">
                                            <p:txEl>
                                              <p:pRg st="6" end="6"/>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iterate type="lt">
                                    <p:tmPct val="0"/>
                                  </p:iterate>
                                  <p:childTnLst>
                                    <p:set>
                                      <p:cBhvr>
                                        <p:cTn id="40" dur="1" fill="hold">
                                          <p:stCondLst>
                                            <p:cond delay="0"/>
                                          </p:stCondLst>
                                        </p:cTn>
                                        <p:tgtEl>
                                          <p:spTgt spid="2">
                                            <p:txEl>
                                              <p:pRg st="1" end="1"/>
                                            </p:txEl>
                                          </p:spTgt>
                                        </p:tgtEl>
                                        <p:attrNameLst>
                                          <p:attrName>style.visibility</p:attrName>
                                        </p:attrNameLst>
                                      </p:cBhvr>
                                      <p:to>
                                        <p:strVal val="visible"/>
                                      </p:to>
                                    </p:set>
                                    <p:anim calcmode="lin" valueType="num">
                                      <p:cBhvr additive="base">
                                        <p:cTn id="4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iterate type="lt">
                                    <p:tmPct val="0"/>
                                  </p:iterate>
                                  <p:childTnLst>
                                    <p:set>
                                      <p:cBhvr>
                                        <p:cTn id="44" dur="1" fill="hold">
                                          <p:stCondLst>
                                            <p:cond delay="0"/>
                                          </p:stCondLst>
                                        </p:cTn>
                                        <p:tgtEl>
                                          <p:spTgt spid="2">
                                            <p:txEl>
                                              <p:pRg st="2" end="2"/>
                                            </p:txEl>
                                          </p:spTgt>
                                        </p:tgtEl>
                                        <p:attrNameLst>
                                          <p:attrName>style.visibility</p:attrName>
                                        </p:attrNameLst>
                                      </p:cBhvr>
                                      <p:to>
                                        <p:strVal val="visible"/>
                                      </p:to>
                                    </p:set>
                                    <p:anim calcmode="lin" valueType="num">
                                      <p:cBhvr additive="base">
                                        <p:cTn id="4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iterate type="lt">
                                    <p:tmPct val="0"/>
                                  </p:iterate>
                                  <p:childTnLst>
                                    <p:set>
                                      <p:cBhvr>
                                        <p:cTn id="48" dur="1" fill="hold">
                                          <p:stCondLst>
                                            <p:cond delay="0"/>
                                          </p:stCondLst>
                                        </p:cTn>
                                        <p:tgtEl>
                                          <p:spTgt spid="2">
                                            <p:txEl>
                                              <p:pRg st="3" end="3"/>
                                            </p:txEl>
                                          </p:spTgt>
                                        </p:tgtEl>
                                        <p:attrNameLst>
                                          <p:attrName>style.visibility</p:attrName>
                                        </p:attrNameLst>
                                      </p:cBhvr>
                                      <p:to>
                                        <p:strVal val="visible"/>
                                      </p:to>
                                    </p:set>
                                    <p:anim calcmode="lin" valueType="num">
                                      <p:cBhvr additive="base">
                                        <p:cTn id="4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iterate type="lt">
                                    <p:tmPct val="0"/>
                                  </p:iterate>
                                  <p:childTnLst>
                                    <p:set>
                                      <p:cBhvr>
                                        <p:cTn id="52" dur="1" fill="hold">
                                          <p:stCondLst>
                                            <p:cond delay="0"/>
                                          </p:stCondLst>
                                        </p:cTn>
                                        <p:tgtEl>
                                          <p:spTgt spid="2">
                                            <p:txEl>
                                              <p:pRg st="4" end="4"/>
                                            </p:txEl>
                                          </p:spTgt>
                                        </p:tgtEl>
                                        <p:attrNameLst>
                                          <p:attrName>style.visibility</p:attrName>
                                        </p:attrNameLst>
                                      </p:cBhvr>
                                      <p:to>
                                        <p:strVal val="visible"/>
                                      </p:to>
                                    </p:set>
                                    <p:anim calcmode="lin" valueType="num">
                                      <p:cBhvr additive="base">
                                        <p:cTn id="5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iterate type="lt">
                                    <p:tmPct val="0"/>
                                  </p:iterate>
                                  <p:childTnLst>
                                    <p:set>
                                      <p:cBhvr>
                                        <p:cTn id="56" dur="1" fill="hold">
                                          <p:stCondLst>
                                            <p:cond delay="0"/>
                                          </p:stCondLst>
                                        </p:cTn>
                                        <p:tgtEl>
                                          <p:spTgt spid="2">
                                            <p:txEl>
                                              <p:pRg st="5" end="5"/>
                                            </p:txEl>
                                          </p:spTgt>
                                        </p:tgtEl>
                                        <p:attrNameLst>
                                          <p:attrName>style.visibility</p:attrName>
                                        </p:attrNameLst>
                                      </p:cBhvr>
                                      <p:to>
                                        <p:strVal val="visible"/>
                                      </p:to>
                                    </p:set>
                                    <p:anim calcmode="lin" valueType="num">
                                      <p:cBhvr additive="base">
                                        <p:cTn id="5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iterate type="lt">
                                    <p:tmPct val="0"/>
                                  </p:iterate>
                                  <p:childTnLst>
                                    <p:set>
                                      <p:cBhvr>
                                        <p:cTn id="60" dur="1" fill="hold">
                                          <p:stCondLst>
                                            <p:cond delay="0"/>
                                          </p:stCondLst>
                                        </p:cTn>
                                        <p:tgtEl>
                                          <p:spTgt spid="2">
                                            <p:txEl>
                                              <p:pRg st="6" end="6"/>
                                            </p:txEl>
                                          </p:spTgt>
                                        </p:tgtEl>
                                        <p:attrNameLst>
                                          <p:attrName>style.visibility</p:attrName>
                                        </p:attrNameLst>
                                      </p:cBhvr>
                                      <p:to>
                                        <p:strVal val="visible"/>
                                      </p:to>
                                    </p:set>
                                    <p:anim calcmode="lin" valueType="num">
                                      <p:cBhvr additive="base">
                                        <p:cTn id="6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iterate type="lt">
                                    <p:tmPct val="0"/>
                                  </p:iterate>
                                  <p:childTnLst>
                                    <p:set>
                                      <p:cBhvr>
                                        <p:cTn id="64" dur="1" fill="hold">
                                          <p:stCondLst>
                                            <p:cond delay="0"/>
                                          </p:stCondLst>
                                        </p:cTn>
                                        <p:tgtEl>
                                          <p:spTgt spid="2">
                                            <p:txEl>
                                              <p:pRg st="7" end="7"/>
                                            </p:txEl>
                                          </p:spTgt>
                                        </p:tgtEl>
                                        <p:attrNameLst>
                                          <p:attrName>style.visibility</p:attrName>
                                        </p:attrNameLst>
                                      </p:cBhvr>
                                      <p:to>
                                        <p:strVal val="visible"/>
                                      </p:to>
                                    </p:set>
                                    <p:anim calcmode="lin" valueType="num">
                                      <p:cBhvr additive="base">
                                        <p:cTn id="6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mph" presetSubtype="0" fill="hold" grpId="1" nodeType="clickEffect">
                                  <p:stCondLst>
                                    <p:cond delay="0"/>
                                  </p:stCondLst>
                                  <p:iterate type="lt">
                                    <p:tmPct val="4000"/>
                                  </p:iterate>
                                  <p:childTnLst>
                                    <p:set>
                                      <p:cBhvr override="childStyle">
                                        <p:cTn id="70" dur="500" fill="hold"/>
                                        <p:tgtEl>
                                          <p:spTgt spid="2">
                                            <p:txEl>
                                              <p:pRg st="0" end="0"/>
                                            </p:txEl>
                                          </p:spTgt>
                                        </p:tgtEl>
                                        <p:attrNameLst>
                                          <p:attrName>style.color</p:attrName>
                                        </p:attrNameLst>
                                      </p:cBhvr>
                                      <p:to>
                                        <p:clrVal>
                                          <a:srgbClr val="548DD4"/>
                                        </p:clrVal>
                                      </p:to>
                                    </p:set>
                                    <p:set>
                                      <p:cBhvr>
                                        <p:cTn id="71" dur="500" fill="hold"/>
                                        <p:tgtEl>
                                          <p:spTgt spid="2">
                                            <p:txEl>
                                              <p:pRg st="0" end="0"/>
                                            </p:txEl>
                                          </p:spTgt>
                                        </p:tgtEl>
                                        <p:attrNameLst>
                                          <p:attrName>fillcolor</p:attrName>
                                        </p:attrNameLst>
                                      </p:cBhvr>
                                      <p:to>
                                        <p:clrVal>
                                          <a:srgbClr val="548DD4"/>
                                        </p:clrVal>
                                      </p:to>
                                    </p:set>
                                    <p:set>
                                      <p:cBhvr>
                                        <p:cTn id="72" dur="500" fill="hold"/>
                                        <p:tgtEl>
                                          <p:spTgt spid="2">
                                            <p:txEl>
                                              <p:pRg st="0" end="0"/>
                                            </p:txEl>
                                          </p:spTgt>
                                        </p:tgtEl>
                                        <p:attrNameLst>
                                          <p:attrName>fill.type</p:attrName>
                                        </p:attrNameLst>
                                      </p:cBhvr>
                                      <p:to>
                                        <p:strVal val="solid"/>
                                      </p:to>
                                    </p:set>
                                  </p:childTnLst>
                                </p:cTn>
                              </p:par>
                              <p:par>
                                <p:cTn id="73" presetID="16" presetClass="emph" presetSubtype="0" fill="hold" grpId="1" nodeType="withEffect">
                                  <p:stCondLst>
                                    <p:cond delay="0"/>
                                  </p:stCondLst>
                                  <p:iterate type="lt">
                                    <p:tmPct val="4000"/>
                                  </p:iterate>
                                  <p:childTnLst>
                                    <p:set>
                                      <p:cBhvr override="childStyle">
                                        <p:cTn id="74" dur="500" fill="hold"/>
                                        <p:tgtEl>
                                          <p:spTgt spid="2">
                                            <p:txEl>
                                              <p:pRg st="1" end="1"/>
                                            </p:txEl>
                                          </p:spTgt>
                                        </p:tgtEl>
                                        <p:attrNameLst>
                                          <p:attrName>style.color</p:attrName>
                                        </p:attrNameLst>
                                      </p:cBhvr>
                                      <p:to>
                                        <p:clrVal>
                                          <a:srgbClr val="548DD4"/>
                                        </p:clrVal>
                                      </p:to>
                                    </p:set>
                                    <p:set>
                                      <p:cBhvr>
                                        <p:cTn id="75" dur="500" fill="hold"/>
                                        <p:tgtEl>
                                          <p:spTgt spid="2">
                                            <p:txEl>
                                              <p:pRg st="1" end="1"/>
                                            </p:txEl>
                                          </p:spTgt>
                                        </p:tgtEl>
                                        <p:attrNameLst>
                                          <p:attrName>fillcolor</p:attrName>
                                        </p:attrNameLst>
                                      </p:cBhvr>
                                      <p:to>
                                        <p:clrVal>
                                          <a:srgbClr val="548DD4"/>
                                        </p:clrVal>
                                      </p:to>
                                    </p:set>
                                    <p:set>
                                      <p:cBhvr>
                                        <p:cTn id="76" dur="500" fill="hold"/>
                                        <p:tgtEl>
                                          <p:spTgt spid="2">
                                            <p:txEl>
                                              <p:pRg st="1" end="1"/>
                                            </p:txEl>
                                          </p:spTgt>
                                        </p:tgtEl>
                                        <p:attrNameLst>
                                          <p:attrName>fill.type</p:attrName>
                                        </p:attrNameLst>
                                      </p:cBhvr>
                                      <p:to>
                                        <p:strVal val="solid"/>
                                      </p:to>
                                    </p:set>
                                  </p:childTnLst>
                                </p:cTn>
                              </p:par>
                              <p:par>
                                <p:cTn id="77" presetID="16" presetClass="emph" presetSubtype="0" fill="hold" grpId="1" nodeType="withEffect">
                                  <p:stCondLst>
                                    <p:cond delay="0"/>
                                  </p:stCondLst>
                                  <p:iterate type="lt">
                                    <p:tmPct val="4000"/>
                                  </p:iterate>
                                  <p:childTnLst>
                                    <p:set>
                                      <p:cBhvr override="childStyle">
                                        <p:cTn id="78" dur="500" fill="hold"/>
                                        <p:tgtEl>
                                          <p:spTgt spid="2">
                                            <p:txEl>
                                              <p:pRg st="2" end="2"/>
                                            </p:txEl>
                                          </p:spTgt>
                                        </p:tgtEl>
                                        <p:attrNameLst>
                                          <p:attrName>style.color</p:attrName>
                                        </p:attrNameLst>
                                      </p:cBhvr>
                                      <p:to>
                                        <p:clrVal>
                                          <a:srgbClr val="548DD4"/>
                                        </p:clrVal>
                                      </p:to>
                                    </p:set>
                                    <p:set>
                                      <p:cBhvr>
                                        <p:cTn id="79" dur="500" fill="hold"/>
                                        <p:tgtEl>
                                          <p:spTgt spid="2">
                                            <p:txEl>
                                              <p:pRg st="2" end="2"/>
                                            </p:txEl>
                                          </p:spTgt>
                                        </p:tgtEl>
                                        <p:attrNameLst>
                                          <p:attrName>fillcolor</p:attrName>
                                        </p:attrNameLst>
                                      </p:cBhvr>
                                      <p:to>
                                        <p:clrVal>
                                          <a:srgbClr val="548DD4"/>
                                        </p:clrVal>
                                      </p:to>
                                    </p:set>
                                    <p:set>
                                      <p:cBhvr>
                                        <p:cTn id="80" dur="500" fill="hold"/>
                                        <p:tgtEl>
                                          <p:spTgt spid="2">
                                            <p:txEl>
                                              <p:pRg st="2" end="2"/>
                                            </p:txEl>
                                          </p:spTgt>
                                        </p:tgtEl>
                                        <p:attrNameLst>
                                          <p:attrName>fill.type</p:attrName>
                                        </p:attrNameLst>
                                      </p:cBhvr>
                                      <p:to>
                                        <p:strVal val="solid"/>
                                      </p:to>
                                    </p:set>
                                  </p:childTnLst>
                                </p:cTn>
                              </p:par>
                              <p:par>
                                <p:cTn id="81" presetID="16" presetClass="emph" presetSubtype="0" fill="hold" grpId="1" nodeType="withEffect">
                                  <p:stCondLst>
                                    <p:cond delay="0"/>
                                  </p:stCondLst>
                                  <p:iterate type="lt">
                                    <p:tmPct val="4000"/>
                                  </p:iterate>
                                  <p:childTnLst>
                                    <p:set>
                                      <p:cBhvr override="childStyle">
                                        <p:cTn id="82" dur="500" fill="hold"/>
                                        <p:tgtEl>
                                          <p:spTgt spid="2">
                                            <p:txEl>
                                              <p:pRg st="3" end="3"/>
                                            </p:txEl>
                                          </p:spTgt>
                                        </p:tgtEl>
                                        <p:attrNameLst>
                                          <p:attrName>style.color</p:attrName>
                                        </p:attrNameLst>
                                      </p:cBhvr>
                                      <p:to>
                                        <p:clrVal>
                                          <a:srgbClr val="548DD4"/>
                                        </p:clrVal>
                                      </p:to>
                                    </p:set>
                                    <p:set>
                                      <p:cBhvr>
                                        <p:cTn id="83" dur="500" fill="hold"/>
                                        <p:tgtEl>
                                          <p:spTgt spid="2">
                                            <p:txEl>
                                              <p:pRg st="3" end="3"/>
                                            </p:txEl>
                                          </p:spTgt>
                                        </p:tgtEl>
                                        <p:attrNameLst>
                                          <p:attrName>fillcolor</p:attrName>
                                        </p:attrNameLst>
                                      </p:cBhvr>
                                      <p:to>
                                        <p:clrVal>
                                          <a:srgbClr val="548DD4"/>
                                        </p:clrVal>
                                      </p:to>
                                    </p:set>
                                    <p:set>
                                      <p:cBhvr>
                                        <p:cTn id="84" dur="500" fill="hold"/>
                                        <p:tgtEl>
                                          <p:spTgt spid="2">
                                            <p:txEl>
                                              <p:pRg st="3" end="3"/>
                                            </p:txEl>
                                          </p:spTgt>
                                        </p:tgtEl>
                                        <p:attrNameLst>
                                          <p:attrName>fill.type</p:attrName>
                                        </p:attrNameLst>
                                      </p:cBhvr>
                                      <p:to>
                                        <p:strVal val="solid"/>
                                      </p:to>
                                    </p:set>
                                  </p:childTnLst>
                                </p:cTn>
                              </p:par>
                              <p:par>
                                <p:cTn id="85" presetID="16" presetClass="emph" presetSubtype="0" fill="hold" grpId="1" nodeType="withEffect">
                                  <p:stCondLst>
                                    <p:cond delay="0"/>
                                  </p:stCondLst>
                                  <p:iterate type="lt">
                                    <p:tmPct val="4000"/>
                                  </p:iterate>
                                  <p:childTnLst>
                                    <p:set>
                                      <p:cBhvr override="childStyle">
                                        <p:cTn id="86" dur="500" fill="hold"/>
                                        <p:tgtEl>
                                          <p:spTgt spid="2">
                                            <p:txEl>
                                              <p:pRg st="4" end="4"/>
                                            </p:txEl>
                                          </p:spTgt>
                                        </p:tgtEl>
                                        <p:attrNameLst>
                                          <p:attrName>style.color</p:attrName>
                                        </p:attrNameLst>
                                      </p:cBhvr>
                                      <p:to>
                                        <p:clrVal>
                                          <a:srgbClr val="548DD4"/>
                                        </p:clrVal>
                                      </p:to>
                                    </p:set>
                                    <p:set>
                                      <p:cBhvr>
                                        <p:cTn id="87" dur="500" fill="hold"/>
                                        <p:tgtEl>
                                          <p:spTgt spid="2">
                                            <p:txEl>
                                              <p:pRg st="4" end="4"/>
                                            </p:txEl>
                                          </p:spTgt>
                                        </p:tgtEl>
                                        <p:attrNameLst>
                                          <p:attrName>fillcolor</p:attrName>
                                        </p:attrNameLst>
                                      </p:cBhvr>
                                      <p:to>
                                        <p:clrVal>
                                          <a:srgbClr val="548DD4"/>
                                        </p:clrVal>
                                      </p:to>
                                    </p:set>
                                    <p:set>
                                      <p:cBhvr>
                                        <p:cTn id="88" dur="500" fill="hold"/>
                                        <p:tgtEl>
                                          <p:spTgt spid="2">
                                            <p:txEl>
                                              <p:pRg st="4" end="4"/>
                                            </p:txEl>
                                          </p:spTgt>
                                        </p:tgtEl>
                                        <p:attrNameLst>
                                          <p:attrName>fill.type</p:attrName>
                                        </p:attrNameLst>
                                      </p:cBhvr>
                                      <p:to>
                                        <p:strVal val="solid"/>
                                      </p:to>
                                    </p:set>
                                  </p:childTnLst>
                                </p:cTn>
                              </p:par>
                              <p:par>
                                <p:cTn id="89" presetID="16" presetClass="emph" presetSubtype="0" fill="hold" grpId="1" nodeType="withEffect">
                                  <p:stCondLst>
                                    <p:cond delay="0"/>
                                  </p:stCondLst>
                                  <p:iterate type="lt">
                                    <p:tmPct val="4000"/>
                                  </p:iterate>
                                  <p:childTnLst>
                                    <p:set>
                                      <p:cBhvr override="childStyle">
                                        <p:cTn id="90" dur="500" fill="hold"/>
                                        <p:tgtEl>
                                          <p:spTgt spid="2">
                                            <p:txEl>
                                              <p:pRg st="5" end="5"/>
                                            </p:txEl>
                                          </p:spTgt>
                                        </p:tgtEl>
                                        <p:attrNameLst>
                                          <p:attrName>style.color</p:attrName>
                                        </p:attrNameLst>
                                      </p:cBhvr>
                                      <p:to>
                                        <p:clrVal>
                                          <a:srgbClr val="548DD4"/>
                                        </p:clrVal>
                                      </p:to>
                                    </p:set>
                                    <p:set>
                                      <p:cBhvr>
                                        <p:cTn id="91" dur="500" fill="hold"/>
                                        <p:tgtEl>
                                          <p:spTgt spid="2">
                                            <p:txEl>
                                              <p:pRg st="5" end="5"/>
                                            </p:txEl>
                                          </p:spTgt>
                                        </p:tgtEl>
                                        <p:attrNameLst>
                                          <p:attrName>fillcolor</p:attrName>
                                        </p:attrNameLst>
                                      </p:cBhvr>
                                      <p:to>
                                        <p:clrVal>
                                          <a:srgbClr val="548DD4"/>
                                        </p:clrVal>
                                      </p:to>
                                    </p:set>
                                    <p:set>
                                      <p:cBhvr>
                                        <p:cTn id="92" dur="500" fill="hold"/>
                                        <p:tgtEl>
                                          <p:spTgt spid="2">
                                            <p:txEl>
                                              <p:pRg st="5" end="5"/>
                                            </p:txEl>
                                          </p:spTgt>
                                        </p:tgtEl>
                                        <p:attrNameLst>
                                          <p:attrName>fill.type</p:attrName>
                                        </p:attrNameLst>
                                      </p:cBhvr>
                                      <p:to>
                                        <p:strVal val="solid"/>
                                      </p:to>
                                    </p:set>
                                  </p:childTnLst>
                                </p:cTn>
                              </p:par>
                              <p:par>
                                <p:cTn id="93" presetID="16" presetClass="emph" presetSubtype="0" fill="hold" grpId="1" nodeType="withEffect">
                                  <p:stCondLst>
                                    <p:cond delay="0"/>
                                  </p:stCondLst>
                                  <p:iterate type="lt">
                                    <p:tmPct val="4000"/>
                                  </p:iterate>
                                  <p:childTnLst>
                                    <p:set>
                                      <p:cBhvr override="childStyle">
                                        <p:cTn id="94" dur="500" fill="hold"/>
                                        <p:tgtEl>
                                          <p:spTgt spid="2">
                                            <p:txEl>
                                              <p:pRg st="6" end="6"/>
                                            </p:txEl>
                                          </p:spTgt>
                                        </p:tgtEl>
                                        <p:attrNameLst>
                                          <p:attrName>style.color</p:attrName>
                                        </p:attrNameLst>
                                      </p:cBhvr>
                                      <p:to>
                                        <p:clrVal>
                                          <a:srgbClr val="548DD4"/>
                                        </p:clrVal>
                                      </p:to>
                                    </p:set>
                                    <p:set>
                                      <p:cBhvr>
                                        <p:cTn id="95" dur="500" fill="hold"/>
                                        <p:tgtEl>
                                          <p:spTgt spid="2">
                                            <p:txEl>
                                              <p:pRg st="6" end="6"/>
                                            </p:txEl>
                                          </p:spTgt>
                                        </p:tgtEl>
                                        <p:attrNameLst>
                                          <p:attrName>fillcolor</p:attrName>
                                        </p:attrNameLst>
                                      </p:cBhvr>
                                      <p:to>
                                        <p:clrVal>
                                          <a:srgbClr val="548DD4"/>
                                        </p:clrVal>
                                      </p:to>
                                    </p:set>
                                    <p:set>
                                      <p:cBhvr>
                                        <p:cTn id="96" dur="500" fill="hold"/>
                                        <p:tgtEl>
                                          <p:spTgt spid="2">
                                            <p:txEl>
                                              <p:pRg st="6" end="6"/>
                                            </p:txEl>
                                          </p:spTgt>
                                        </p:tgtEl>
                                        <p:attrNameLst>
                                          <p:attrName>fill.type</p:attrName>
                                        </p:attrNameLst>
                                      </p:cBhvr>
                                      <p:to>
                                        <p:strVal val="solid"/>
                                      </p:to>
                                    </p:set>
                                  </p:childTnLst>
                                </p:cTn>
                              </p:par>
                              <p:par>
                                <p:cTn id="97" presetID="16" presetClass="emph" presetSubtype="0" fill="hold" grpId="1" nodeType="withEffect">
                                  <p:stCondLst>
                                    <p:cond delay="0"/>
                                  </p:stCondLst>
                                  <p:iterate type="lt">
                                    <p:tmPct val="4000"/>
                                  </p:iterate>
                                  <p:childTnLst>
                                    <p:set>
                                      <p:cBhvr override="childStyle">
                                        <p:cTn id="98" dur="500" fill="hold"/>
                                        <p:tgtEl>
                                          <p:spTgt spid="2">
                                            <p:txEl>
                                              <p:pRg st="7" end="7"/>
                                            </p:txEl>
                                          </p:spTgt>
                                        </p:tgtEl>
                                        <p:attrNameLst>
                                          <p:attrName>style.color</p:attrName>
                                        </p:attrNameLst>
                                      </p:cBhvr>
                                      <p:to>
                                        <p:clrVal>
                                          <a:srgbClr val="548DD4"/>
                                        </p:clrVal>
                                      </p:to>
                                    </p:set>
                                    <p:set>
                                      <p:cBhvr>
                                        <p:cTn id="99" dur="500" fill="hold"/>
                                        <p:tgtEl>
                                          <p:spTgt spid="2">
                                            <p:txEl>
                                              <p:pRg st="7" end="7"/>
                                            </p:txEl>
                                          </p:spTgt>
                                        </p:tgtEl>
                                        <p:attrNameLst>
                                          <p:attrName>fillcolor</p:attrName>
                                        </p:attrNameLst>
                                      </p:cBhvr>
                                      <p:to>
                                        <p:clrVal>
                                          <a:srgbClr val="548DD4"/>
                                        </p:clrVal>
                                      </p:to>
                                    </p:set>
                                    <p:set>
                                      <p:cBhvr>
                                        <p:cTn id="100" dur="500" fill="hold"/>
                                        <p:tgtEl>
                                          <p:spTgt spid="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P spid="2" grpId="0" build="p"/>
      <p:bldP spid="2"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04950"/>
            <a:ext cx="8229600" cy="1143000"/>
          </a:xfrm>
        </p:spPr>
        <p:txBody>
          <a:bodyPr wrap="square" numCol="1" anchorCtr="0" compatLnSpc="1">
            <a:prstTxWarp prst="textNoShape">
              <a:avLst/>
            </a:prstTxWarp>
          </a:bodyPr>
          <a:lstStyle/>
          <a:p>
            <a:pPr>
              <a:defRPr/>
            </a:pPr>
            <a:r>
              <a:rPr lang="en-US" cap="none" smtClean="0">
                <a:effectLst>
                  <a:outerShdw blurRad="38100" dist="38100" dir="2700000" algn="tl">
                    <a:srgbClr val="C0C0C0"/>
                  </a:outerShdw>
                </a:effectLst>
              </a:rPr>
              <a:t>WILLIAM SHAKESPEARE…</a:t>
            </a:r>
          </a:p>
        </p:txBody>
      </p:sp>
      <p:pic>
        <p:nvPicPr>
          <p:cNvPr id="9219" name="Picture 4" descr="http://3.bp.blogspot.com/-UGnPLczC8Uw/Te8eOGyl7cI/AAAAAAAAE4Y/G0QCHe50scM/s1600/willshakespeare%2Bhamlet%2Bquot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288" y="1803400"/>
            <a:ext cx="33718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14600"/>
            <a:ext cx="283845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6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III. STRATEGIES TO EFFECTIVELY ENGAGE MILLENNIALS IE COOL TOOLS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3397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46" y="1177636"/>
            <a:ext cx="7827264" cy="1371600"/>
          </a:xfrm>
        </p:spPr>
        <p:txBody>
          <a:bodyPr>
            <a:normAutofit/>
          </a:bodyPr>
          <a:lstStyle/>
          <a:p>
            <a:pPr eaLnBrk="1" hangingPunct="1">
              <a:defRPr/>
            </a:pPr>
            <a:r>
              <a:rPr lang="en-US" dirty="0" smtClean="0"/>
              <a:t>COOL TOOLS TO ENGAGE MILLENIALS INCLUDE THE FIVE “R’s</a:t>
            </a:r>
            <a:endParaRPr lang="en-US" dirty="0"/>
          </a:p>
        </p:txBody>
      </p:sp>
      <p:sp>
        <p:nvSpPr>
          <p:cNvPr id="3" name="Content Placeholder 2"/>
          <p:cNvSpPr>
            <a:spLocks noGrp="1"/>
          </p:cNvSpPr>
          <p:nvPr>
            <p:ph idx="1"/>
          </p:nvPr>
        </p:nvSpPr>
        <p:spPr>
          <a:xfrm>
            <a:off x="457477" y="1884218"/>
            <a:ext cx="7521575" cy="4495800"/>
          </a:xfrm>
        </p:spPr>
        <p:txBody>
          <a:bodyPr>
            <a:normAutofit/>
          </a:bodyPr>
          <a:lstStyle/>
          <a:p>
            <a:pPr lvl="1" eaLnBrk="1" hangingPunct="1">
              <a:defRPr/>
            </a:pPr>
            <a:endParaRPr lang="en-US" dirty="0" smtClean="0"/>
          </a:p>
          <a:p>
            <a:pPr>
              <a:defRPr/>
            </a:pPr>
            <a:r>
              <a:rPr lang="en-US" sz="2400" dirty="0" smtClean="0"/>
              <a:t>Relaxed</a:t>
            </a:r>
          </a:p>
          <a:p>
            <a:pPr lvl="1">
              <a:defRPr/>
            </a:pPr>
            <a:r>
              <a:rPr lang="en-US" sz="2400" dirty="0" smtClean="0"/>
              <a:t>Less formal environment-Coffee? Outside?</a:t>
            </a:r>
          </a:p>
          <a:p>
            <a:pPr lvl="1">
              <a:defRPr/>
            </a:pPr>
            <a:r>
              <a:rPr lang="en-US" sz="2400" dirty="0" smtClean="0"/>
              <a:t>Interact with advisors, teachers and others</a:t>
            </a:r>
            <a:endParaRPr lang="en-US" sz="2400" dirty="0"/>
          </a:p>
          <a:p>
            <a:pPr marL="0" lvl="1" indent="-161925">
              <a:buFont typeface="Wingdings" pitchFamily="2" charset="2"/>
              <a:buNone/>
              <a:defRPr/>
            </a:pPr>
            <a:endParaRPr lang="en-US" sz="2400" dirty="0" smtClean="0"/>
          </a:p>
          <a:p>
            <a:pPr>
              <a:defRPr/>
            </a:pPr>
            <a:r>
              <a:rPr lang="en-US" sz="2400" dirty="0" smtClean="0"/>
              <a:t>Rapport</a:t>
            </a:r>
          </a:p>
          <a:p>
            <a:pPr lvl="1">
              <a:defRPr/>
            </a:pPr>
            <a:r>
              <a:rPr lang="en-US" sz="2400" dirty="0" smtClean="0"/>
              <a:t>Use to adult showing great interest in them (advisors/mentors)</a:t>
            </a:r>
          </a:p>
          <a:p>
            <a:pPr lvl="1">
              <a:defRPr/>
            </a:pPr>
            <a:r>
              <a:rPr lang="en-US" sz="2400" dirty="0" smtClean="0"/>
              <a:t>Connect with them on personal level-customize it</a:t>
            </a:r>
          </a:p>
          <a:p>
            <a:pPr lvl="1">
              <a:defRPr/>
            </a:pPr>
            <a:r>
              <a:rPr lang="en-US" sz="2400" dirty="0" smtClean="0"/>
              <a:t>Don’t have to be their best friend but on their side</a:t>
            </a:r>
            <a:endParaRPr lang="en-US" sz="2400" dirty="0"/>
          </a:p>
        </p:txBody>
      </p:sp>
      <p:sp>
        <p:nvSpPr>
          <p:cNvPr id="124931" name="TextBox 3"/>
          <p:cNvSpPr txBox="1">
            <a:spLocks noChangeArrowheads="1"/>
          </p:cNvSpPr>
          <p:nvPr/>
        </p:nvSpPr>
        <p:spPr bwMode="auto">
          <a:xfrm>
            <a:off x="221342" y="6400800"/>
            <a:ext cx="8244114" cy="369332"/>
          </a:xfrm>
          <a:prstGeom prst="rect">
            <a:avLst/>
          </a:prstGeom>
          <a:noFill/>
          <a:ln w="9525">
            <a:noFill/>
            <a:miter lim="800000"/>
            <a:headEnd/>
            <a:tailEnd/>
          </a:ln>
        </p:spPr>
        <p:txBody>
          <a:bodyPr wrap="square">
            <a:spAutoFit/>
          </a:bodyPr>
          <a:lstStyle/>
          <a:p>
            <a:pPr eaLnBrk="0" hangingPunct="0"/>
            <a:r>
              <a:rPr lang="en-US" dirty="0"/>
              <a:t>Price C. “Why don’t my Students Think I’m Groovy?” </a:t>
            </a:r>
            <a:r>
              <a:rPr lang="en-US" dirty="0" smtClean="0"/>
              <a:t>The  teaching </a:t>
            </a:r>
            <a:r>
              <a:rPr lang="en-US" dirty="0"/>
              <a:t>Professor 2009 (23)</a:t>
            </a:r>
          </a:p>
        </p:txBody>
      </p:sp>
      <p:sp>
        <p:nvSpPr>
          <p:cNvPr id="4" name="AutoShape 2" descr="data:image/jpeg;base64,/9j/4AAQSkZJRgABAQAAAQABAAD/2wCEAAkGBxQTEhQUExQWFhUXFxcYFhcUGBQUFRgVFRcXGBgXFRQYHCggGBomHBUWITEhJSkrLi4uFx8zODMsNygtLiwBCgoKDg0OGhAQGiwkICYsLCwsLCwsLCwsLCwsLCwsLCwsLCwsLCwsLCwsLCwsLCwsLCwsLCwsLCwsLCwsLCwsLP/AABEIALcBEwMBIgACEQEDEQH/xAAbAAABBQEBAAAAAAAAAAAAAAADAAIEBQYBB//EAEQQAAEDAgQEAwYDBQYEBwEAAAEAAhEDIQQSMUEFUWFxIoGRBhMyobHwQsHRUmJy4fEHFBUjM6JTgrLiQ2Nzg5LC0jT/xAAZAQADAQEBAAAAAAAAAAAAAAABAgMABAX/xAAnEQACAgEEAQQBBQAAAAAAAAAAAQIRIQMSMUETBCIyYVEUI0Jx8P/aAAwDAQACEQMRAD8AzbQnhMcVzOvGokHCI7RR2PT3VUGmGzgN0qGpQHXKkYcgE909UgJhMplvn9EPB1SXvERlIHe0qSweJv8Azfko+D/1Kv8AH/8AUJen/uyqJRjnedP5oZCedUmyUgARTGtlSXNTAITp4AcawJ0LkpvvTyS0zWPhcITPeLpqobWFZGV6cixIOxG3cbjohYKrnkGA9tnAaAxt0UpslQeKUjTeyq3XRw6bT8x6JoLd7e+hlnkmVcP0QX0lLoYxrwCDY+gixB6ym4h8pWpR5A0iGaaZ7sI7imIpsUFkT2UASpDGAJF10HJjJA3YK1kB9GFYOfHdBewlKpPsLSIrGp0hPbRKCW6p8MHBBrG64UnAk9inAaroXAjBUB4Qk4J1AeFJ4Q7MBcELKpDwmNCZMAEtCSkQuLWEtnLhTXlCc6EFEnYYFODkCk5FL1nEFhAN4T6LJN9JTKb5XaF3dGn6rJchLAGHN8/yUPAi9X/1D9ApUw5vY/kgYSPHH7ZlQ6ZdMmMpp2iLSIIXKijeQkdy5Ce4hML1VCiyID2XRveIbnoqxW0L3aC1lN2aAxx0Js6D1jtF0etXDQDDiNyBIHeDMdYUDGYXOPe0XAPG7SIeB+F2x80Y/Y6VFbUDqRmmSyD4mEy1p5FvI6hyltxwrBzHAgxf8j+fVV+KqDENmMtZkyP2mjUDqNY7rQ+yWDFNr6tUCwDQx17PjJUAi7b6HUzyK7Y6aks8hbsn4L2a8FMueAKgbLNTlN82kN8OY3MkNTsJSpFninUtJjO9touQ7KS1w26iQbJmMx+erAIZTuDkaDDNT4JuTA8JtaYm7rLB4am4zfNeC+HEDKYMXi+gP724IXX44vlEiJV4a10FvgkxBEknKwnKwXiTUuOgSPBgGkuqsmNGlp/3FwA++asqtOtWYA0NYBE1MoZUe0i+UFznMBd4vFHxCdDMR+F/u9TM0Pp5pcXNbUe4uOkOa14GgHw87yVKehp3wMkyIcFQ3xLWkQCD7t0E8y2p0RsNwem95YMQ0uBjQ8plRsVWzvawmtVqkktbXb4RG4a6m15nSzIHZWOCozBmplBeYZFNjn2h03zNsYN9ZvGYj9Ppp8BZMw3ss0uhz83LI5kHmL3t0m21kx3DMO176RBzAkQXFruYc1u7Y3gqbR4S6ZfUIaDILjB0MZesE3GtrmIVB7ce0FCjDZL6rmkeF01CDbIQZhhJmIEmSIKr4NJL4oRN3RH4hRax0MdmabtJ1IVc+nqVEwXEMRWfmr0xTGWGyx1MuiPhDtWgDbSVYO0Xk68FDUaRXrJU1BE/xD6JBOxO/cLjVRL2k2Bojw+v1TXp9D4fVNeEezDCmJxKSNAOJLkJIGJ0ymvCeEGsVSPJJjRzR9kCmJUtrUZNIw6iAFJwbLnlJQKQup2DaR6/mozlyPFHahu0dD+Sj4DR38bvqpeIEOHYqPgx4fM/VS6KB2uhNOIOhRGsJMDkT5ASfoolbZaKTElaQbP1SLx/RRhf9L/0Qfc+IgzFi3psW303jlKooZGgt2CVUqwJyk9vvtuEMVQRIJBG0AieThMjyuopBJAm8+FxvI5EgfFG/wDNHq8Ok5gSSR4gxhIlroDpMRHODyVPGUUaZIpYgObqOom4OkRrqNwFAxVEs8dK27mjQ9h+X5qdU4Bdz5ew/tH3YbI+KQXZgLciq7G40tADSJab2YZJj4hmLgNNBF0I6dPAzg+UO4XRp16gqOlo/HlBMkaObGhmJmw12VxjsY3MKYLnVPC2lBy5QYGYuNpBkZYAPOwCruGcQDaLv9NvvHhrpmQTqSSYa2SCdNzNlN9n6Dqr5ALKANVtN7YdULjAcM4glrhmExzA0C7ILoRqkXXBsA6mQ74IIbUdUaMzzlDh7s/hEuInWBsrOphyXEMd4vh+N0+MeEODRLD8Vjc3jUgyuFtinlpzAAa1rozN2zDnMGJ5Gd1DoUm0CXMdNWoMznkvjKS4iQAQek3tbSRWckkLCLeRYbgLYBqtItchxylsgSMp5/iNrGEdnA6TG2q1MlpFWoajJJAmKpLHOtaQdbaCT4U1H75ASIc4CbiG+DNYa6+VhZuIw+CpVAajg6sbB1SoHVXFxy5af7MnZkAzohFp5HkqGM4Dg6cio+WyCaZLWM0IJNNjR4pt4gbk91zGcRo0mkB4Y1oA8DXtgCwF4aeVo0Rq4ZEZKdLrVmm7w7DM107CYGsbyqPi/E6NIEEtgwM1MFrtDcNp1i521rCJMqiJNsj1+NU3iGjFVRlt7tj6bXNNpznx+bXbqsp4/wBxelhW0M1/eOLQ+DJM13F1U6HUd1T8Y9snnMKMAHRwYGPcRoXgl0gSYvN5nWcnicQ55zON9BcwByCD5Aka7EcYbicUzKHDIH5iXh7TaJaeWn6Dee5yzHsnhCXuqEkBtgL3LuZB0Eabz0WleV5fq1+4UK/EanuEnQRblfuu4rfyTAtH4iPkbhh4fVcqLuF08ylWQ/kHojuTZXSuBUEHJLiSUYnBArXMKQ+wXKNPdGLrJMfQZCMCuCF1iRuwhGKXg9EBrbTBjmpFAicm8WNoMTMGdeim7lwVjE5WqDMO35oWFPh8z9VIr0C0SQSIHiaQW+f2NClhcADSDwS5tgS2zmyf2cw0MCZ36iSoOqGSs4HnRsTpEgE9ACZJ6KsxNB4cC0G+rdpAnTaR8x3VgME4Oi7pJg3kwMxaT9kK3Zh2U7vOYjOI1IBHhk9JI/onjGsoeMMlZgMAXuIIAbLWggQRnBgkzfsp9DgwAa55iwkHvp6Aeqazirj8IyeQufv6JU8O95AMk9b2Gny+yqNFIwVnMVicPRBhoJtFpj4TYd/zUBvtBNmDeb/IQLC/KJKtR7Mhw8X1v96qZhfZ+kyIaJ06WO/3stY21GUxb6lQQTrFrzaQIE6Sfqs9x8ZKmU3MC4BzEm8HrPnYL1SphWN5WGgtpyHlsncNwVJj/gDakh5sCZ5ZnAk2dBPcJ44zRnTVGC4d7E4upGbJRaRcl2d0SNWsNzoYJHqCvSeG4Glh6Ya05Gtvd0y1gmXE3IgQB0GqsKxENi0/w3m/68tFR8UqkSBeXNBBkut4trHlEei6U0c0k26LHhj5ZmLozDxF5YSAGggA1H3F7nvaLpr8G0Q9xaHfhfUpPcAG6BpzWbMyWXi5JsXGwvEQKLXl8OcJ0zEkvygZGPBcZgAQTfuRY4Xh1QeI1TQc4XbTZRqVCbFpr1XNio5pBjKALmc/xGiju5F3bTKcXzZXH++YNhE5adbDFtZ41gtq1rZz8ok6gU7uGY9oznFYd1N7ml4Z8DphsB7JMGGtkX0W4x/tCcLUZSxRBp1XANxDBl8XKswk5fKwEWA0y3tpxbCUCX0GtZjAQ5r6QY27TP8Amah9uk8ur7UiblZXcdpYqhQc99Krhx4Z9y+lUJJt4mEy1umrZv8AhXm+LouOZ7gbkyXjK6ZiIgXmdPPRa/E18VjahdiIZSDy6p8JpBrAHOIcXAObBaCMwkuaLE2qcTSFcF4luHZakwwCWj8bsoHiNtRqTeZJDY0U+zMwYJvAIHmZgegPop3BOHHE12UgYmb9AJP6InHMKKYotESWuqGP3nZQfSmFtv7OcFTbhxiJip/mQ7KHECnJkyCA2WtEmPjgXugFsGMOym1tOm4uY0TduTxuAzGDc6ASb25LoZZOmTfU6rrhdeHObnKxqpFRiN/JMlExQu7yQ2rpj8RGcwpse5XaiZhTr3KJUCV8mIT1wIlRqG0KvQp1dXUkoSW990emgDA1ZkMc7T4QX6iRIbMeamUsG8NDnDKwkjOfE1ro+F+WS09CJ6IyjjAKaY2OnonlsWNjbXqpdDhjw8Nc3UgW8VnDwkRsdipGIw4IaTmFg2fCSCwZbiBI8PexSbHQ8YNgMPh3G7fiEENi5HMDcdOqkYfCF7WvAAa52UkWDamxjaeStMLh8tMZmgOYXFjzMktjMzKbkEGQEZ9SnTc4C4c5rwDeHCwIHUgJ1ppFoxYzDtAE5C+WuzMAta1Vh/2uEbjaEPhuC921zD8Oc5ZIJyFrpBjnLR5IuIqucQAYBJJ762A0P3K6xrj05/19E7HjFWNc0NaBTbH71p5z01cg08CSefP9VYUqYiT6Az6I4hjTeJiBMapc2UwR8Nw1jYnX735dlOFVoHhsINufPbsoDcTmcRpBk72j79E+pVBGomB5+Lb0TxQjdhK2L+L923mYjvqLIOKxWsEBotsBlBlxnnHziyr6+LAJ61Gn00H+0IdfGtFNxcNJ7xtrvaPVPHkVnMLjy+oCSCAQ5g0mBmt6a338rJ2JgeAw/YOsQDsR+IfzWR4Zih7zW+V2wOjYGU84aLwVYVKoeYLZAHcc7nnbpoqyWRIvBYM9oi5wpGGVNg4gB0/8NxsT01+arcfxV8gEQ6b5gYNnCDz0Hz0VfxPhrKwLYjtsfv8AqVRO4nicKQyoffUwRAeZ0OgeZI00ulq+Ap1yeqeznFQ40JIy06VR+Unwe9z5AQNbNzHeM487rjXG20WkufTH4vEYmw+Hpf5enjmM9qKb2tGHZUpOGYuzObBzZfhDTrLGm/Lus7iMa558dRxsB4nEwNolVjJolOKbNr7Z+19LE06lFrQW5g5hA3E3nnBcJ3krHN4ic/vDD3SCM+YibHNAIuNINvkoj6giB6/ohNYi5XyaMEjQ8b9qKtekyjmOWJqk61Hlzn5QNGsaXaADMQSZMFUzq73CC6w007TbshTt6pr3zYaIXYaD4zEmq8uI2AA5Na0Nb8gP5aLb+xOJdTw9VlyD7ywBgB4otLnHSNIHM91gaVjPVbr2Yxf+QWMjMS9z+WWA7KOtqZ/9s80uo/a/6AywybptZ0LnvLpVLheKouw3grsTugtU1+Ce7SBOhJH5Kdg+AAxnq+TGk/Mx9F2w05VwJtbKDD6nujETYCT0uVtsL7OYdl8he4/tHN/tED5Kyp02sAAaGt/dAaPQBU8NvIyiee0+EV3/AA0neYy/9UKVS9lqx+IsZ3JcfQD81ug9t726Wn1Q6r2Ac/MeX5+iotFIO1GVb7If+afJn/cuLS/3sdB/Luup/EjUin4bw2qyiz4W1WlxadSIIblcQLsc0XBnbdT/AO6ZiS51iSIADc1Mj4Hc4NwTpbmrMM8N/LUcuqfkHLv2Uqb7Hwiuw/DWtDdTlaGtkk2Dg4TtqOSM2gADltcyYDedp3+LXqpsgW3v5D7hVWbIXAOJJiZJjyHmUJRSWWGLbeAtShAudBPy1lVGKxbWOBkFpJBygkiDGYSdOneN1PNbkCZG8wfLTyVTxXDZ2kNgOvFhrZ0gG2n/AFHe4EJQumPKMqtFpRlx/hd+U/OyPiq0BrW6vOUaCLEuPoD8lB4PXJpQRBZFM8pDRBJ3tCBiKwGIpGdnt23B+ct+YVNisXdgmHHNbmP4WkN8gOvf5KDiuL56jSJABEDzk3QcbVBa4AiXOLmidXC+XqYBjzWbrY7KCJIAvMXNOTHmwqSRRmkbjoc52sm88vsH0UetxiBIIiDbnGoHaVQVeJkgA7WMczuOhsVT1KzvntpOkx6+qeKsVmhxvEhEz+8MvkQe1lEr8Ylhaex7gR6EXHmqMmwB8uk6jshud12j00VVERskO4m5rgWWIkT0Ig+sn1VpwriwOth3Mmdrak30iwHnnnCSALkmABckmwAHNek+znsc2mwPrAueQMzRORsQctpFhq4gxcxCeUl2CK/BVvqkNlpDeYM2vbcgffKVn+J8UL8zTlMG2Wd+vyVt7V8KfTzOYSKf/DdIiJDsoNxobbEOF8pWQLo7pYpPKM7QwvgyNQZHcJz65cSXG53gD6IuH4dUe0vA8IIE9TsnYrhVWmAXNgH68j1VcCEVczJpC6FjDgdk9jZsmQrLB4Q5S6LJW6CH4Rwo1ZJBNw1gG73fkACSrTFcNeMVUFF0PYKYBEAX8N4tr9VrfZ/h7KGHFer8NMExzfY/fS/VVPD/ABYTF16lT3dWuyvUpiWteWUAIaJEwS7UC4AA3U1JsZqjN0sW6B4j5krpxZ/aKqBibBI109AL6hxNw3Wg4HxEl062+5+91hKVW/5K54fjsl59Y+5Wox6lRxgaLGJG+ukWCY7GGTMaa/zWGw3G3ON3G8COnntbYKbW4gPdyLvcQ1pAc4zqXHawaYttOyODUXVXigPwxAzGDABkQDMWA781X1+LQPjPKWxB2idNPpsQs4zHQcoeD1vJ15iR5puIxtiQexm8cyefTrzWMXVTjMGPrm/QpLM/4g3eZ/iH6JLAs9qIAknb8io4xLSBB1j89v0WFZx6oLEkxMERExE9o+iuuHtqO8TpYwAZcxJMCPwnQGAdlz70PsZa8QxGgEyZNh2/nqVBoYaLv15f0v6LorAusSY67/RRsfjYa6/MmBfTQR5IONvI8cIthQbIE7S6dhOhn7uNgsxx7iTW1MrdZi1wefe5Jtz1M2Fx72nFOGscXZoc3lbqCZuI1sOdwMpSxheRo57iGsbzJMAdBJ+qOxPoyl9mmw3HmtzNJ5HWRBkGQbmw06dlEr/3ioZpNe68hzWucLXFx1AvrBK33s97M0qDRIa6qQDUqRLnOHKfhbyAV2KTBdx6azp/RMotPArkjytvBsZVAmkQbWJaLgzqXWR2+xFd/wARps1mSXm9jZog+q9JbiGDSPJNNYb9OW8Ry5rLSzYfJijEYT+zkGA+u8/wMayw0u/NsrCn/Z7hPxNqP71HifJmULUf3w32AMbzJnRCOOMxH0vI/VUUUhG2Uo9hME0/6DDH7Rc76kyUV3sRgT/4FMdhH0NkTEcSyjMQY6W+ZgfNBHFc14N4gSJg726deqzaRkmwOG9lcJQrB9OnDmg8yASLwCdYn6dVPxDyTYcoP+cAIJib6Agk9KdXaJaysIJk8yReN55gi5B6dwqvjOKbTYbCdIjL+6QM50kCkLWDXnYkxUryWqsGS9uMdIyCRpYzMbAyZBAyz1qHaFlMFwl9V0AQJ1P6bo3E8V7x5cTI56TN5iN58hlGy1HsRUBYxty91Qzv4S4z5x1VIe2JKeWXVHhjKNGhR5NzOmJLi4uN9tfvRSeOYdnujYHwknYaWt97aIvEwTWgbansOY3gTpf6RuMVHOplsnQgaXI6g6DvzQhK7NKJ5Zjm3UaFa8Uw2TMD8WaFBq0CFayYNjZIWowlEQwdRGtzIA0/eLfRUeGws3Nv1Wv4BQNR1OYkOFuo0npebfsjZTmxkjSe1bWswjKcgCAADpJ+uoE66LzX2vxTHVWU2EltFjWAz4fhaSGN0EOzSRqT2Ww/tcxga2hSbIJlxG0NAA73J9F5ihpLFjT/AAdBXQ5NSViYenURm1OtlClKUAlpTxUR3nZT/fQ13xEZQTJDWw+AZcdjoNzlgbznJRquIcZmDOk3jtPRCjWSquP8UtEecg/fYKLUxTjugLoE2GvREAi4rikDA1P2T8h9SuIbkaz2NvAaFF4LcziIu90wTcWAAmPRC4xxD3bHFxiNuZ+7qViMS4NLjeZJ+s/NY/2gfUqva0Ahm5MienkuZLs6G+iy4fjoYXG3oOfkq7GccAM5tL733jvz3v5Kn41j8g92wzaDB09N7rOueqRheRJSrAbFYlz3Ek3JJuZ1MxJVh7KsJxdGNQ8Gf4fF+SqGq79mSG1Q7lz087q3BM9hOPhzr5mxBkkx+R0mwlCfiwGOzuDSbQDExY7TF7213WXfxcaA2mfhaL7HNAJvyUJ/F9bbZTJ7RvOw32KWg2ao8TFxMxMQSy1o10PW5Mpf42LzBkeGSI2Agg2t63nVYB/FTpmtHyBtc9vuUE8WALtnEFthMg8+RiNP6ig2jc1+PNzENc1sAQJn1bMA3Prsgf4yYmTqZgkTb9nfffksLU4rMzF7zfWe55HZMdxt8D4SAIAJcbk/FlDoB6wjtBZuanFXP3Bk6GzQY6SJ6qb7O4ptZ9RstJLCG3BF7G+5IjffuvMn8YJ1/l5zryuhN4k+RBLTMgtJaQdiCIjyQlG1QYypnqlWscOxz3kB34WOzZmwfDLpmA4AxsAdxbE8b4uXyGgx2i0QJP8ADeLf6j+V6nF8bxTvDUrPcBoHHN6EpnvzlvA5bH7m/n3UY6e3kq52V9d8lbT+zKXVz+zTaXHu4wPlm9FiKpuVvf7K8Ywf3inH+YQHg82Dwx5F3+8qmp8BNP5mmrszViXXMzfQC/Pt9d7CQKQJEROYHSddIvfXn9BI6TSXknS8XMi8ajyHn2UrD0xoBFjoOepA5Xt/Nc8L7Ky+jDe0nBnOrOdHhJNxJ01t5etksbwmS234bnryt9+q3nEMLLDaOQAA2tp92VdVohzGm5cTDReI1g6wNU0tSnQqhizLYXhNx4fK3z21stPwLhWRwd+H0BJtI+91Z4XhW577CT09N4S41UFKjUOkNIHV7/C0DzIQ1ZYBBZyeOe1nFjisVVqyS2crJ/4bLNjlOsdVUQtVS4DRETmPcx9IVlQ4JQA/02+cu/6iU79RCKo599swSk0MDUf8NNx6wY/+RsFuDgKTPExjWnSQ0BHpEJH6vGEDcYr/AAKqILsrZMXMm9tpT/8AA3ftt9D9VqcdFuirmlGGtKSs1spv8FMxnE9j+qIOBf8Amf7f+5WrXX8k8lF6kgbmQKXBqY1l3cwPQKS2i1s5Wgdv13Rgh1Ckcm+WZsZl7JLkpIimx4njYGYGY3mdP2pEGPW/dYPi/E3OcSCCTuJiJ2m09dVdurl7ReN99OY5afXss9xTDtHiEydZHz6KsWm8nZJOsFW50riS6uggIKywWKazvz/qqyUpWMXNTjB2v3mPO4lQauNcTr99tAg08O86NPeDHqbKyoez1Vwk5WjqZPoB+aVzjHlmsrXVid02Vf0fZsT46h/5QB8zP0UgcEog6E93H8oU/NAVzRl0+nSc74Wl38IJ+i1lHAU26Mb3gE+pUwOhK9f8IXyGTo8GrO/DH8RA66a/JSRwB0Xe0eRK0RehFL5ZMV6jKfiGHgjoB/X7/pW4h+38v5q04xiIMH9m3X7j6Kkqvkp4ZOrcmrLfgGCpva4vbJDoEkxEDbTmrzC0W0nB1NrWuGhAAN9RIvBVT7M/A/8Ai/IfqrpR1G9xzSbs03DeLteYd4XRpz7HfstJg6LQ3MQDaRvrefReXF11pOGe19OkKbMR4W2YHgWAAtnYLxbULJts6NLWTxI2tcA041JE6HnYfWyoKbACGmLGRy9Ow+9pzPaXBOH/APVh7gG9RjdYiQ4gz303UOpxPDMLnF7XkaBskkkenzsp6kXuR1KcVHLLukyB6Ht0PaT6LCe0nFvfPysP+W0yD+064zfw3IHcnexeK+0j6zXMaAxh5GXFvIu5eXTvSU6clackcc9W8IVG6kHTVCAAJlSJELnk8kkgLxZCujVDMIL3XKaIBuLmFXNKm13+Ed1AZeV0QVIKOsPi8kRBA8QRZRZh6ZUC6EiLSkCRyEkklQUk4iiWSJF9bhvnMG+8dFSYp76r8rfFlkwIFm+k2TuM497zBbl6AzMjdD4I/LWafL1EfmFZJpWdU5dILhOG+/lzIYBAMyZPRWNH2ZbHiqOPYBv1lXjZSK5Zeom+CDdlWOB0Wics3/E50+gMKXTwdNolrGDrACe8iRP2F3NIhtr7+SylJ1bEbIlTRs65rnY6qdRfZQKujZ5lSqZWmrFHPJzJjwkXyUx5WSAcBXXFMDU9x2CcAMuXXOXG6pzgjZiPj+GGpSL/ANgx66/l6rKuXp+FwvucBWxRaHGDla7TKJEx3DvQLzbG1Mzs0Bs3gTAnlKfRk22ujt2pacX2WPAsc1ksdbM6QdtAIPLT5q+cVkcBhfeuLZixOk6EfqtNQZla1pMwAJ5whqxVnNNKzpOqoeO4oOc0NMhoNxpJjfyV8olZtCiM7mCZ8IAm+thoFoOmCGGZqFssFjBUYHDXccisjTguA0BMc4kq/wDZ6kWtdmBALpE2tAExton1knEpMtcyk4cxdRN0/MuKSsmhV3XKa2shVHFBzp1DBrJ9OpIQ6phCpPhNxFeUFHJrE/T0PqgYQN8U87Dmu1ahLRKAx0E91YaIR4ghPcEysbhOJShZ2UiuSkkZgDiupzkk9goqeIQRLdC8x1DRE9rqdwvhJllRzhlhrgBMmwIB5bTrPmq7G+M06bDMANEbk6n75LVMO3JV1JOMUkPKRKDkyQmBya5xXHQoOofEkakNJTKjvVCr/BM3F+6vFcCdnXH4ByBUlr7KLUNx/D+iM0LNAYZguuvauU09xSN5MR3OXMyVWxQ88GVRZFDsp7p7KTnuDWguJ0AuUJtWSuF0HcdpB9QtWchJ3tjxNowbMPTe/O0D3kWbDLHbTMYHWVk6+EBFSo4zlECLAkNH0J+SncUA92Y/EWgzqbjUnWwTNaBLiTudzla7/wDLVSC2o6Zam6OMFfwMxWHUEfL+S0blVYSsKtQFrYDRraZIiIFo162VmVtX5EZ8ieULEUWPjM2YNp0v03XXFclIhCO3htMOzAGxkAmwPZSw5DJXMyLt8muwtV6YK5Q3vshe8WUcGDvrkpgeEOUgUaMSXPQnlMBSLkEgiqnwJtL4nJVD4CuUXXPUBEeIXEm48k6UGqZRdVKhhJ4QyV1pQZhEdVxPLOqSFmCUWNBkNAJ1IABPmpIqJJJmIjpMpF3NJJTCCqHnoo1f4SkkrwFfI8/GOgUtlQTBsOaSS1JtAYF+IuIRmutO6SSWUVQAFdyCGnVJJUjwAfRTnm6SSV8hK7iNXLlkTMwP3rAfVTcOIaAeV++6SSaXCHk/akdo0WtENEBOKSSUQaU1JJYAmuvpKYSkkiEHUKDKSSdGHtKSSSDMNa7VPBSSRMNJ8JQ6Z8XkEkkGPELWNk+mV1JTfAx1JpXEkoR/vEkkkKMf/9k=">
            <a:hlinkClick r:id="rId3"/>
          </p:cNvPr>
          <p:cNvSpPr>
            <a:spLocks noChangeAspect="1" noChangeArrowheads="1"/>
          </p:cNvSpPr>
          <p:nvPr/>
        </p:nvSpPr>
        <p:spPr bwMode="auto">
          <a:xfrm>
            <a:off x="46038" y="-1943100"/>
            <a:ext cx="6096000" cy="405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817" y="1905000"/>
            <a:ext cx="217565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817" y="3866090"/>
            <a:ext cx="2320383" cy="154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p:cNvSpPr>
            <a:spLocks noGrp="1"/>
          </p:cNvSpPr>
          <p:nvPr>
            <p:ph idx="1"/>
          </p:nvPr>
        </p:nvSpPr>
        <p:spPr>
          <a:xfrm>
            <a:off x="1295400" y="1722721"/>
            <a:ext cx="7543800" cy="4499017"/>
          </a:xfrm>
        </p:spPr>
        <p:txBody>
          <a:bodyPr>
            <a:normAutofit lnSpcReduction="10000"/>
          </a:bodyPr>
          <a:lstStyle/>
          <a:p>
            <a:pPr>
              <a:buFont typeface="Arial" panose="020B0604020202020204" pitchFamily="34" charset="0"/>
              <a:buChar char="•"/>
            </a:pPr>
            <a:r>
              <a:rPr lang="en-US" sz="2000" dirty="0" smtClean="0"/>
              <a:t>Relevance</a:t>
            </a:r>
          </a:p>
          <a:p>
            <a:pPr lvl="1"/>
            <a:r>
              <a:rPr lang="en-US" sz="2000" dirty="0" smtClean="0"/>
              <a:t>Professor role shift from dissemination/authority  to helping students apply it to current culture-they relate to</a:t>
            </a:r>
          </a:p>
          <a:p>
            <a:pPr lvl="1"/>
            <a:r>
              <a:rPr lang="en-US" sz="2000" dirty="0" smtClean="0"/>
              <a:t>Tie in expectations to relevant goals</a:t>
            </a:r>
          </a:p>
          <a:p>
            <a:pPr lvl="1"/>
            <a:endParaRPr lang="en-US" sz="2000" dirty="0" smtClean="0"/>
          </a:p>
          <a:p>
            <a:r>
              <a:rPr lang="en-US" sz="2000" dirty="0" smtClean="0"/>
              <a:t>Rationale</a:t>
            </a:r>
          </a:p>
          <a:p>
            <a:pPr lvl="1"/>
            <a:r>
              <a:rPr lang="en-US" sz="2000" dirty="0" smtClean="0"/>
              <a:t>Prefer non-authoritarian manner</a:t>
            </a:r>
            <a:endParaRPr lang="en-US" sz="2000" dirty="0"/>
          </a:p>
          <a:p>
            <a:pPr lvl="1"/>
            <a:r>
              <a:rPr lang="en-US" sz="2000" dirty="0" smtClean="0"/>
              <a:t>More compliant of  expectations if reasoning explained</a:t>
            </a:r>
          </a:p>
          <a:p>
            <a:pPr lvl="1"/>
            <a:endParaRPr lang="en-US" sz="2000" dirty="0" smtClean="0"/>
          </a:p>
          <a:p>
            <a:r>
              <a:rPr lang="en-US" sz="2000" dirty="0"/>
              <a:t>Research Based Methods</a:t>
            </a:r>
          </a:p>
          <a:p>
            <a:pPr lvl="1"/>
            <a:r>
              <a:rPr lang="en-US" sz="2000" dirty="0"/>
              <a:t>Variety of active learning methods (Simulation any sort)</a:t>
            </a:r>
          </a:p>
          <a:p>
            <a:pPr lvl="1"/>
            <a:r>
              <a:rPr lang="en-US" sz="2000" dirty="0"/>
              <a:t>Short attention span if bored</a:t>
            </a:r>
          </a:p>
          <a:p>
            <a:pPr lvl="1"/>
            <a:r>
              <a:rPr lang="en-US" sz="2000" dirty="0"/>
              <a:t>Use multimedia-peer collaboration </a:t>
            </a:r>
          </a:p>
          <a:p>
            <a:pPr lvl="1"/>
            <a:endParaRPr lang="en-US" dirty="0" smtClean="0"/>
          </a:p>
        </p:txBody>
      </p:sp>
      <p:sp>
        <p:nvSpPr>
          <p:cNvPr id="122883" name="TextBox 3"/>
          <p:cNvSpPr txBox="1">
            <a:spLocks noChangeArrowheads="1"/>
          </p:cNvSpPr>
          <p:nvPr/>
        </p:nvSpPr>
        <p:spPr bwMode="auto">
          <a:xfrm>
            <a:off x="228600" y="6152465"/>
            <a:ext cx="8191500" cy="369332"/>
          </a:xfrm>
          <a:prstGeom prst="rect">
            <a:avLst/>
          </a:prstGeom>
          <a:noFill/>
          <a:ln w="9525">
            <a:noFill/>
            <a:miter lim="800000"/>
            <a:headEnd/>
            <a:tailEnd/>
          </a:ln>
        </p:spPr>
        <p:txBody>
          <a:bodyPr wrap="square">
            <a:spAutoFit/>
          </a:bodyPr>
          <a:lstStyle/>
          <a:p>
            <a:pPr eaLnBrk="0" hangingPunct="0"/>
            <a:r>
              <a:rPr lang="en-US" dirty="0"/>
              <a:t>Price C. “Why don’t my Students Think I’m Groovy?” The Teaching Professor 2009 (23)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4" y="2057400"/>
            <a:ext cx="162769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803" y="2400300"/>
            <a:ext cx="1272801"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44" y="5050278"/>
            <a:ext cx="1549585" cy="102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084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882">
                                            <p:txEl>
                                              <p:pRg st="0" end="0"/>
                                            </p:txEl>
                                          </p:spTgt>
                                        </p:tgtEl>
                                        <p:attrNameLst>
                                          <p:attrName>style.visibility</p:attrName>
                                        </p:attrNameLst>
                                      </p:cBhvr>
                                      <p:to>
                                        <p:strVal val="visible"/>
                                      </p:to>
                                    </p:set>
                                    <p:anim calcmode="lin" valueType="num">
                                      <p:cBhvr additive="base">
                                        <p:cTn id="7" dur="500" fill="hold"/>
                                        <p:tgtEl>
                                          <p:spTgt spid="1228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8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882">
                                            <p:txEl>
                                              <p:pRg st="1" end="1"/>
                                            </p:txEl>
                                          </p:spTgt>
                                        </p:tgtEl>
                                        <p:attrNameLst>
                                          <p:attrName>style.visibility</p:attrName>
                                        </p:attrNameLst>
                                      </p:cBhvr>
                                      <p:to>
                                        <p:strVal val="visible"/>
                                      </p:to>
                                    </p:set>
                                    <p:anim calcmode="lin" valueType="num">
                                      <p:cBhvr additive="base">
                                        <p:cTn id="11" dur="500" fill="hold"/>
                                        <p:tgtEl>
                                          <p:spTgt spid="1228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88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2882">
                                            <p:txEl>
                                              <p:pRg st="2" end="2"/>
                                            </p:txEl>
                                          </p:spTgt>
                                        </p:tgtEl>
                                        <p:attrNameLst>
                                          <p:attrName>style.visibility</p:attrName>
                                        </p:attrNameLst>
                                      </p:cBhvr>
                                      <p:to>
                                        <p:strVal val="visible"/>
                                      </p:to>
                                    </p:set>
                                    <p:anim calcmode="lin" valueType="num">
                                      <p:cBhvr additive="base">
                                        <p:cTn id="15" dur="500" fill="hold"/>
                                        <p:tgtEl>
                                          <p:spTgt spid="12288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8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2882">
                                            <p:txEl>
                                              <p:pRg st="4" end="4"/>
                                            </p:txEl>
                                          </p:spTgt>
                                        </p:tgtEl>
                                        <p:attrNameLst>
                                          <p:attrName>style.visibility</p:attrName>
                                        </p:attrNameLst>
                                      </p:cBhvr>
                                      <p:to>
                                        <p:strVal val="visible"/>
                                      </p:to>
                                    </p:set>
                                    <p:anim calcmode="lin" valueType="num">
                                      <p:cBhvr additive="base">
                                        <p:cTn id="21" dur="500" fill="hold"/>
                                        <p:tgtEl>
                                          <p:spTgt spid="12288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88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882">
                                            <p:txEl>
                                              <p:pRg st="5" end="5"/>
                                            </p:txEl>
                                          </p:spTgt>
                                        </p:tgtEl>
                                        <p:attrNameLst>
                                          <p:attrName>style.visibility</p:attrName>
                                        </p:attrNameLst>
                                      </p:cBhvr>
                                      <p:to>
                                        <p:strVal val="visible"/>
                                      </p:to>
                                    </p:set>
                                    <p:anim calcmode="lin" valueType="num">
                                      <p:cBhvr additive="base">
                                        <p:cTn id="25" dur="500" fill="hold"/>
                                        <p:tgtEl>
                                          <p:spTgt spid="12288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88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2882">
                                            <p:txEl>
                                              <p:pRg st="6" end="6"/>
                                            </p:txEl>
                                          </p:spTgt>
                                        </p:tgtEl>
                                        <p:attrNameLst>
                                          <p:attrName>style.visibility</p:attrName>
                                        </p:attrNameLst>
                                      </p:cBhvr>
                                      <p:to>
                                        <p:strVal val="visible"/>
                                      </p:to>
                                    </p:set>
                                    <p:anim calcmode="lin" valueType="num">
                                      <p:cBhvr additive="base">
                                        <p:cTn id="29" dur="500" fill="hold"/>
                                        <p:tgtEl>
                                          <p:spTgt spid="12288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288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2882">
                                            <p:txEl>
                                              <p:pRg st="8" end="8"/>
                                            </p:txEl>
                                          </p:spTgt>
                                        </p:tgtEl>
                                        <p:attrNameLst>
                                          <p:attrName>style.visibility</p:attrName>
                                        </p:attrNameLst>
                                      </p:cBhvr>
                                      <p:to>
                                        <p:strVal val="visible"/>
                                      </p:to>
                                    </p:set>
                                    <p:anim calcmode="lin" valueType="num">
                                      <p:cBhvr additive="base">
                                        <p:cTn id="35" dur="500" fill="hold"/>
                                        <p:tgtEl>
                                          <p:spTgt spid="12288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288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2882">
                                            <p:txEl>
                                              <p:pRg st="9" end="9"/>
                                            </p:txEl>
                                          </p:spTgt>
                                        </p:tgtEl>
                                        <p:attrNameLst>
                                          <p:attrName>style.visibility</p:attrName>
                                        </p:attrNameLst>
                                      </p:cBhvr>
                                      <p:to>
                                        <p:strVal val="visible"/>
                                      </p:to>
                                    </p:set>
                                    <p:anim calcmode="lin" valueType="num">
                                      <p:cBhvr additive="base">
                                        <p:cTn id="39" dur="500" fill="hold"/>
                                        <p:tgtEl>
                                          <p:spTgt spid="12288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288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2882">
                                            <p:txEl>
                                              <p:pRg st="10" end="10"/>
                                            </p:txEl>
                                          </p:spTgt>
                                        </p:tgtEl>
                                        <p:attrNameLst>
                                          <p:attrName>style.visibility</p:attrName>
                                        </p:attrNameLst>
                                      </p:cBhvr>
                                      <p:to>
                                        <p:strVal val="visible"/>
                                      </p:to>
                                    </p:set>
                                    <p:anim calcmode="lin" valueType="num">
                                      <p:cBhvr additive="base">
                                        <p:cTn id="43" dur="500" fill="hold"/>
                                        <p:tgtEl>
                                          <p:spTgt spid="12288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882">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2882">
                                            <p:txEl>
                                              <p:pRg st="11" end="11"/>
                                            </p:txEl>
                                          </p:spTgt>
                                        </p:tgtEl>
                                        <p:attrNameLst>
                                          <p:attrName>style.visibility</p:attrName>
                                        </p:attrNameLst>
                                      </p:cBhvr>
                                      <p:to>
                                        <p:strVal val="visible"/>
                                      </p:to>
                                    </p:set>
                                    <p:anim calcmode="lin" valueType="num">
                                      <p:cBhvr additive="base">
                                        <p:cTn id="47" dur="500" fill="hold"/>
                                        <p:tgtEl>
                                          <p:spTgt spid="122882">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288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00200" y="3733800"/>
            <a:ext cx="5648325" cy="1204913"/>
          </a:xfrm>
        </p:spPr>
        <p:txBody>
          <a:bodyPr>
            <a:normAutofit fontScale="90000"/>
          </a:bodyPr>
          <a:lstStyle/>
          <a:p>
            <a:pPr algn="l">
              <a:defRPr/>
            </a:pPr>
            <a:r>
              <a:rPr lang="en-US" sz="4400" dirty="0" smtClean="0"/>
              <a:t>PUTTING IT ALL TOGETHER:</a:t>
            </a:r>
            <a:br>
              <a:rPr lang="en-US" sz="4400" dirty="0" smtClean="0"/>
            </a:br>
            <a:r>
              <a:rPr lang="en-US" sz="4400" u="sng" dirty="0" smtClean="0"/>
              <a:t>TOP 12 TIPS TO FACILITATE MILLENNIAL LEARNING</a:t>
            </a:r>
            <a:endParaRPr lang="en-US" sz="4400" u="sng" dirty="0"/>
          </a:p>
        </p:txBody>
      </p:sp>
    </p:spTree>
    <p:extLst>
      <p:ext uri="{BB962C8B-B14F-4D97-AF65-F5344CB8AC3E}">
        <p14:creationId xmlns:p14="http://schemas.microsoft.com/office/powerpoint/2010/main" val="272538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054646391"/>
              </p:ext>
            </p:extLst>
          </p:nvPr>
        </p:nvGraphicFramePr>
        <p:xfrm>
          <a:off x="914400" y="990600"/>
          <a:ext cx="7924800" cy="5147426"/>
        </p:xfrm>
        <a:graphic>
          <a:graphicData uri="http://schemas.openxmlformats.org/drawingml/2006/table">
            <a:tbl>
              <a:tblPr firstRow="1" bandRow="1">
                <a:tableStyleId>{7DF18680-E054-41AD-8BC1-D1AEF772440D}</a:tableStyleId>
              </a:tblPr>
              <a:tblGrid>
                <a:gridCol w="7924800"/>
              </a:tblGrid>
              <a:tr h="1132268">
                <a:tc>
                  <a:txBody>
                    <a:bodyPr/>
                    <a:lstStyle/>
                    <a:p>
                      <a:r>
                        <a:rPr lang="en-US" sz="3600" dirty="0" smtClean="0"/>
                        <a:t>TIP #1 Learn</a:t>
                      </a:r>
                      <a:r>
                        <a:rPr lang="en-US" sz="3600" baseline="0" dirty="0" smtClean="0"/>
                        <a:t> generational differences</a:t>
                      </a:r>
                      <a:endParaRPr lang="en-US" sz="3600" b="0" dirty="0"/>
                    </a:p>
                  </a:txBody>
                  <a:tcPr marT="45723" marB="45723"/>
                </a:tc>
              </a:tr>
              <a:tr h="707668">
                <a:tc>
                  <a:txBody>
                    <a:bodyPr/>
                    <a:lstStyle/>
                    <a:p>
                      <a:r>
                        <a:rPr lang="en-US" sz="3600" smtClean="0"/>
                        <a:t>1) Know your own Generation</a:t>
                      </a:r>
                      <a:endParaRPr lang="en-US" sz="3600" dirty="0"/>
                    </a:p>
                  </a:txBody>
                  <a:tcPr marT="45723" marB="45723"/>
                </a:tc>
              </a:tr>
              <a:tr h="919968">
                <a:tc>
                  <a:txBody>
                    <a:bodyPr/>
                    <a:lstStyle/>
                    <a:p>
                      <a:r>
                        <a:rPr lang="en-US" sz="3600" dirty="0" smtClean="0"/>
                        <a:t>2) How it affects your teaching</a:t>
                      </a:r>
                      <a:endParaRPr lang="en-US" sz="3600" dirty="0"/>
                    </a:p>
                  </a:txBody>
                  <a:tcPr marT="45723" marB="45723"/>
                </a:tc>
              </a:tr>
              <a:tr h="919968">
                <a:tc>
                  <a:txBody>
                    <a:bodyPr/>
                    <a:lstStyle/>
                    <a:p>
                      <a:r>
                        <a:rPr lang="en-US" sz="3600" dirty="0" smtClean="0"/>
                        <a:t>3) Discuss at faculty</a:t>
                      </a:r>
                      <a:r>
                        <a:rPr lang="en-US" sz="3600" baseline="0" dirty="0" smtClean="0"/>
                        <a:t> meetings</a:t>
                      </a:r>
                      <a:endParaRPr lang="en-US" sz="3600" dirty="0"/>
                    </a:p>
                  </a:txBody>
                  <a:tcPr marT="45723" marB="45723"/>
                </a:tc>
              </a:tr>
              <a:tr h="1132268">
                <a:tc>
                  <a:txBody>
                    <a:bodyPr/>
                    <a:lstStyle/>
                    <a:p>
                      <a:r>
                        <a:rPr lang="en-US" sz="3600" dirty="0" smtClean="0"/>
                        <a:t>*4) Take “How millennial are you quiz” </a:t>
                      </a:r>
                    </a:p>
                    <a:p>
                      <a:r>
                        <a:rPr lang="en-US" sz="2400" dirty="0" smtClean="0">
                          <a:hlinkClick r:id="rId2"/>
                        </a:rPr>
                        <a:t>http://www.pewresearch.org/quiz/how-millennial-are-you/</a:t>
                      </a:r>
                      <a:endParaRPr lang="en-US" sz="2400" dirty="0"/>
                    </a:p>
                  </a:txBody>
                  <a:tcPr marT="45723" marB="45723"/>
                </a:tc>
              </a:tr>
              <a:tr h="307114">
                <a:tc>
                  <a:txBody>
                    <a:bodyPr/>
                    <a:lstStyle/>
                    <a:p>
                      <a:endParaRPr lang="en-US" sz="1600" dirty="0"/>
                    </a:p>
                  </a:txBody>
                  <a:tcPr marT="45723" marB="45723"/>
                </a:tc>
              </a:tr>
            </a:tbl>
          </a:graphicData>
        </a:graphic>
      </p:graphicFrame>
      <p:sp>
        <p:nvSpPr>
          <p:cNvPr id="65554" name="TextBox 1"/>
          <p:cNvSpPr txBox="1">
            <a:spLocks noChangeArrowheads="1"/>
          </p:cNvSpPr>
          <p:nvPr/>
        </p:nvSpPr>
        <p:spPr bwMode="auto">
          <a:xfrm>
            <a:off x="5029200" y="6434138"/>
            <a:ext cx="381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49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20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9194"/>
                                        </p:tgtEl>
                                        <p:attrNameLst>
                                          <p:attrName>style.visibility</p:attrName>
                                        </p:attrNameLst>
                                      </p:cBhvr>
                                      <p:to>
                                        <p:strVal val="visible"/>
                                      </p:to>
                                    </p:set>
                                    <p:animEffect transition="in" filter="wipe(down)">
                                      <p:cBhvr>
                                        <p:cTn id="7" dur="580">
                                          <p:stCondLst>
                                            <p:cond delay="0"/>
                                          </p:stCondLst>
                                        </p:cTn>
                                        <p:tgtEl>
                                          <p:spTgt spid="49194"/>
                                        </p:tgtEl>
                                      </p:cBhvr>
                                    </p:animEffect>
                                    <p:anim calcmode="lin" valueType="num">
                                      <p:cBhvr>
                                        <p:cTn id="8" dur="1822" tmFilter="0,0; 0.14,0.36; 0.43,0.73; 0.71,0.91; 1.0,1.0">
                                          <p:stCondLst>
                                            <p:cond delay="0"/>
                                          </p:stCondLst>
                                        </p:cTn>
                                        <p:tgtEl>
                                          <p:spTgt spid="49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49194"/>
                                        </p:tgtEl>
                                      </p:cBhvr>
                                      <p:to x="100000" y="60000"/>
                                    </p:animScale>
                                    <p:animScale>
                                      <p:cBhvr>
                                        <p:cTn id="14" dur="166" decel="50000">
                                          <p:stCondLst>
                                            <p:cond delay="676"/>
                                          </p:stCondLst>
                                        </p:cTn>
                                        <p:tgtEl>
                                          <p:spTgt spid="49194"/>
                                        </p:tgtEl>
                                      </p:cBhvr>
                                      <p:to x="100000" y="100000"/>
                                    </p:animScale>
                                    <p:animScale>
                                      <p:cBhvr>
                                        <p:cTn id="15" dur="26">
                                          <p:stCondLst>
                                            <p:cond delay="1312"/>
                                          </p:stCondLst>
                                        </p:cTn>
                                        <p:tgtEl>
                                          <p:spTgt spid="49194"/>
                                        </p:tgtEl>
                                      </p:cBhvr>
                                      <p:to x="100000" y="80000"/>
                                    </p:animScale>
                                    <p:animScale>
                                      <p:cBhvr>
                                        <p:cTn id="16" dur="166" decel="50000">
                                          <p:stCondLst>
                                            <p:cond delay="1338"/>
                                          </p:stCondLst>
                                        </p:cTn>
                                        <p:tgtEl>
                                          <p:spTgt spid="49194"/>
                                        </p:tgtEl>
                                      </p:cBhvr>
                                      <p:to x="100000" y="100000"/>
                                    </p:animScale>
                                    <p:animScale>
                                      <p:cBhvr>
                                        <p:cTn id="17" dur="26">
                                          <p:stCondLst>
                                            <p:cond delay="1642"/>
                                          </p:stCondLst>
                                        </p:cTn>
                                        <p:tgtEl>
                                          <p:spTgt spid="49194"/>
                                        </p:tgtEl>
                                      </p:cBhvr>
                                      <p:to x="100000" y="90000"/>
                                    </p:animScale>
                                    <p:animScale>
                                      <p:cBhvr>
                                        <p:cTn id="18" dur="166" decel="50000">
                                          <p:stCondLst>
                                            <p:cond delay="1668"/>
                                          </p:stCondLst>
                                        </p:cTn>
                                        <p:tgtEl>
                                          <p:spTgt spid="49194"/>
                                        </p:tgtEl>
                                      </p:cBhvr>
                                      <p:to x="100000" y="100000"/>
                                    </p:animScale>
                                    <p:animScale>
                                      <p:cBhvr>
                                        <p:cTn id="19" dur="26">
                                          <p:stCondLst>
                                            <p:cond delay="1808"/>
                                          </p:stCondLst>
                                        </p:cTn>
                                        <p:tgtEl>
                                          <p:spTgt spid="49194"/>
                                        </p:tgtEl>
                                      </p:cBhvr>
                                      <p:to x="100000" y="95000"/>
                                    </p:animScale>
                                    <p:animScale>
                                      <p:cBhvr>
                                        <p:cTn id="20" dur="166" decel="50000">
                                          <p:stCondLst>
                                            <p:cond delay="1834"/>
                                          </p:stCondLst>
                                        </p:cTn>
                                        <p:tgtEl>
                                          <p:spTgt spid="49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38509769"/>
              </p:ext>
            </p:extLst>
          </p:nvPr>
        </p:nvGraphicFramePr>
        <p:xfrm>
          <a:off x="762000" y="914400"/>
          <a:ext cx="8229600" cy="5295223"/>
        </p:xfrm>
        <a:graphic>
          <a:graphicData uri="http://schemas.openxmlformats.org/drawingml/2006/table">
            <a:tbl>
              <a:tblPr firstRow="1" bandRow="1">
                <a:tableStyleId>{00A15C55-8517-42AA-B614-E9B94910E393}</a:tableStyleId>
              </a:tblPr>
              <a:tblGrid>
                <a:gridCol w="8229600"/>
              </a:tblGrid>
              <a:tr h="903131">
                <a:tc>
                  <a:txBody>
                    <a:bodyPr/>
                    <a:lstStyle/>
                    <a:p>
                      <a:r>
                        <a:rPr lang="en-US" sz="3600" dirty="0" smtClean="0"/>
                        <a:t>TIP #2 Learn Cultural</a:t>
                      </a:r>
                      <a:r>
                        <a:rPr lang="en-US" sz="3600" baseline="0" dirty="0" smtClean="0"/>
                        <a:t> and social forces affecting learning tools for Millennial</a:t>
                      </a:r>
                      <a:endParaRPr lang="en-US" sz="3600" b="0" dirty="0"/>
                    </a:p>
                  </a:txBody>
                  <a:tcPr marT="45719" marB="45719"/>
                </a:tc>
              </a:tr>
              <a:tr h="903131">
                <a:tc>
                  <a:txBody>
                    <a:bodyPr/>
                    <a:lstStyle/>
                    <a:p>
                      <a:pPr marL="0" indent="0">
                        <a:buNone/>
                      </a:pPr>
                      <a:endParaRPr lang="en-US" sz="3600" dirty="0"/>
                    </a:p>
                  </a:txBody>
                  <a:tcPr marT="45719" marB="45719"/>
                </a:tc>
              </a:tr>
              <a:tr h="903131">
                <a:tc>
                  <a:txBody>
                    <a:bodyPr/>
                    <a:lstStyle/>
                    <a:p>
                      <a:r>
                        <a:rPr lang="en-US" sz="3600" dirty="0" smtClean="0"/>
                        <a:t>1) Ask learners</a:t>
                      </a:r>
                      <a:r>
                        <a:rPr lang="en-US" sz="3600" baseline="0" dirty="0" smtClean="0"/>
                        <a:t> </a:t>
                      </a:r>
                      <a:r>
                        <a:rPr lang="en-US" sz="3600" dirty="0" smtClean="0"/>
                        <a:t> which technologies  are used team work-based projects</a:t>
                      </a:r>
                    </a:p>
                  </a:txBody>
                  <a:tcPr marT="45719" marB="45719"/>
                </a:tc>
              </a:tr>
              <a:tr h="903131">
                <a:tc>
                  <a:txBody>
                    <a:bodyPr/>
                    <a:lstStyle/>
                    <a:p>
                      <a:r>
                        <a:rPr lang="en-US" sz="3600" dirty="0" smtClean="0"/>
                        <a:t>*2) Ask learners how they studied for exams and resources used</a:t>
                      </a:r>
                      <a:endParaRPr lang="en-US" sz="3600" dirty="0"/>
                    </a:p>
                  </a:txBody>
                  <a:tcPr marT="45719" marB="45719"/>
                </a:tc>
              </a:tr>
              <a:tr h="490660">
                <a:tc>
                  <a:txBody>
                    <a:bodyPr/>
                    <a:lstStyle/>
                    <a:p>
                      <a:endParaRPr lang="en-US" sz="1600" dirty="0"/>
                    </a:p>
                  </a:txBody>
                  <a:tcPr marT="45719" marB="45719"/>
                </a:tc>
              </a:tr>
              <a:tr h="254728">
                <a:tc>
                  <a:txBody>
                    <a:bodyPr/>
                    <a:lstStyle/>
                    <a:p>
                      <a:endParaRPr lang="en-US" sz="1600" dirty="0"/>
                    </a:p>
                  </a:txBody>
                  <a:tcPr marT="45719" marB="45719"/>
                </a:tc>
              </a:tr>
            </a:tbl>
          </a:graphicData>
        </a:graphic>
      </p:graphicFrame>
      <p:sp>
        <p:nvSpPr>
          <p:cNvPr id="66578" name="TextBox 1"/>
          <p:cNvSpPr txBox="1">
            <a:spLocks noChangeArrowheads="1"/>
          </p:cNvSpPr>
          <p:nvPr/>
        </p:nvSpPr>
        <p:spPr bwMode="auto">
          <a:xfrm>
            <a:off x="5029200" y="6434138"/>
            <a:ext cx="381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49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55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9194"/>
                                        </p:tgtEl>
                                        <p:attrNameLst>
                                          <p:attrName>style.visibility</p:attrName>
                                        </p:attrNameLst>
                                      </p:cBhvr>
                                      <p:to>
                                        <p:strVal val="visible"/>
                                      </p:to>
                                    </p:set>
                                    <p:animEffect transition="in" filter="wipe(down)">
                                      <p:cBhvr>
                                        <p:cTn id="7" dur="580">
                                          <p:stCondLst>
                                            <p:cond delay="0"/>
                                          </p:stCondLst>
                                        </p:cTn>
                                        <p:tgtEl>
                                          <p:spTgt spid="49194"/>
                                        </p:tgtEl>
                                      </p:cBhvr>
                                    </p:animEffect>
                                    <p:anim calcmode="lin" valueType="num">
                                      <p:cBhvr>
                                        <p:cTn id="8" dur="1822" tmFilter="0,0; 0.14,0.36; 0.43,0.73; 0.71,0.91; 1.0,1.0">
                                          <p:stCondLst>
                                            <p:cond delay="0"/>
                                          </p:stCondLst>
                                        </p:cTn>
                                        <p:tgtEl>
                                          <p:spTgt spid="49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49194"/>
                                        </p:tgtEl>
                                      </p:cBhvr>
                                      <p:to x="100000" y="60000"/>
                                    </p:animScale>
                                    <p:animScale>
                                      <p:cBhvr>
                                        <p:cTn id="14" dur="166" decel="50000">
                                          <p:stCondLst>
                                            <p:cond delay="676"/>
                                          </p:stCondLst>
                                        </p:cTn>
                                        <p:tgtEl>
                                          <p:spTgt spid="49194"/>
                                        </p:tgtEl>
                                      </p:cBhvr>
                                      <p:to x="100000" y="100000"/>
                                    </p:animScale>
                                    <p:animScale>
                                      <p:cBhvr>
                                        <p:cTn id="15" dur="26">
                                          <p:stCondLst>
                                            <p:cond delay="1312"/>
                                          </p:stCondLst>
                                        </p:cTn>
                                        <p:tgtEl>
                                          <p:spTgt spid="49194"/>
                                        </p:tgtEl>
                                      </p:cBhvr>
                                      <p:to x="100000" y="80000"/>
                                    </p:animScale>
                                    <p:animScale>
                                      <p:cBhvr>
                                        <p:cTn id="16" dur="166" decel="50000">
                                          <p:stCondLst>
                                            <p:cond delay="1338"/>
                                          </p:stCondLst>
                                        </p:cTn>
                                        <p:tgtEl>
                                          <p:spTgt spid="49194"/>
                                        </p:tgtEl>
                                      </p:cBhvr>
                                      <p:to x="100000" y="100000"/>
                                    </p:animScale>
                                    <p:animScale>
                                      <p:cBhvr>
                                        <p:cTn id="17" dur="26">
                                          <p:stCondLst>
                                            <p:cond delay="1642"/>
                                          </p:stCondLst>
                                        </p:cTn>
                                        <p:tgtEl>
                                          <p:spTgt spid="49194"/>
                                        </p:tgtEl>
                                      </p:cBhvr>
                                      <p:to x="100000" y="90000"/>
                                    </p:animScale>
                                    <p:animScale>
                                      <p:cBhvr>
                                        <p:cTn id="18" dur="166" decel="50000">
                                          <p:stCondLst>
                                            <p:cond delay="1668"/>
                                          </p:stCondLst>
                                        </p:cTn>
                                        <p:tgtEl>
                                          <p:spTgt spid="49194"/>
                                        </p:tgtEl>
                                      </p:cBhvr>
                                      <p:to x="100000" y="100000"/>
                                    </p:animScale>
                                    <p:animScale>
                                      <p:cBhvr>
                                        <p:cTn id="19" dur="26">
                                          <p:stCondLst>
                                            <p:cond delay="1808"/>
                                          </p:stCondLst>
                                        </p:cTn>
                                        <p:tgtEl>
                                          <p:spTgt spid="49194"/>
                                        </p:tgtEl>
                                      </p:cBhvr>
                                      <p:to x="100000" y="95000"/>
                                    </p:animScale>
                                    <p:animScale>
                                      <p:cBhvr>
                                        <p:cTn id="20" dur="166" decel="50000">
                                          <p:stCondLst>
                                            <p:cond delay="1834"/>
                                          </p:stCondLst>
                                        </p:cTn>
                                        <p:tgtEl>
                                          <p:spTgt spid="49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910585715"/>
              </p:ext>
            </p:extLst>
          </p:nvPr>
        </p:nvGraphicFramePr>
        <p:xfrm>
          <a:off x="1295400" y="1031875"/>
          <a:ext cx="7848600" cy="5826404"/>
        </p:xfrm>
        <a:graphic>
          <a:graphicData uri="http://schemas.openxmlformats.org/drawingml/2006/table">
            <a:tbl>
              <a:tblPr firstRow="1" bandRow="1">
                <a:tableStyleId>{5C22544A-7EE6-4342-B048-85BDC9FD1C3A}</a:tableStyleId>
              </a:tblPr>
              <a:tblGrid>
                <a:gridCol w="7848600"/>
              </a:tblGrid>
              <a:tr h="1154873">
                <a:tc>
                  <a:txBody>
                    <a:bodyPr/>
                    <a:lstStyle/>
                    <a:p>
                      <a:r>
                        <a:rPr lang="en-US" sz="4000" dirty="0" smtClean="0"/>
                        <a:t>TIP #3 Identify</a:t>
                      </a:r>
                      <a:r>
                        <a:rPr lang="en-US" sz="4000" baseline="0" dirty="0" smtClean="0"/>
                        <a:t> your Teaching or Life Philosophy</a:t>
                      </a:r>
                      <a:endParaRPr lang="en-US" sz="4000" b="0" dirty="0"/>
                    </a:p>
                  </a:txBody>
                  <a:tcPr/>
                </a:tc>
              </a:tr>
              <a:tr h="1047443">
                <a:tc>
                  <a:txBody>
                    <a:bodyPr/>
                    <a:lstStyle/>
                    <a:p>
                      <a:r>
                        <a:rPr lang="en-US" sz="3600" dirty="0" smtClean="0"/>
                        <a:t>1) Introduce</a:t>
                      </a:r>
                      <a:r>
                        <a:rPr lang="en-US" sz="3600" baseline="0" dirty="0" smtClean="0"/>
                        <a:t> yourself to learners, and the background and path to your role</a:t>
                      </a:r>
                      <a:endParaRPr lang="en-US" sz="3600" dirty="0"/>
                    </a:p>
                  </a:txBody>
                  <a:tcPr/>
                </a:tc>
              </a:tr>
              <a:tr h="1047443">
                <a:tc>
                  <a:txBody>
                    <a:bodyPr/>
                    <a:lstStyle/>
                    <a:p>
                      <a:r>
                        <a:rPr lang="en-US" sz="3600" dirty="0" smtClean="0"/>
                        <a:t>2) Details</a:t>
                      </a:r>
                      <a:r>
                        <a:rPr lang="en-US" sz="3600" baseline="0" dirty="0" smtClean="0"/>
                        <a:t> of why you enjoy your position</a:t>
                      </a:r>
                    </a:p>
                    <a:p>
                      <a:r>
                        <a:rPr lang="en-US" sz="3600" baseline="0" dirty="0" smtClean="0"/>
                        <a:t>Rewards you receive from your work</a:t>
                      </a:r>
                      <a:endParaRPr lang="en-US" sz="3600" dirty="0"/>
                    </a:p>
                  </a:txBody>
                  <a:tcPr/>
                </a:tc>
              </a:tr>
              <a:tr h="1530878">
                <a:tc>
                  <a:txBody>
                    <a:bodyPr/>
                    <a:lstStyle/>
                    <a:p>
                      <a:r>
                        <a:rPr lang="en-US" sz="3600" dirty="0" smtClean="0"/>
                        <a:t>3) Give</a:t>
                      </a:r>
                      <a:r>
                        <a:rPr lang="en-US" sz="3600" baseline="0" dirty="0" smtClean="0"/>
                        <a:t> Examples of how to link/balance work with home life and interests* </a:t>
                      </a:r>
                      <a:r>
                        <a:rPr lang="en-US" sz="3600" baseline="0" dirty="0" err="1" smtClean="0"/>
                        <a:t>ie</a:t>
                      </a:r>
                      <a:r>
                        <a:rPr lang="en-US" sz="3600" baseline="0" dirty="0" smtClean="0"/>
                        <a:t> work life Integration </a:t>
                      </a:r>
                      <a:r>
                        <a:rPr lang="en-US" sz="3600" baseline="0" dirty="0" err="1" smtClean="0"/>
                        <a:t>vs</a:t>
                      </a:r>
                      <a:r>
                        <a:rPr lang="en-US" sz="3600" baseline="0" dirty="0" smtClean="0"/>
                        <a:t> Balance</a:t>
                      </a:r>
                      <a:endParaRPr lang="en-US" sz="3600" dirty="0"/>
                    </a:p>
                  </a:txBody>
                  <a:tcPr/>
                </a:tc>
              </a:tr>
              <a:tr h="400964">
                <a:tc>
                  <a:txBody>
                    <a:bodyPr/>
                    <a:lstStyle/>
                    <a:p>
                      <a:endParaRPr lang="en-US" sz="1600" dirty="0"/>
                    </a:p>
                  </a:txBody>
                  <a:tcPr/>
                </a:tc>
              </a:tr>
            </a:tbl>
          </a:graphicData>
        </a:graphic>
      </p:graphicFrame>
      <p:sp>
        <p:nvSpPr>
          <p:cNvPr id="69635" name="TextBox 1"/>
          <p:cNvSpPr txBox="1">
            <a:spLocks noChangeArrowheads="1"/>
          </p:cNvSpPr>
          <p:nvPr/>
        </p:nvSpPr>
        <p:spPr bwMode="auto">
          <a:xfrm>
            <a:off x="4419600" y="6519863"/>
            <a:ext cx="3810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11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07546718"/>
              </p:ext>
            </p:extLst>
          </p:nvPr>
        </p:nvGraphicFramePr>
        <p:xfrm>
          <a:off x="990600" y="1055615"/>
          <a:ext cx="7696200" cy="5254597"/>
        </p:xfrm>
        <a:graphic>
          <a:graphicData uri="http://schemas.openxmlformats.org/drawingml/2006/table">
            <a:tbl>
              <a:tblPr firstRow="1" bandRow="1">
                <a:tableStyleId>{93296810-A885-4BE3-A3E7-6D5BEEA58F35}</a:tableStyleId>
              </a:tblPr>
              <a:tblGrid>
                <a:gridCol w="7696200"/>
              </a:tblGrid>
              <a:tr h="1100593">
                <a:tc>
                  <a:txBody>
                    <a:bodyPr/>
                    <a:lstStyle/>
                    <a:p>
                      <a:r>
                        <a:rPr lang="en-US" sz="3600" dirty="0" smtClean="0"/>
                        <a:t>TIP #4 Understand the Effect of Intergenerational</a:t>
                      </a:r>
                      <a:r>
                        <a:rPr lang="en-US" sz="3600" baseline="0" dirty="0" smtClean="0"/>
                        <a:t> tension on Learning</a:t>
                      </a:r>
                      <a:endParaRPr lang="en-US" sz="3600" b="0" dirty="0"/>
                    </a:p>
                  </a:txBody>
                  <a:tcPr marT="45717" marB="45717"/>
                </a:tc>
              </a:tr>
              <a:tr h="641475">
                <a:tc>
                  <a:txBody>
                    <a:bodyPr/>
                    <a:lstStyle/>
                    <a:p>
                      <a:r>
                        <a:rPr lang="en-US" sz="3200" dirty="0" smtClean="0"/>
                        <a:t>1) Avoid statements “the way I was taught”</a:t>
                      </a:r>
                      <a:endParaRPr lang="en-US" sz="3200" dirty="0"/>
                    </a:p>
                  </a:txBody>
                  <a:tcPr marT="45717" marB="45717"/>
                </a:tc>
              </a:tr>
              <a:tr h="833917">
                <a:tc>
                  <a:txBody>
                    <a:bodyPr/>
                    <a:lstStyle/>
                    <a:p>
                      <a:r>
                        <a:rPr lang="en-US" sz="3200" dirty="0" smtClean="0"/>
                        <a:t>2) Highlight areas of overlap and similarities</a:t>
                      </a:r>
                      <a:endParaRPr lang="en-US" sz="3200" dirty="0"/>
                    </a:p>
                  </a:txBody>
                  <a:tcPr marT="45717" marB="45717"/>
                </a:tc>
              </a:tr>
              <a:tr h="987711">
                <a:tc>
                  <a:txBody>
                    <a:bodyPr/>
                    <a:lstStyle/>
                    <a:p>
                      <a:r>
                        <a:rPr lang="en-US" sz="3200" dirty="0" smtClean="0"/>
                        <a:t>3) Avoid references to past/requirements</a:t>
                      </a:r>
                      <a:r>
                        <a:rPr lang="en-US" sz="3200" baseline="0" dirty="0" smtClean="0"/>
                        <a:t> not relevant </a:t>
                      </a:r>
                      <a:endParaRPr lang="en-US" sz="3200" dirty="0"/>
                    </a:p>
                  </a:txBody>
                  <a:tcPr marT="45717" marB="45717"/>
                </a:tc>
              </a:tr>
              <a:tr h="1188423">
                <a:tc>
                  <a:txBody>
                    <a:bodyPr/>
                    <a:lstStyle/>
                    <a:p>
                      <a:r>
                        <a:rPr lang="en-US" sz="3200" dirty="0" smtClean="0"/>
                        <a:t>4) Avoid judgment  and encourage</a:t>
                      </a:r>
                      <a:r>
                        <a:rPr lang="en-US" sz="3200" baseline="0" dirty="0" smtClean="0"/>
                        <a:t> discovery and curiosity ex. Web search </a:t>
                      </a:r>
                      <a:r>
                        <a:rPr lang="en-US" sz="3200" baseline="0" dirty="0" err="1" smtClean="0"/>
                        <a:t>vs</a:t>
                      </a:r>
                      <a:r>
                        <a:rPr lang="en-US" sz="3200" baseline="0" dirty="0" smtClean="0"/>
                        <a:t> library</a:t>
                      </a:r>
                      <a:endParaRPr lang="en-US" sz="3200" dirty="0"/>
                    </a:p>
                  </a:txBody>
                  <a:tcPr marT="45717" marB="45717"/>
                </a:tc>
              </a:tr>
              <a:tr h="310420">
                <a:tc>
                  <a:txBody>
                    <a:bodyPr/>
                    <a:lstStyle/>
                    <a:p>
                      <a:endParaRPr lang="en-US" sz="1600" dirty="0"/>
                    </a:p>
                  </a:txBody>
                  <a:tcPr marT="45717" marB="45717"/>
                </a:tc>
              </a:tr>
            </a:tbl>
          </a:graphicData>
        </a:graphic>
      </p:graphicFrame>
      <p:sp>
        <p:nvSpPr>
          <p:cNvPr id="67602" name="TextBox 1"/>
          <p:cNvSpPr txBox="1">
            <a:spLocks noChangeArrowheads="1"/>
          </p:cNvSpPr>
          <p:nvPr/>
        </p:nvSpPr>
        <p:spPr bwMode="auto">
          <a:xfrm>
            <a:off x="5029200" y="6434138"/>
            <a:ext cx="381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49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94506"/>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34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9194"/>
                                        </p:tgtEl>
                                        <p:attrNameLst>
                                          <p:attrName>style.visibility</p:attrName>
                                        </p:attrNameLst>
                                      </p:cBhvr>
                                      <p:to>
                                        <p:strVal val="visible"/>
                                      </p:to>
                                    </p:set>
                                    <p:animEffect transition="in" filter="wipe(down)">
                                      <p:cBhvr>
                                        <p:cTn id="7" dur="580">
                                          <p:stCondLst>
                                            <p:cond delay="0"/>
                                          </p:stCondLst>
                                        </p:cTn>
                                        <p:tgtEl>
                                          <p:spTgt spid="49194"/>
                                        </p:tgtEl>
                                      </p:cBhvr>
                                    </p:animEffect>
                                    <p:anim calcmode="lin" valueType="num">
                                      <p:cBhvr>
                                        <p:cTn id="8" dur="1822" tmFilter="0,0; 0.14,0.36; 0.43,0.73; 0.71,0.91; 1.0,1.0">
                                          <p:stCondLst>
                                            <p:cond delay="0"/>
                                          </p:stCondLst>
                                        </p:cTn>
                                        <p:tgtEl>
                                          <p:spTgt spid="49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49194"/>
                                        </p:tgtEl>
                                      </p:cBhvr>
                                      <p:to x="100000" y="60000"/>
                                    </p:animScale>
                                    <p:animScale>
                                      <p:cBhvr>
                                        <p:cTn id="14" dur="166" decel="50000">
                                          <p:stCondLst>
                                            <p:cond delay="676"/>
                                          </p:stCondLst>
                                        </p:cTn>
                                        <p:tgtEl>
                                          <p:spTgt spid="49194"/>
                                        </p:tgtEl>
                                      </p:cBhvr>
                                      <p:to x="100000" y="100000"/>
                                    </p:animScale>
                                    <p:animScale>
                                      <p:cBhvr>
                                        <p:cTn id="15" dur="26">
                                          <p:stCondLst>
                                            <p:cond delay="1312"/>
                                          </p:stCondLst>
                                        </p:cTn>
                                        <p:tgtEl>
                                          <p:spTgt spid="49194"/>
                                        </p:tgtEl>
                                      </p:cBhvr>
                                      <p:to x="100000" y="80000"/>
                                    </p:animScale>
                                    <p:animScale>
                                      <p:cBhvr>
                                        <p:cTn id="16" dur="166" decel="50000">
                                          <p:stCondLst>
                                            <p:cond delay="1338"/>
                                          </p:stCondLst>
                                        </p:cTn>
                                        <p:tgtEl>
                                          <p:spTgt spid="49194"/>
                                        </p:tgtEl>
                                      </p:cBhvr>
                                      <p:to x="100000" y="100000"/>
                                    </p:animScale>
                                    <p:animScale>
                                      <p:cBhvr>
                                        <p:cTn id="17" dur="26">
                                          <p:stCondLst>
                                            <p:cond delay="1642"/>
                                          </p:stCondLst>
                                        </p:cTn>
                                        <p:tgtEl>
                                          <p:spTgt spid="49194"/>
                                        </p:tgtEl>
                                      </p:cBhvr>
                                      <p:to x="100000" y="90000"/>
                                    </p:animScale>
                                    <p:animScale>
                                      <p:cBhvr>
                                        <p:cTn id="18" dur="166" decel="50000">
                                          <p:stCondLst>
                                            <p:cond delay="1668"/>
                                          </p:stCondLst>
                                        </p:cTn>
                                        <p:tgtEl>
                                          <p:spTgt spid="49194"/>
                                        </p:tgtEl>
                                      </p:cBhvr>
                                      <p:to x="100000" y="100000"/>
                                    </p:animScale>
                                    <p:animScale>
                                      <p:cBhvr>
                                        <p:cTn id="19" dur="26">
                                          <p:stCondLst>
                                            <p:cond delay="1808"/>
                                          </p:stCondLst>
                                        </p:cTn>
                                        <p:tgtEl>
                                          <p:spTgt spid="49194"/>
                                        </p:tgtEl>
                                      </p:cBhvr>
                                      <p:to x="100000" y="95000"/>
                                    </p:animScale>
                                    <p:animScale>
                                      <p:cBhvr>
                                        <p:cTn id="20" dur="166" decel="50000">
                                          <p:stCondLst>
                                            <p:cond delay="1834"/>
                                          </p:stCondLst>
                                        </p:cTn>
                                        <p:tgtEl>
                                          <p:spTgt spid="49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904344175"/>
              </p:ext>
            </p:extLst>
          </p:nvPr>
        </p:nvGraphicFramePr>
        <p:xfrm>
          <a:off x="609600" y="990600"/>
          <a:ext cx="8382000" cy="5425440"/>
        </p:xfrm>
        <a:graphic>
          <a:graphicData uri="http://schemas.openxmlformats.org/drawingml/2006/table">
            <a:tbl>
              <a:tblPr firstRow="1" bandRow="1">
                <a:tableStyleId>{7DF18680-E054-41AD-8BC1-D1AEF772440D}</a:tableStyleId>
              </a:tblPr>
              <a:tblGrid>
                <a:gridCol w="8382000"/>
              </a:tblGrid>
              <a:tr h="598765">
                <a:tc>
                  <a:txBody>
                    <a:bodyPr/>
                    <a:lstStyle/>
                    <a:p>
                      <a:r>
                        <a:rPr lang="en-US" sz="3600" dirty="0" smtClean="0"/>
                        <a:t>TIP #5 Identify the Limits of Multitasking</a:t>
                      </a:r>
                      <a:endParaRPr lang="en-US" sz="3600" dirty="0"/>
                    </a:p>
                  </a:txBody>
                  <a:tcPr/>
                </a:tc>
              </a:tr>
              <a:tr h="1111993">
                <a:tc>
                  <a:txBody>
                    <a:bodyPr/>
                    <a:lstStyle/>
                    <a:p>
                      <a:r>
                        <a:rPr lang="en-US" sz="3600" dirty="0" smtClean="0"/>
                        <a:t>1) Dispel</a:t>
                      </a:r>
                      <a:r>
                        <a:rPr lang="en-US" sz="3600" baseline="0" dirty="0" smtClean="0"/>
                        <a:t> the myth that  Learning successful when multi tasking</a:t>
                      </a:r>
                      <a:endParaRPr lang="en-US" sz="3600" dirty="0"/>
                    </a:p>
                  </a:txBody>
                  <a:tcPr/>
                </a:tc>
              </a:tr>
              <a:tr h="1397119">
                <a:tc>
                  <a:txBody>
                    <a:bodyPr/>
                    <a:lstStyle/>
                    <a:p>
                      <a:r>
                        <a:rPr lang="en-US" sz="3600" dirty="0" smtClean="0"/>
                        <a:t>*2) Successful</a:t>
                      </a:r>
                      <a:r>
                        <a:rPr lang="en-US" sz="3600" baseline="0" dirty="0" smtClean="0"/>
                        <a:t> learning –focus and attention</a:t>
                      </a:r>
                    </a:p>
                    <a:p>
                      <a:r>
                        <a:rPr lang="en-US" sz="2000" dirty="0" smtClean="0">
                          <a:hlinkClick r:id="rId2"/>
                        </a:rPr>
                        <a:t>http://www.nytimes.com/interactive/2010/06/07/technology/20100607-task-switching-demo.html</a:t>
                      </a:r>
                      <a:r>
                        <a:rPr lang="en-US" sz="3600" dirty="0" smtClean="0">
                          <a:hlinkClick r:id="rId2"/>
                        </a:rPr>
                        <a:t>/</a:t>
                      </a:r>
                      <a:endParaRPr lang="en-US" sz="3600" dirty="0"/>
                    </a:p>
                  </a:txBody>
                  <a:tcPr/>
                </a:tc>
              </a:tr>
              <a:tr h="1625220">
                <a:tc>
                  <a:txBody>
                    <a:bodyPr/>
                    <a:lstStyle/>
                    <a:p>
                      <a:r>
                        <a:rPr lang="en-US" sz="3600" dirty="0" smtClean="0"/>
                        <a:t>3) Limit your use of text, email</a:t>
                      </a:r>
                      <a:r>
                        <a:rPr lang="en-US" sz="3600" baseline="0" dirty="0" smtClean="0"/>
                        <a:t> </a:t>
                      </a:r>
                      <a:r>
                        <a:rPr lang="en-US" sz="3600" baseline="0" dirty="0" err="1" smtClean="0"/>
                        <a:t>etc</a:t>
                      </a:r>
                      <a:r>
                        <a:rPr lang="en-US" sz="3600" baseline="0" dirty="0" smtClean="0"/>
                        <a:t> when teaching</a:t>
                      </a:r>
                    </a:p>
                    <a:p>
                      <a:endParaRPr lang="en-US" sz="3600" dirty="0"/>
                    </a:p>
                  </a:txBody>
                  <a:tcPr/>
                </a:tc>
              </a:tr>
              <a:tr h="346904">
                <a:tc>
                  <a:txBody>
                    <a:bodyPr/>
                    <a:lstStyle/>
                    <a:p>
                      <a:endParaRPr lang="en-US" dirty="0"/>
                    </a:p>
                  </a:txBody>
                  <a:tcPr/>
                </a:tc>
              </a:tr>
            </a:tbl>
          </a:graphicData>
        </a:graphic>
      </p:graphicFrame>
      <p:sp>
        <p:nvSpPr>
          <p:cNvPr id="76803" name="TextBox 1"/>
          <p:cNvSpPr txBox="1">
            <a:spLocks noChangeArrowheads="1"/>
          </p:cNvSpPr>
          <p:nvPr/>
        </p:nvSpPr>
        <p:spPr bwMode="auto">
          <a:xfrm>
            <a:off x="4800600" y="65278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63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01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668915310"/>
              </p:ext>
            </p:extLst>
          </p:nvPr>
        </p:nvGraphicFramePr>
        <p:xfrm>
          <a:off x="762000" y="914400"/>
          <a:ext cx="8229600" cy="5367127"/>
        </p:xfrm>
        <a:graphic>
          <a:graphicData uri="http://schemas.openxmlformats.org/drawingml/2006/table">
            <a:tbl>
              <a:tblPr firstRow="1" bandRow="1">
                <a:tableStyleId>{21E4AEA4-8DFA-4A89-87EB-49C32662AFE0}</a:tableStyleId>
              </a:tblPr>
              <a:tblGrid>
                <a:gridCol w="8229600"/>
              </a:tblGrid>
              <a:tr h="1220115">
                <a:tc>
                  <a:txBody>
                    <a:bodyPr/>
                    <a:lstStyle/>
                    <a:p>
                      <a:r>
                        <a:rPr lang="en-US" sz="3600" dirty="0" smtClean="0"/>
                        <a:t>TIP #6 Provide guidance and focus in Learning</a:t>
                      </a:r>
                      <a:endParaRPr lang="en-US" sz="3600" b="0" dirty="0"/>
                    </a:p>
                  </a:txBody>
                  <a:tcPr marT="45719" marB="45719"/>
                </a:tc>
              </a:tr>
              <a:tr h="656984">
                <a:tc>
                  <a:txBody>
                    <a:bodyPr/>
                    <a:lstStyle/>
                    <a:p>
                      <a:r>
                        <a:rPr lang="en-US" sz="3600" dirty="0" smtClean="0"/>
                        <a:t>1) Help prioritize goals</a:t>
                      </a:r>
                      <a:endParaRPr lang="en-US" sz="3600" dirty="0"/>
                    </a:p>
                  </a:txBody>
                  <a:tcPr marT="45719" marB="45719"/>
                </a:tc>
              </a:tr>
              <a:tr h="1220115">
                <a:tc>
                  <a:txBody>
                    <a:bodyPr/>
                    <a:lstStyle/>
                    <a:p>
                      <a:r>
                        <a:rPr lang="en-US" sz="3600" dirty="0" smtClean="0"/>
                        <a:t>2) Focus on “why” “how” and “in what context”</a:t>
                      </a:r>
                      <a:endParaRPr lang="en-US" sz="3600" dirty="0"/>
                    </a:p>
                  </a:txBody>
                  <a:tcPr marT="45719" marB="45719"/>
                </a:tc>
              </a:tr>
              <a:tr h="1220115">
                <a:tc>
                  <a:txBody>
                    <a:bodyPr/>
                    <a:lstStyle/>
                    <a:p>
                      <a:r>
                        <a:rPr lang="en-US" sz="3600" dirty="0" smtClean="0"/>
                        <a:t>3) Encourage application of knowledge not just</a:t>
                      </a:r>
                      <a:r>
                        <a:rPr lang="en-US" sz="3600" baseline="0" dirty="0" smtClean="0"/>
                        <a:t> information</a:t>
                      </a:r>
                      <a:endParaRPr lang="en-US" sz="3600" dirty="0"/>
                    </a:p>
                  </a:txBody>
                  <a:tcPr marT="45719" marB="45719"/>
                </a:tc>
              </a:tr>
              <a:tr h="705664">
                <a:tc>
                  <a:txBody>
                    <a:bodyPr/>
                    <a:lstStyle/>
                    <a:p>
                      <a:r>
                        <a:rPr lang="en-US" sz="3600" dirty="0" smtClean="0"/>
                        <a:t>4)</a:t>
                      </a:r>
                      <a:r>
                        <a:rPr lang="en-US" sz="3600" baseline="0" dirty="0" smtClean="0"/>
                        <a:t> Deliberately Teach Critical Thinking</a:t>
                      </a:r>
                      <a:endParaRPr lang="en-US" sz="3600" dirty="0"/>
                    </a:p>
                  </a:txBody>
                  <a:tcPr marT="45719" marB="45719"/>
                </a:tc>
              </a:tr>
              <a:tr h="344134">
                <a:tc>
                  <a:txBody>
                    <a:bodyPr/>
                    <a:lstStyle/>
                    <a:p>
                      <a:endParaRPr lang="en-US" sz="1600" dirty="0"/>
                    </a:p>
                  </a:txBody>
                  <a:tcPr marT="45719" marB="45719"/>
                </a:tc>
              </a:tr>
            </a:tbl>
          </a:graphicData>
        </a:graphic>
      </p:graphicFrame>
      <p:sp>
        <p:nvSpPr>
          <p:cNvPr id="68626" name="TextBox 1"/>
          <p:cNvSpPr txBox="1">
            <a:spLocks noChangeArrowheads="1"/>
          </p:cNvSpPr>
          <p:nvPr/>
        </p:nvSpPr>
        <p:spPr bwMode="auto">
          <a:xfrm>
            <a:off x="5029200" y="6434138"/>
            <a:ext cx="381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49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4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9194"/>
                                        </p:tgtEl>
                                        <p:attrNameLst>
                                          <p:attrName>style.visibility</p:attrName>
                                        </p:attrNameLst>
                                      </p:cBhvr>
                                      <p:to>
                                        <p:strVal val="visible"/>
                                      </p:to>
                                    </p:set>
                                    <p:animEffect transition="in" filter="wipe(down)">
                                      <p:cBhvr>
                                        <p:cTn id="7" dur="580">
                                          <p:stCondLst>
                                            <p:cond delay="0"/>
                                          </p:stCondLst>
                                        </p:cTn>
                                        <p:tgtEl>
                                          <p:spTgt spid="49194"/>
                                        </p:tgtEl>
                                      </p:cBhvr>
                                    </p:animEffect>
                                    <p:anim calcmode="lin" valueType="num">
                                      <p:cBhvr>
                                        <p:cTn id="8" dur="1822" tmFilter="0,0; 0.14,0.36; 0.43,0.73; 0.71,0.91; 1.0,1.0">
                                          <p:stCondLst>
                                            <p:cond delay="0"/>
                                          </p:stCondLst>
                                        </p:cTn>
                                        <p:tgtEl>
                                          <p:spTgt spid="49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49194"/>
                                        </p:tgtEl>
                                      </p:cBhvr>
                                      <p:to x="100000" y="60000"/>
                                    </p:animScale>
                                    <p:animScale>
                                      <p:cBhvr>
                                        <p:cTn id="14" dur="166" decel="50000">
                                          <p:stCondLst>
                                            <p:cond delay="676"/>
                                          </p:stCondLst>
                                        </p:cTn>
                                        <p:tgtEl>
                                          <p:spTgt spid="49194"/>
                                        </p:tgtEl>
                                      </p:cBhvr>
                                      <p:to x="100000" y="100000"/>
                                    </p:animScale>
                                    <p:animScale>
                                      <p:cBhvr>
                                        <p:cTn id="15" dur="26">
                                          <p:stCondLst>
                                            <p:cond delay="1312"/>
                                          </p:stCondLst>
                                        </p:cTn>
                                        <p:tgtEl>
                                          <p:spTgt spid="49194"/>
                                        </p:tgtEl>
                                      </p:cBhvr>
                                      <p:to x="100000" y="80000"/>
                                    </p:animScale>
                                    <p:animScale>
                                      <p:cBhvr>
                                        <p:cTn id="16" dur="166" decel="50000">
                                          <p:stCondLst>
                                            <p:cond delay="1338"/>
                                          </p:stCondLst>
                                        </p:cTn>
                                        <p:tgtEl>
                                          <p:spTgt spid="49194"/>
                                        </p:tgtEl>
                                      </p:cBhvr>
                                      <p:to x="100000" y="100000"/>
                                    </p:animScale>
                                    <p:animScale>
                                      <p:cBhvr>
                                        <p:cTn id="17" dur="26">
                                          <p:stCondLst>
                                            <p:cond delay="1642"/>
                                          </p:stCondLst>
                                        </p:cTn>
                                        <p:tgtEl>
                                          <p:spTgt spid="49194"/>
                                        </p:tgtEl>
                                      </p:cBhvr>
                                      <p:to x="100000" y="90000"/>
                                    </p:animScale>
                                    <p:animScale>
                                      <p:cBhvr>
                                        <p:cTn id="18" dur="166" decel="50000">
                                          <p:stCondLst>
                                            <p:cond delay="1668"/>
                                          </p:stCondLst>
                                        </p:cTn>
                                        <p:tgtEl>
                                          <p:spTgt spid="49194"/>
                                        </p:tgtEl>
                                      </p:cBhvr>
                                      <p:to x="100000" y="100000"/>
                                    </p:animScale>
                                    <p:animScale>
                                      <p:cBhvr>
                                        <p:cTn id="19" dur="26">
                                          <p:stCondLst>
                                            <p:cond delay="1808"/>
                                          </p:stCondLst>
                                        </p:cTn>
                                        <p:tgtEl>
                                          <p:spTgt spid="49194"/>
                                        </p:tgtEl>
                                      </p:cBhvr>
                                      <p:to x="100000" y="95000"/>
                                    </p:animScale>
                                    <p:animScale>
                                      <p:cBhvr>
                                        <p:cTn id="20" dur="166" decel="50000">
                                          <p:stCondLst>
                                            <p:cond delay="1834"/>
                                          </p:stCondLst>
                                        </p:cTn>
                                        <p:tgtEl>
                                          <p:spTgt spid="49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466469"/>
            <a:ext cx="8534400" cy="891930"/>
          </a:xfrm>
        </p:spPr>
        <p:txBody>
          <a:bodyPr>
            <a:noAutofit/>
          </a:bodyPr>
          <a:lstStyle/>
          <a:p>
            <a:r>
              <a:rPr lang="en-US" sz="4000" u="sng" dirty="0" smtClean="0">
                <a:solidFill>
                  <a:schemeClr val="accent2"/>
                </a:solidFill>
              </a:rPr>
              <a:t>MILLENNIAL LEARNERS</a:t>
            </a:r>
            <a:r>
              <a:rPr lang="en-US" sz="4000" dirty="0" smtClean="0">
                <a:solidFill>
                  <a:schemeClr val="accent2"/>
                </a:solidFill>
              </a:rPr>
              <a:t>: </a:t>
            </a:r>
            <a:br>
              <a:rPr lang="en-US" sz="4000" dirty="0" smtClean="0">
                <a:solidFill>
                  <a:schemeClr val="accent2"/>
                </a:solidFill>
              </a:rPr>
            </a:br>
            <a:r>
              <a:rPr lang="en-US" sz="3600" dirty="0" smtClean="0">
                <a:solidFill>
                  <a:schemeClr val="accent2"/>
                </a:solidFill>
              </a:rPr>
              <a:t>HOW TO TEACH AND ENGAGE GENERATION Y IN MEDICAL SCHOOL</a:t>
            </a:r>
            <a:endParaRPr lang="en-US" sz="3600" dirty="0">
              <a:solidFill>
                <a:schemeClr val="accent2"/>
              </a:solidFill>
            </a:endParaRPr>
          </a:p>
        </p:txBody>
      </p:sp>
      <p:sp>
        <p:nvSpPr>
          <p:cNvPr id="5" name="TextBox 4"/>
          <p:cNvSpPr txBox="1"/>
          <p:nvPr/>
        </p:nvSpPr>
        <p:spPr>
          <a:xfrm>
            <a:off x="457200" y="4734267"/>
            <a:ext cx="7827264" cy="694944"/>
          </a:xfrm>
          <a:prstGeom prst="rect">
            <a:avLst/>
          </a:prstGeom>
        </p:spPr>
        <p:txBody>
          <a:bodyPr vert="horz" lIns="0" tIns="228600" rIns="0" bIns="45720"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smtClean="0">
                <a:solidFill>
                  <a:schemeClr val="bg2">
                    <a:lumMod val="40000"/>
                    <a:lumOff val="60000"/>
                  </a:schemeClr>
                </a:solidFill>
              </a:rPr>
              <a:t>Training Directors Workshop,</a:t>
            </a:r>
            <a:r>
              <a:rPr lang="en-US" dirty="0">
                <a:solidFill>
                  <a:schemeClr val="bg2">
                    <a:lumMod val="40000"/>
                    <a:lumOff val="60000"/>
                  </a:schemeClr>
                </a:solidFill>
              </a:rPr>
              <a:t> </a:t>
            </a:r>
            <a:r>
              <a:rPr lang="en-US" dirty="0" smtClean="0">
                <a:solidFill>
                  <a:schemeClr val="bg2">
                    <a:lumMod val="40000"/>
                    <a:lumOff val="60000"/>
                  </a:schemeClr>
                </a:solidFill>
              </a:rPr>
              <a:t>American Society of Hematology</a:t>
            </a:r>
          </a:p>
          <a:p>
            <a:r>
              <a:rPr lang="en-US" dirty="0" smtClean="0">
                <a:solidFill>
                  <a:schemeClr val="bg2">
                    <a:lumMod val="40000"/>
                    <a:lumOff val="60000"/>
                  </a:schemeClr>
                </a:solidFill>
              </a:rPr>
              <a:t>Sunday  December  7</a:t>
            </a:r>
            <a:r>
              <a:rPr lang="en-US" baseline="30000" dirty="0" smtClean="0">
                <a:solidFill>
                  <a:schemeClr val="bg2">
                    <a:lumMod val="40000"/>
                    <a:lumOff val="60000"/>
                  </a:schemeClr>
                </a:solidFill>
              </a:rPr>
              <a:t>th</a:t>
            </a:r>
            <a:r>
              <a:rPr lang="en-US" dirty="0" smtClean="0">
                <a:solidFill>
                  <a:schemeClr val="bg2">
                    <a:lumMod val="40000"/>
                    <a:lumOff val="60000"/>
                  </a:schemeClr>
                </a:solidFill>
              </a:rPr>
              <a:t>, 2014</a:t>
            </a:r>
            <a:endParaRPr lang="en-US" dirty="0">
              <a:solidFill>
                <a:schemeClr val="bg2">
                  <a:lumMod val="40000"/>
                  <a:lumOff val="60000"/>
                </a:schemeClr>
              </a:solidFill>
            </a:endParaRPr>
          </a:p>
        </p:txBody>
      </p:sp>
      <p:sp>
        <p:nvSpPr>
          <p:cNvPr id="4" name="Subtitle 3"/>
          <p:cNvSpPr>
            <a:spLocks noGrp="1"/>
          </p:cNvSpPr>
          <p:nvPr>
            <p:ph type="subTitle" idx="1"/>
          </p:nvPr>
        </p:nvSpPr>
        <p:spPr/>
        <p:txBody>
          <a:bodyPr>
            <a:normAutofit/>
          </a:bodyPr>
          <a:lstStyle/>
          <a:p>
            <a:r>
              <a:rPr lang="en-US" sz="3600" dirty="0" smtClean="0"/>
              <a:t>And Have Fun Doing it…</a:t>
            </a:r>
            <a:endParaRPr lang="en-US" sz="3600" dirty="0"/>
          </a:p>
        </p:txBody>
      </p:sp>
    </p:spTree>
    <p:extLst>
      <p:ext uri="{BB962C8B-B14F-4D97-AF65-F5344CB8AC3E}">
        <p14:creationId xmlns:p14="http://schemas.microsoft.com/office/powerpoint/2010/main" val="13941864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321248916"/>
              </p:ext>
            </p:extLst>
          </p:nvPr>
        </p:nvGraphicFramePr>
        <p:xfrm>
          <a:off x="762000" y="1171575"/>
          <a:ext cx="8382000" cy="5631684"/>
        </p:xfrm>
        <a:graphic>
          <a:graphicData uri="http://schemas.openxmlformats.org/drawingml/2006/table">
            <a:tbl>
              <a:tblPr firstRow="1" bandRow="1">
                <a:effectLst>
                  <a:innerShdw blurRad="63500" dist="50800" dir="16200000">
                    <a:prstClr val="black">
                      <a:alpha val="50000"/>
                    </a:prstClr>
                  </a:innerShdw>
                </a:effectLst>
                <a:tableStyleId>{F5AB1C69-6EDB-4FF4-983F-18BD219EF322}</a:tableStyleId>
              </a:tblPr>
              <a:tblGrid>
                <a:gridCol w="8382000"/>
              </a:tblGrid>
              <a:tr h="1017019">
                <a:tc>
                  <a:txBody>
                    <a:bodyPr/>
                    <a:lstStyle/>
                    <a:p>
                      <a:r>
                        <a:rPr lang="en-US" sz="3600" b="1" dirty="0" smtClean="0"/>
                        <a:t>TIP #7 Learn</a:t>
                      </a:r>
                      <a:r>
                        <a:rPr lang="en-US" sz="3600" b="1" baseline="0" dirty="0" smtClean="0"/>
                        <a:t> about eLearning Technologies </a:t>
                      </a:r>
                      <a:endParaRPr lang="en-US" sz="3600" b="1" dirty="0"/>
                    </a:p>
                  </a:txBody>
                  <a:tcPr/>
                </a:tc>
              </a:tr>
              <a:tr h="1092525">
                <a:tc>
                  <a:txBody>
                    <a:bodyPr/>
                    <a:lstStyle/>
                    <a:p>
                      <a:r>
                        <a:rPr lang="en-US" sz="3600" dirty="0" smtClean="0"/>
                        <a:t>*1)</a:t>
                      </a:r>
                      <a:r>
                        <a:rPr lang="en-US" sz="3600" baseline="0" dirty="0" smtClean="0"/>
                        <a:t> </a:t>
                      </a:r>
                      <a:r>
                        <a:rPr lang="en-US" sz="3600" dirty="0" smtClean="0"/>
                        <a:t>Ask learners</a:t>
                      </a:r>
                      <a:r>
                        <a:rPr lang="en-US" sz="3600" baseline="0" dirty="0" smtClean="0"/>
                        <a:t> how to maximize your computer</a:t>
                      </a:r>
                      <a:endParaRPr lang="en-US" sz="3600" dirty="0"/>
                    </a:p>
                  </a:txBody>
                  <a:tcPr/>
                </a:tc>
              </a:tr>
              <a:tr h="1277794">
                <a:tc>
                  <a:txBody>
                    <a:bodyPr/>
                    <a:lstStyle/>
                    <a:p>
                      <a:r>
                        <a:rPr lang="en-US" sz="3600" dirty="0" smtClean="0"/>
                        <a:t>2) Connect</a:t>
                      </a:r>
                      <a:r>
                        <a:rPr lang="en-US" sz="3600" baseline="0" dirty="0" smtClean="0"/>
                        <a:t> with IT at your institution re Educational technology tools</a:t>
                      </a:r>
                      <a:endParaRPr lang="en-US" sz="3600" dirty="0"/>
                    </a:p>
                  </a:txBody>
                  <a:tcPr/>
                </a:tc>
              </a:tr>
              <a:tr h="1121329">
                <a:tc>
                  <a:txBody>
                    <a:bodyPr/>
                    <a:lstStyle/>
                    <a:p>
                      <a:r>
                        <a:rPr lang="en-US" sz="3600" dirty="0" smtClean="0"/>
                        <a:t>3) Identify new ways to disseminate content</a:t>
                      </a:r>
                    </a:p>
                    <a:p>
                      <a:r>
                        <a:rPr lang="en-US" sz="3600" dirty="0" err="1" smtClean="0"/>
                        <a:t>Ie</a:t>
                      </a:r>
                      <a:r>
                        <a:rPr lang="en-US" sz="3600" dirty="0" smtClean="0"/>
                        <a:t>. Social Media Tweet; blog; Webinar;  </a:t>
                      </a:r>
                      <a:r>
                        <a:rPr lang="en-US" sz="3600" dirty="0" err="1" smtClean="0"/>
                        <a:t>etc</a:t>
                      </a:r>
                      <a:endParaRPr lang="en-US" sz="3600" dirty="0"/>
                    </a:p>
                  </a:txBody>
                  <a:tcPr/>
                </a:tc>
              </a:tr>
              <a:tr h="959431">
                <a:tc>
                  <a:txBody>
                    <a:bodyPr/>
                    <a:lstStyle/>
                    <a:p>
                      <a:endParaRPr lang="en-US" sz="3600" dirty="0" smtClean="0"/>
                    </a:p>
                  </a:txBody>
                  <a:tcPr/>
                </a:tc>
              </a:tr>
            </a:tbl>
          </a:graphicData>
        </a:graphic>
      </p:graphicFrame>
      <p:sp>
        <p:nvSpPr>
          <p:cNvPr id="70659" name="TextBox 1"/>
          <p:cNvSpPr txBox="1">
            <a:spLocks noChangeArrowheads="1"/>
          </p:cNvSpPr>
          <p:nvPr/>
        </p:nvSpPr>
        <p:spPr bwMode="auto">
          <a:xfrm>
            <a:off x="5029200" y="6357938"/>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dirty="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81438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48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289869995"/>
              </p:ext>
            </p:extLst>
          </p:nvPr>
        </p:nvGraphicFramePr>
        <p:xfrm>
          <a:off x="914400" y="867985"/>
          <a:ext cx="7924800" cy="5785517"/>
        </p:xfrm>
        <a:graphic>
          <a:graphicData uri="http://schemas.openxmlformats.org/drawingml/2006/table">
            <a:tbl>
              <a:tblPr firstRow="1" bandRow="1">
                <a:tableStyleId>{00A15C55-8517-42AA-B614-E9B94910E393}</a:tableStyleId>
              </a:tblPr>
              <a:tblGrid>
                <a:gridCol w="7924800"/>
              </a:tblGrid>
              <a:tr h="985465">
                <a:tc>
                  <a:txBody>
                    <a:bodyPr/>
                    <a:lstStyle/>
                    <a:p>
                      <a:r>
                        <a:rPr lang="en-US" sz="3200" dirty="0" smtClean="0"/>
                        <a:t>TIP #8 Recognize</a:t>
                      </a:r>
                      <a:r>
                        <a:rPr lang="en-US" sz="3200" baseline="0" dirty="0" smtClean="0"/>
                        <a:t> that millennial expect esthetically pleasing presentations</a:t>
                      </a:r>
                      <a:endParaRPr lang="en-US" sz="3200" b="0" dirty="0"/>
                    </a:p>
                  </a:txBody>
                  <a:tcPr/>
                </a:tc>
              </a:tr>
              <a:tr h="985465">
                <a:tc>
                  <a:txBody>
                    <a:bodyPr/>
                    <a:lstStyle/>
                    <a:p>
                      <a:r>
                        <a:rPr lang="en-US" sz="3200" dirty="0" smtClean="0"/>
                        <a:t>1) Tap</a:t>
                      </a:r>
                      <a:r>
                        <a:rPr lang="en-US" sz="3200" baseline="0" dirty="0" smtClean="0"/>
                        <a:t> into local experts or faculty development course ex embed graphics, video</a:t>
                      </a:r>
                      <a:endParaRPr lang="en-US" sz="3200" dirty="0"/>
                    </a:p>
                  </a:txBody>
                  <a:tcPr/>
                </a:tc>
              </a:tr>
              <a:tr h="1886462">
                <a:tc>
                  <a:txBody>
                    <a:bodyPr/>
                    <a:lstStyle/>
                    <a:p>
                      <a:r>
                        <a:rPr lang="en-US" sz="3200" dirty="0" smtClean="0"/>
                        <a:t>*2) Free</a:t>
                      </a:r>
                      <a:r>
                        <a:rPr lang="en-US" sz="3200" baseline="0" dirty="0" smtClean="0"/>
                        <a:t> web based resources </a:t>
                      </a:r>
                    </a:p>
                    <a:p>
                      <a:r>
                        <a:rPr lang="en-US" sz="3200" baseline="0" dirty="0" smtClean="0">
                          <a:hlinkClick r:id="rId2"/>
                        </a:rPr>
                        <a:t>http://www.google.com/edu/teachers/</a:t>
                      </a:r>
                      <a:endParaRPr lang="en-US" sz="3200" baseline="0" dirty="0" smtClean="0"/>
                    </a:p>
                    <a:p>
                      <a:r>
                        <a:rPr lang="en-US" sz="3200" dirty="0" smtClean="0">
                          <a:hlinkClick r:id="rId3"/>
                        </a:rPr>
                        <a:t>http://www.boxoftricks.net/internet-resouces-for-education/</a:t>
                      </a:r>
                      <a:endParaRPr lang="en-US" sz="3200" dirty="0"/>
                    </a:p>
                  </a:txBody>
                  <a:tcPr/>
                </a:tc>
              </a:tr>
              <a:tr h="985465">
                <a:tc>
                  <a:txBody>
                    <a:bodyPr/>
                    <a:lstStyle/>
                    <a:p>
                      <a:r>
                        <a:rPr lang="en-US" sz="3200" dirty="0" smtClean="0"/>
                        <a:t>3) Get</a:t>
                      </a:r>
                      <a:r>
                        <a:rPr lang="en-US" sz="3200" baseline="0" dirty="0" smtClean="0"/>
                        <a:t> feedback from colleagues and learners re Slides/curricular material</a:t>
                      </a:r>
                      <a:endParaRPr lang="en-US" sz="3200" dirty="0"/>
                    </a:p>
                  </a:txBody>
                  <a:tcPr/>
                </a:tc>
              </a:tr>
              <a:tr h="542957">
                <a:tc>
                  <a:txBody>
                    <a:bodyPr/>
                    <a:lstStyle/>
                    <a:p>
                      <a:endParaRPr lang="en-US" sz="1600" dirty="0"/>
                    </a:p>
                  </a:txBody>
                  <a:tcPr/>
                </a:tc>
              </a:tr>
            </a:tbl>
          </a:graphicData>
        </a:graphic>
      </p:graphicFrame>
      <p:sp>
        <p:nvSpPr>
          <p:cNvPr id="71683" name="TextBox 1"/>
          <p:cNvSpPr txBox="1">
            <a:spLocks noChangeArrowheads="1"/>
          </p:cNvSpPr>
          <p:nvPr/>
        </p:nvSpPr>
        <p:spPr bwMode="auto">
          <a:xfrm>
            <a:off x="3124200" y="6348413"/>
            <a:ext cx="381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dirty="0"/>
              <a:t>Roberts DH et al, Medical Teacher 2012</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2" y="3810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8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566344857"/>
              </p:ext>
            </p:extLst>
          </p:nvPr>
        </p:nvGraphicFramePr>
        <p:xfrm>
          <a:off x="1066800" y="457200"/>
          <a:ext cx="7620000" cy="5943600"/>
        </p:xfrm>
        <a:graphic>
          <a:graphicData uri="http://schemas.openxmlformats.org/drawingml/2006/table">
            <a:tbl>
              <a:tblPr firstRow="1" bandRow="1">
                <a:tableStyleId>{073A0DAA-6AF3-43AB-8588-CEC1D06C72B9}</a:tableStyleId>
              </a:tblPr>
              <a:tblGrid>
                <a:gridCol w="7620000"/>
              </a:tblGrid>
              <a:tr h="1109449">
                <a:tc>
                  <a:txBody>
                    <a:bodyPr/>
                    <a:lstStyle/>
                    <a:p>
                      <a:r>
                        <a:rPr lang="en-US" sz="3600" dirty="0" smtClean="0"/>
                        <a:t>TIP #9 Identify</a:t>
                      </a:r>
                      <a:r>
                        <a:rPr lang="en-US" sz="3600" baseline="0" dirty="0" smtClean="0"/>
                        <a:t> ongoing opportunities for Help and Support</a:t>
                      </a:r>
                      <a:endParaRPr lang="en-US" sz="3600" b="0" dirty="0"/>
                    </a:p>
                  </a:txBody>
                  <a:tcPr/>
                </a:tc>
              </a:tr>
              <a:tr h="995660">
                <a:tc>
                  <a:txBody>
                    <a:bodyPr/>
                    <a:lstStyle/>
                    <a:p>
                      <a:r>
                        <a:rPr lang="en-US" sz="3200" dirty="0" smtClean="0"/>
                        <a:t>1) Post</a:t>
                      </a:r>
                      <a:r>
                        <a:rPr lang="en-US" sz="3200" baseline="0" dirty="0" smtClean="0"/>
                        <a:t> reading and resources on website promptly</a:t>
                      </a:r>
                      <a:endParaRPr lang="en-US" sz="3200" dirty="0"/>
                    </a:p>
                  </a:txBody>
                  <a:tcPr/>
                </a:tc>
              </a:tr>
              <a:tr h="995660">
                <a:tc>
                  <a:txBody>
                    <a:bodyPr/>
                    <a:lstStyle/>
                    <a:p>
                      <a:r>
                        <a:rPr lang="en-US" sz="3200" dirty="0" smtClean="0"/>
                        <a:t>*2) Establish</a:t>
                      </a:r>
                      <a:r>
                        <a:rPr lang="en-US" sz="3200" baseline="0" dirty="0" smtClean="0"/>
                        <a:t> “drop in hours”</a:t>
                      </a:r>
                    </a:p>
                    <a:p>
                      <a:r>
                        <a:rPr lang="en-US" sz="3200" baseline="0" dirty="0" smtClean="0"/>
                        <a:t>and frequent, direct personal feedback</a:t>
                      </a:r>
                      <a:endParaRPr lang="en-US" sz="3200" dirty="0"/>
                    </a:p>
                  </a:txBody>
                  <a:tcPr/>
                </a:tc>
              </a:tr>
              <a:tr h="995660">
                <a:tc>
                  <a:txBody>
                    <a:bodyPr/>
                    <a:lstStyle/>
                    <a:p>
                      <a:r>
                        <a:rPr lang="en-US" sz="3200" dirty="0" smtClean="0"/>
                        <a:t>3) Structured learning activities</a:t>
                      </a:r>
                    </a:p>
                    <a:p>
                      <a:r>
                        <a:rPr lang="en-US" sz="3200" dirty="0" smtClean="0"/>
                        <a:t>Specific achievable targets</a:t>
                      </a:r>
                      <a:r>
                        <a:rPr lang="en-US" sz="3200" baseline="0" dirty="0" smtClean="0"/>
                        <a:t> </a:t>
                      </a:r>
                      <a:r>
                        <a:rPr lang="en-US" sz="3200" baseline="0" dirty="0" err="1" smtClean="0"/>
                        <a:t>ie</a:t>
                      </a:r>
                      <a:r>
                        <a:rPr lang="en-US" sz="3200" baseline="0" dirty="0" smtClean="0"/>
                        <a:t> for ITE</a:t>
                      </a:r>
                    </a:p>
                  </a:txBody>
                  <a:tcPr/>
                </a:tc>
              </a:tr>
              <a:tr h="1450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aseline="0" dirty="0" smtClean="0"/>
                        <a:t>4) BUT: Avoid answering emails at 2 am-will set a standard</a:t>
                      </a:r>
                      <a:endParaRPr lang="en-US" sz="3200" dirty="0" smtClean="0"/>
                    </a:p>
                    <a:p>
                      <a:endParaRPr lang="en-US" sz="3200" dirty="0"/>
                    </a:p>
                  </a:txBody>
                  <a:tcPr/>
                </a:tc>
              </a:tr>
            </a:tbl>
          </a:graphicData>
        </a:graphic>
      </p:graphicFrame>
      <p:sp>
        <p:nvSpPr>
          <p:cNvPr id="72707" name="TextBox 1"/>
          <p:cNvSpPr txBox="1">
            <a:spLocks noChangeArrowheads="1"/>
          </p:cNvSpPr>
          <p:nvPr/>
        </p:nvSpPr>
        <p:spPr bwMode="auto">
          <a:xfrm>
            <a:off x="4419600" y="62484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dirty="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7" y="213246"/>
            <a:ext cx="84786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11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535843219"/>
              </p:ext>
            </p:extLst>
          </p:nvPr>
        </p:nvGraphicFramePr>
        <p:xfrm>
          <a:off x="666750" y="856973"/>
          <a:ext cx="8267700" cy="5839896"/>
        </p:xfrm>
        <a:graphic>
          <a:graphicData uri="http://schemas.openxmlformats.org/drawingml/2006/table">
            <a:tbl>
              <a:tblPr firstRow="1" bandRow="1">
                <a:tableStyleId>{5C22544A-7EE6-4342-B048-85BDC9FD1C3A}</a:tableStyleId>
              </a:tblPr>
              <a:tblGrid>
                <a:gridCol w="8267700"/>
              </a:tblGrid>
              <a:tr h="1065665">
                <a:tc>
                  <a:txBody>
                    <a:bodyPr/>
                    <a:lstStyle/>
                    <a:p>
                      <a:r>
                        <a:rPr lang="en-US" sz="3600" dirty="0" smtClean="0"/>
                        <a:t>TIP #10 Encourage modern forms of curiosity</a:t>
                      </a:r>
                      <a:r>
                        <a:rPr lang="en-US" sz="3600" baseline="0" dirty="0" smtClean="0"/>
                        <a:t> </a:t>
                      </a:r>
                      <a:endParaRPr lang="en-US" sz="3600" dirty="0"/>
                    </a:p>
                  </a:txBody>
                  <a:tcPr/>
                </a:tc>
              </a:tr>
              <a:tr h="810696">
                <a:tc>
                  <a:txBody>
                    <a:bodyPr/>
                    <a:lstStyle/>
                    <a:p>
                      <a:endParaRPr lang="en-US" sz="3600" dirty="0"/>
                    </a:p>
                  </a:txBody>
                  <a:tcPr/>
                </a:tc>
              </a:tr>
              <a:tr h="1557511">
                <a:tc>
                  <a:txBody>
                    <a:bodyPr/>
                    <a:lstStyle/>
                    <a:p>
                      <a:r>
                        <a:rPr lang="en-US" sz="3600" dirty="0" smtClean="0"/>
                        <a:t>1) Provide challenges where</a:t>
                      </a:r>
                      <a:r>
                        <a:rPr lang="en-US" sz="3600" baseline="0" dirty="0" smtClean="0"/>
                        <a:t> answers require more than web search (ex. patients outcomes ) </a:t>
                      </a:r>
                      <a:endParaRPr lang="en-US" sz="3600" dirty="0"/>
                    </a:p>
                  </a:txBody>
                  <a:tcPr/>
                </a:tc>
              </a:tr>
              <a:tr h="1557511">
                <a:tc>
                  <a:txBody>
                    <a:bodyPr/>
                    <a:lstStyle/>
                    <a:p>
                      <a:r>
                        <a:rPr lang="en-US" sz="3600" dirty="0" smtClean="0"/>
                        <a:t>3) Be open</a:t>
                      </a:r>
                      <a:r>
                        <a:rPr lang="en-US" sz="3600" baseline="0" dirty="0" smtClean="0"/>
                        <a:t> and allow creativity to accomplish task by learners (</a:t>
                      </a:r>
                      <a:r>
                        <a:rPr lang="en-US" sz="3600" baseline="0" dirty="0" err="1" smtClean="0"/>
                        <a:t>ex.QI</a:t>
                      </a:r>
                      <a:r>
                        <a:rPr lang="en-US" sz="3600" baseline="0" dirty="0" smtClean="0"/>
                        <a:t> projects; curriculum development </a:t>
                      </a:r>
                      <a:r>
                        <a:rPr lang="en-US" sz="3600" baseline="0" dirty="0" err="1" smtClean="0"/>
                        <a:t>ie</a:t>
                      </a:r>
                      <a:r>
                        <a:rPr lang="en-US" sz="3600" baseline="0" dirty="0" smtClean="0"/>
                        <a:t> Apps etc.)</a:t>
                      </a:r>
                      <a:endParaRPr lang="en-US" sz="3600" dirty="0"/>
                    </a:p>
                  </a:txBody>
                  <a:tcPr/>
                </a:tc>
              </a:tr>
              <a:tr h="266416">
                <a:tc>
                  <a:txBody>
                    <a:bodyPr/>
                    <a:lstStyle/>
                    <a:p>
                      <a:endParaRPr lang="en-US" dirty="0"/>
                    </a:p>
                  </a:txBody>
                  <a:tcPr/>
                </a:tc>
              </a:tr>
            </a:tbl>
          </a:graphicData>
        </a:graphic>
      </p:graphicFrame>
      <p:sp>
        <p:nvSpPr>
          <p:cNvPr id="73731" name="TextBox 1"/>
          <p:cNvSpPr txBox="1">
            <a:spLocks noChangeArrowheads="1"/>
          </p:cNvSpPr>
          <p:nvPr/>
        </p:nvSpPr>
        <p:spPr bwMode="auto">
          <a:xfrm>
            <a:off x="4800600" y="65278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763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031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723571195"/>
              </p:ext>
            </p:extLst>
          </p:nvPr>
        </p:nvGraphicFramePr>
        <p:xfrm>
          <a:off x="892464" y="533400"/>
          <a:ext cx="7946736" cy="6298916"/>
        </p:xfrm>
        <a:graphic>
          <a:graphicData uri="http://schemas.openxmlformats.org/drawingml/2006/table">
            <a:tbl>
              <a:tblPr firstRow="1" bandRow="1">
                <a:tableStyleId>{21E4AEA4-8DFA-4A89-87EB-49C32662AFE0}</a:tableStyleId>
              </a:tblPr>
              <a:tblGrid>
                <a:gridCol w="7946736"/>
              </a:tblGrid>
              <a:tr h="783714">
                <a:tc>
                  <a:txBody>
                    <a:bodyPr/>
                    <a:lstStyle/>
                    <a:p>
                      <a:r>
                        <a:rPr lang="en-US" sz="3600" dirty="0" smtClean="0"/>
                        <a:t>TIP #11 Encourage</a:t>
                      </a:r>
                      <a:r>
                        <a:rPr lang="en-US" sz="3600" baseline="0" dirty="0" smtClean="0"/>
                        <a:t> Collaboration</a:t>
                      </a:r>
                      <a:endParaRPr lang="en-US" sz="3600" dirty="0"/>
                    </a:p>
                  </a:txBody>
                  <a:tcPr/>
                </a:tc>
              </a:tr>
              <a:tr h="1635902">
                <a:tc>
                  <a:txBody>
                    <a:bodyPr/>
                    <a:lstStyle/>
                    <a:p>
                      <a:pPr marL="742950" indent="-742950">
                        <a:buAutoNum type="arabicParenR"/>
                      </a:pPr>
                      <a:r>
                        <a:rPr lang="en-US" sz="3600" dirty="0" smtClean="0"/>
                        <a:t>Foster teamwork and team dynamics</a:t>
                      </a:r>
                      <a:r>
                        <a:rPr lang="en-US" sz="3600" baseline="0" dirty="0" smtClean="0"/>
                        <a:t> to complete task</a:t>
                      </a:r>
                    </a:p>
                    <a:p>
                      <a:pPr marL="0" indent="0">
                        <a:buNone/>
                      </a:pPr>
                      <a:endParaRPr lang="en-US" sz="3600" dirty="0"/>
                    </a:p>
                  </a:txBody>
                  <a:tcPr/>
                </a:tc>
              </a:tr>
              <a:tr h="1635902">
                <a:tc>
                  <a:txBody>
                    <a:bodyPr/>
                    <a:lstStyle/>
                    <a:p>
                      <a:r>
                        <a:rPr lang="en-US" sz="3600" dirty="0" smtClean="0"/>
                        <a:t>2) Simulation for different role playing-involve other health care professionals Ex Simulation of procedures </a:t>
                      </a:r>
                    </a:p>
                  </a:txBody>
                  <a:tcPr/>
                </a:tc>
              </a:tr>
              <a:tr h="1181059">
                <a:tc>
                  <a:txBody>
                    <a:bodyPr/>
                    <a:lstStyle/>
                    <a:p>
                      <a:endParaRPr lang="en-US" sz="3600" dirty="0"/>
                    </a:p>
                  </a:txBody>
                  <a:tcPr/>
                </a:tc>
              </a:tr>
              <a:tr h="859423">
                <a:tc>
                  <a:txBody>
                    <a:bodyPr/>
                    <a:lstStyle/>
                    <a:p>
                      <a:endParaRPr lang="en-US" dirty="0"/>
                    </a:p>
                  </a:txBody>
                  <a:tcPr/>
                </a:tc>
              </a:tr>
            </a:tbl>
          </a:graphicData>
        </a:graphic>
      </p:graphicFrame>
      <p:sp>
        <p:nvSpPr>
          <p:cNvPr id="74755" name="TextBox 1"/>
          <p:cNvSpPr txBox="1">
            <a:spLocks noChangeArrowheads="1"/>
          </p:cNvSpPr>
          <p:nvPr/>
        </p:nvSpPr>
        <p:spPr bwMode="auto">
          <a:xfrm>
            <a:off x="4724400" y="60198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dirty="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7747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28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450535268"/>
              </p:ext>
            </p:extLst>
          </p:nvPr>
        </p:nvGraphicFramePr>
        <p:xfrm>
          <a:off x="1066800" y="642840"/>
          <a:ext cx="7924800" cy="5884960"/>
        </p:xfrm>
        <a:graphic>
          <a:graphicData uri="http://schemas.openxmlformats.org/drawingml/2006/table">
            <a:tbl>
              <a:tblPr firstRow="1" bandRow="1">
                <a:tableStyleId>{00A15C55-8517-42AA-B614-E9B94910E393}</a:tableStyleId>
              </a:tblPr>
              <a:tblGrid>
                <a:gridCol w="7924800"/>
              </a:tblGrid>
              <a:tr h="1118861">
                <a:tc>
                  <a:txBody>
                    <a:bodyPr/>
                    <a:lstStyle/>
                    <a:p>
                      <a:r>
                        <a:rPr lang="en-US" sz="3600" dirty="0" smtClean="0"/>
                        <a:t>TIP #12</a:t>
                      </a:r>
                      <a:r>
                        <a:rPr lang="en-US" sz="3600" baseline="0" dirty="0" smtClean="0"/>
                        <a:t> </a:t>
                      </a:r>
                      <a:r>
                        <a:rPr lang="en-US" sz="3600" dirty="0" smtClean="0"/>
                        <a:t>Be Fair and Direct  and Consistent</a:t>
                      </a:r>
                      <a:endParaRPr lang="en-US" sz="3600" dirty="0"/>
                    </a:p>
                  </a:txBody>
                  <a:tcPr/>
                </a:tc>
              </a:tr>
              <a:tr h="1118861">
                <a:tc>
                  <a:txBody>
                    <a:bodyPr/>
                    <a:lstStyle/>
                    <a:p>
                      <a:r>
                        <a:rPr lang="en-US" sz="3600" dirty="0" smtClean="0"/>
                        <a:t>1) Clearly ID learning objectives</a:t>
                      </a:r>
                    </a:p>
                    <a:p>
                      <a:endParaRPr lang="en-US" sz="3600" dirty="0"/>
                    </a:p>
                  </a:txBody>
                  <a:tcPr/>
                </a:tc>
              </a:tr>
              <a:tr h="1118861">
                <a:tc>
                  <a:txBody>
                    <a:bodyPr/>
                    <a:lstStyle/>
                    <a:p>
                      <a:r>
                        <a:rPr lang="en-US" sz="3600" dirty="0" smtClean="0"/>
                        <a:t>*2) Stay firm on rules once set (do not waffle)</a:t>
                      </a:r>
                      <a:endParaRPr lang="en-US" sz="3600" dirty="0"/>
                    </a:p>
                  </a:txBody>
                  <a:tcPr/>
                </a:tc>
              </a:tr>
              <a:tr h="1635258">
                <a:tc>
                  <a:txBody>
                    <a:bodyPr/>
                    <a:lstStyle/>
                    <a:p>
                      <a:r>
                        <a:rPr lang="en-US" sz="3600" dirty="0" smtClean="0"/>
                        <a:t>3) Reassure frequently and validate process for Grades</a:t>
                      </a:r>
                    </a:p>
                    <a:p>
                      <a:endParaRPr lang="en-US" sz="3600" dirty="0"/>
                    </a:p>
                  </a:txBody>
                  <a:tcPr/>
                </a:tc>
              </a:tr>
              <a:tr h="581440">
                <a:tc>
                  <a:txBody>
                    <a:bodyPr/>
                    <a:lstStyle/>
                    <a:p>
                      <a:endParaRPr lang="en-US" dirty="0"/>
                    </a:p>
                  </a:txBody>
                  <a:tcPr/>
                </a:tc>
              </a:tr>
            </a:tbl>
          </a:graphicData>
        </a:graphic>
      </p:graphicFrame>
      <p:sp>
        <p:nvSpPr>
          <p:cNvPr id="75779" name="TextBox 1"/>
          <p:cNvSpPr txBox="1">
            <a:spLocks noChangeArrowheads="1"/>
          </p:cNvSpPr>
          <p:nvPr/>
        </p:nvSpPr>
        <p:spPr bwMode="auto">
          <a:xfrm>
            <a:off x="4800600" y="65278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altLang="en-US" sz="1600" dirty="0"/>
              <a:t>Roberts DH et al, Medical Teacher 2012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78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048000"/>
            <a:ext cx="7772400" cy="1362075"/>
          </a:xfrm>
        </p:spPr>
        <p:txBody>
          <a:bodyPr/>
          <a:lstStyle/>
          <a:p>
            <a:r>
              <a:rPr lang="en-US" b="0" dirty="0" smtClean="0"/>
              <a:t>IV.EVALUATION OF MILLENNIAL MEDICAL STUDENTS</a:t>
            </a:r>
            <a:endParaRPr lang="en-US" b="0" dirty="0"/>
          </a:p>
        </p:txBody>
      </p:sp>
    </p:spTree>
    <p:extLst>
      <p:ext uri="{BB962C8B-B14F-4D97-AF65-F5344CB8AC3E}">
        <p14:creationId xmlns:p14="http://schemas.microsoft.com/office/powerpoint/2010/main" val="37018177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195964"/>
            <a:ext cx="8686800" cy="1143000"/>
          </a:xfrm>
        </p:spPr>
        <p:txBody>
          <a:bodyPr>
            <a:normAutofit/>
          </a:bodyPr>
          <a:lstStyle/>
          <a:p>
            <a:r>
              <a:rPr lang="en-US" u="sng" dirty="0" smtClean="0">
                <a:solidFill>
                  <a:schemeClr val="tx1"/>
                </a:solidFill>
              </a:rPr>
              <a:t>QS My Thoughts Regarding Feedback Are As Follows</a:t>
            </a:r>
            <a:endParaRPr lang="en-US" u="sng" dirty="0">
              <a:solidFill>
                <a:schemeClr val="tx1"/>
              </a:solidFill>
            </a:endParaRPr>
          </a:p>
        </p:txBody>
      </p:sp>
      <p:sp>
        <p:nvSpPr>
          <p:cNvPr id="7" name="Content Placeholder 6"/>
          <p:cNvSpPr>
            <a:spLocks noGrp="1"/>
          </p:cNvSpPr>
          <p:nvPr>
            <p:ph sz="half" idx="2"/>
          </p:nvPr>
        </p:nvSpPr>
        <p:spPr>
          <a:xfrm>
            <a:off x="342900" y="2332037"/>
            <a:ext cx="8305800" cy="4525963"/>
          </a:xfrm>
        </p:spPr>
        <p:txBody>
          <a:bodyPr>
            <a:normAutofit fontScale="92500" lnSpcReduction="10000"/>
          </a:bodyPr>
          <a:lstStyle/>
          <a:p>
            <a:pPr marL="0" indent="0">
              <a:buNone/>
            </a:pPr>
            <a:r>
              <a:rPr lang="en-US" sz="3000" dirty="0" smtClean="0"/>
              <a:t>1. It is unnecessary i.e. No news is good news (</a:t>
            </a:r>
            <a:r>
              <a:rPr lang="en-US" sz="3000" dirty="0" err="1" smtClean="0"/>
              <a:t>Trad</a:t>
            </a:r>
            <a:r>
              <a:rPr lang="en-US" sz="3000" dirty="0" smtClean="0"/>
              <a:t>)</a:t>
            </a:r>
          </a:p>
          <a:p>
            <a:pPr marL="0" indent="0">
              <a:buNone/>
            </a:pPr>
            <a:r>
              <a:rPr lang="en-US" sz="3000" dirty="0" smtClean="0"/>
              <a:t>2. Planned feedback is best and should be infrequent i.e..  ~1/year and with documentation to justify it (Boomer)</a:t>
            </a:r>
          </a:p>
          <a:p>
            <a:pPr marL="0" indent="0">
              <a:buNone/>
            </a:pPr>
            <a:r>
              <a:rPr lang="en-US" sz="3000" dirty="0" smtClean="0"/>
              <a:t>3. Frequent, spontaneous, fast and with an in your face attitude i.e. “Hope I am not bothering you but how am I doing Now? (Gen </a:t>
            </a:r>
            <a:r>
              <a:rPr lang="en-US" sz="3000" dirty="0" err="1" smtClean="0"/>
              <a:t>Xer</a:t>
            </a:r>
            <a:r>
              <a:rPr lang="en-US" sz="3000" dirty="0" smtClean="0"/>
              <a:t>)</a:t>
            </a:r>
          </a:p>
          <a:p>
            <a:pPr marL="0" indent="0">
              <a:buNone/>
            </a:pPr>
            <a:r>
              <a:rPr lang="en-US" sz="3000" dirty="0" smtClean="0"/>
              <a:t>4. Continuous and  Now i.e. 24/7 electronic whenever and wherever I want to get it at the </a:t>
            </a:r>
            <a:r>
              <a:rPr lang="en-US" sz="3000" dirty="0"/>
              <a:t>p</a:t>
            </a:r>
            <a:r>
              <a:rPr lang="en-US" sz="3000" dirty="0" smtClean="0"/>
              <a:t>ush of a button (Millennial expectation)</a:t>
            </a:r>
          </a:p>
          <a:p>
            <a:pPr marL="0" indent="0">
              <a:buNone/>
            </a:pPr>
            <a:endParaRPr lang="en-US" sz="3200" dirty="0" smtClean="0"/>
          </a:p>
          <a:p>
            <a:endParaRPr lang="en-US" dirty="0"/>
          </a:p>
        </p:txBody>
      </p:sp>
    </p:spTree>
    <p:extLst>
      <p:ext uri="{BB962C8B-B14F-4D97-AF65-F5344CB8AC3E}">
        <p14:creationId xmlns:p14="http://schemas.microsoft.com/office/powerpoint/2010/main" val="1256470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79" r="3224"/>
          <a:stretch/>
        </p:blipFill>
        <p:spPr bwMode="auto">
          <a:xfrm>
            <a:off x="0" y="1371600"/>
            <a:ext cx="9067800" cy="50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5939" y="6475512"/>
            <a:ext cx="7239000" cy="307777"/>
          </a:xfrm>
          <a:prstGeom prst="rect">
            <a:avLst/>
          </a:prstGeom>
          <a:noFill/>
        </p:spPr>
        <p:txBody>
          <a:bodyPr wrap="square" rtlCol="0">
            <a:spAutoFit/>
          </a:bodyPr>
          <a:lstStyle/>
          <a:p>
            <a:r>
              <a:rPr lang="en-US" sz="1400" dirty="0" smtClean="0"/>
              <a:t>Wolanskyj et al…Generation differences among </a:t>
            </a:r>
            <a:r>
              <a:rPr lang="en-US" sz="1400" dirty="0" err="1" smtClean="0"/>
              <a:t>Heme</a:t>
            </a:r>
            <a:r>
              <a:rPr lang="en-US" sz="1400" dirty="0" smtClean="0"/>
              <a:t> </a:t>
            </a:r>
            <a:r>
              <a:rPr lang="en-US" sz="1400" dirty="0" err="1" smtClean="0"/>
              <a:t>Onc</a:t>
            </a:r>
            <a:r>
              <a:rPr lang="en-US" sz="1400" dirty="0" smtClean="0"/>
              <a:t> Program directors 2014</a:t>
            </a:r>
            <a:endParaRPr lang="en-US" sz="1400" dirty="0"/>
          </a:p>
        </p:txBody>
      </p:sp>
    </p:spTree>
    <p:extLst>
      <p:ext uri="{BB962C8B-B14F-4D97-AF65-F5344CB8AC3E}">
        <p14:creationId xmlns:p14="http://schemas.microsoft.com/office/powerpoint/2010/main" val="23967066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952500"/>
            <a:ext cx="8229600" cy="1143000"/>
          </a:xfrm>
        </p:spPr>
        <p:txBody>
          <a:bodyPr/>
          <a:lstStyle/>
          <a:p>
            <a:pPr algn="ctr"/>
            <a:r>
              <a:rPr lang="en-US" dirty="0" smtClean="0"/>
              <a:t>MILESTONES BASED ASSESSMENT</a:t>
            </a:r>
            <a:endParaRPr lang="en-US" dirty="0"/>
          </a:p>
        </p:txBody>
      </p:sp>
      <p:sp>
        <p:nvSpPr>
          <p:cNvPr id="5" name="Content Placeholder 4"/>
          <p:cNvSpPr>
            <a:spLocks noGrp="1"/>
          </p:cNvSpPr>
          <p:nvPr>
            <p:ph idx="1"/>
          </p:nvPr>
        </p:nvSpPr>
        <p:spPr>
          <a:xfrm>
            <a:off x="381000" y="2667000"/>
            <a:ext cx="8229600" cy="4525963"/>
          </a:xfrm>
        </p:spPr>
        <p:txBody>
          <a:bodyPr>
            <a:normAutofit/>
          </a:bodyPr>
          <a:lstStyle/>
          <a:p>
            <a:endParaRPr lang="en-US" dirty="0" smtClean="0"/>
          </a:p>
          <a:p>
            <a:endParaRPr lang="en-US" dirty="0"/>
          </a:p>
          <a:p>
            <a:endParaRPr lang="en-US" dirty="0" smtClean="0"/>
          </a:p>
          <a:p>
            <a:endParaRPr lang="en-US" dirty="0" smtClean="0"/>
          </a:p>
          <a:p>
            <a:endParaRPr lang="en-US" dirty="0"/>
          </a:p>
          <a:p>
            <a:endParaRPr lang="en-US" dirty="0" smtClean="0"/>
          </a:p>
          <a:p>
            <a:r>
              <a:rPr lang="en-US" dirty="0" smtClean="0"/>
              <a:t>The ACGME &amp; soon AAMC transition competencies </a:t>
            </a:r>
            <a:r>
              <a:rPr lang="en-US" dirty="0"/>
              <a:t>assessment to a milestones based outcomes, defining a series of observable behaviors, following an expected developmental progression</a:t>
            </a:r>
          </a:p>
        </p:txBody>
      </p:sp>
      <p:graphicFrame>
        <p:nvGraphicFramePr>
          <p:cNvPr id="6" name="Diagram 5"/>
          <p:cNvGraphicFramePr/>
          <p:nvPr>
            <p:extLst>
              <p:ext uri="{D42A27DB-BD31-4B8C-83A1-F6EECF244321}">
                <p14:modId xmlns:p14="http://schemas.microsoft.com/office/powerpoint/2010/main" val="559357869"/>
              </p:ext>
            </p:extLst>
          </p:nvPr>
        </p:nvGraphicFramePr>
        <p:xfrm>
          <a:off x="533400" y="1676400"/>
          <a:ext cx="6477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ouble Brace 8"/>
          <p:cNvSpPr/>
          <p:nvPr/>
        </p:nvSpPr>
        <p:spPr>
          <a:xfrm>
            <a:off x="6629400" y="2286000"/>
            <a:ext cx="2362200" cy="289560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t>Dreyfus Model of Skill Acquisition through 5 Progressive </a:t>
            </a:r>
            <a:r>
              <a:rPr lang="en-US" b="1" dirty="0"/>
              <a:t>S</a:t>
            </a:r>
            <a:r>
              <a:rPr lang="en-US" b="1" dirty="0" smtClean="0"/>
              <a:t>teps to achieve Proficiency</a:t>
            </a:r>
            <a:endParaRPr lang="en-US" b="1" dirty="0"/>
          </a:p>
        </p:txBody>
      </p:sp>
    </p:spTree>
    <p:extLst>
      <p:ext uri="{BB962C8B-B14F-4D97-AF65-F5344CB8AC3E}">
        <p14:creationId xmlns:p14="http://schemas.microsoft.com/office/powerpoint/2010/main" val="250236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QS Which generation do you belong to?</a:t>
            </a:r>
            <a:endParaRPr lang="en-US" dirty="0"/>
          </a:p>
        </p:txBody>
      </p:sp>
      <p:sp>
        <p:nvSpPr>
          <p:cNvPr id="10243" name="Content Placeholder 2"/>
          <p:cNvSpPr>
            <a:spLocks noGrp="1"/>
          </p:cNvSpPr>
          <p:nvPr>
            <p:ph idx="1"/>
          </p:nvPr>
        </p:nvSpPr>
        <p:spPr/>
        <p:txBody>
          <a:bodyPr/>
          <a:lstStyle/>
          <a:p>
            <a:pPr marL="514350" lvl="1" indent="-514350" eaLnBrk="1" hangingPunct="1">
              <a:buFont typeface="Franklin Gothic Medium" pitchFamily="34" charset="0"/>
              <a:buAutoNum type="arabicPeriod"/>
            </a:pPr>
            <a:r>
              <a:rPr lang="en-US" altLang="en-US" dirty="0" smtClean="0"/>
              <a:t>Silent Generation, born 1922-1943</a:t>
            </a:r>
          </a:p>
          <a:p>
            <a:pPr marL="514350" lvl="1" indent="-514350" eaLnBrk="1" hangingPunct="1">
              <a:buFont typeface="Franklin Gothic Medium" pitchFamily="34" charset="0"/>
              <a:buAutoNum type="arabicPeriod"/>
            </a:pPr>
            <a:endParaRPr lang="en-US" altLang="en-US" dirty="0" smtClean="0"/>
          </a:p>
          <a:p>
            <a:pPr marL="514350" lvl="1" indent="-514350" eaLnBrk="1" hangingPunct="1">
              <a:buFont typeface="Franklin Gothic Medium" pitchFamily="34" charset="0"/>
              <a:buAutoNum type="arabicPeriod"/>
            </a:pPr>
            <a:r>
              <a:rPr lang="en-US" altLang="en-US" dirty="0" smtClean="0"/>
              <a:t>Baby Boomers, born 1944-1960</a:t>
            </a:r>
          </a:p>
          <a:p>
            <a:pPr marL="514350" lvl="1" indent="-514350" eaLnBrk="1" hangingPunct="1">
              <a:buFont typeface="Franklin Gothic Medium" pitchFamily="34" charset="0"/>
              <a:buAutoNum type="arabicPeriod"/>
            </a:pPr>
            <a:endParaRPr lang="en-US" altLang="en-US" dirty="0" smtClean="0"/>
          </a:p>
          <a:p>
            <a:pPr marL="514350" lvl="1" indent="-514350" eaLnBrk="1" hangingPunct="1">
              <a:buFont typeface="Franklin Gothic Medium" pitchFamily="34" charset="0"/>
              <a:buAutoNum type="arabicPeriod"/>
            </a:pPr>
            <a:r>
              <a:rPr lang="en-US" altLang="en-US" dirty="0" smtClean="0"/>
              <a:t>Generation </a:t>
            </a:r>
            <a:r>
              <a:rPr lang="en-US" altLang="en-US" dirty="0" err="1" smtClean="0"/>
              <a:t>X’ers</a:t>
            </a:r>
            <a:r>
              <a:rPr lang="en-US" altLang="en-US" dirty="0" smtClean="0"/>
              <a:t>, born 1961-1980</a:t>
            </a:r>
          </a:p>
          <a:p>
            <a:pPr marL="514350" lvl="1" indent="-514350" eaLnBrk="1" hangingPunct="1">
              <a:buFont typeface="Franklin Gothic Medium" pitchFamily="34" charset="0"/>
              <a:buAutoNum type="arabicPeriod"/>
            </a:pPr>
            <a:endParaRPr lang="en-US" altLang="en-US" dirty="0" smtClean="0"/>
          </a:p>
          <a:p>
            <a:pPr marL="514350" lvl="1" indent="-514350" eaLnBrk="1" hangingPunct="1">
              <a:buFont typeface="Franklin Gothic Medium" pitchFamily="34" charset="0"/>
              <a:buAutoNum type="arabicPeriod"/>
            </a:pPr>
            <a:r>
              <a:rPr lang="en-US" altLang="en-US" dirty="0" smtClean="0"/>
              <a:t>Millenials, Born 1981-2000</a:t>
            </a:r>
          </a:p>
        </p:txBody>
      </p:sp>
    </p:spTree>
    <p:extLst>
      <p:ext uri="{BB962C8B-B14F-4D97-AF65-F5344CB8AC3E}">
        <p14:creationId xmlns:p14="http://schemas.microsoft.com/office/powerpoint/2010/main" val="825510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MILESTONES </a:t>
            </a:r>
            <a:r>
              <a:rPr lang="en-US" u="sng" dirty="0" smtClean="0">
                <a:solidFill>
                  <a:schemeClr val="accent1"/>
                </a:solidFill>
              </a:rPr>
              <a:t>LEARNER GOALS </a:t>
            </a:r>
            <a:r>
              <a:rPr lang="en-US" dirty="0" smtClean="0"/>
              <a:t>ARE SYNERGISTIC WITH MILLENIALS</a:t>
            </a:r>
            <a:endParaRPr lang="en-US" dirty="0"/>
          </a:p>
        </p:txBody>
      </p:sp>
      <p:sp>
        <p:nvSpPr>
          <p:cNvPr id="5" name="Text Placeholder 4"/>
          <p:cNvSpPr>
            <a:spLocks noGrp="1"/>
          </p:cNvSpPr>
          <p:nvPr>
            <p:ph type="body" idx="1"/>
          </p:nvPr>
        </p:nvSpPr>
        <p:spPr/>
        <p:txBody>
          <a:bodyPr/>
          <a:lstStyle/>
          <a:p>
            <a:r>
              <a:rPr lang="en-US" sz="2400" u="sng" dirty="0" smtClean="0">
                <a:solidFill>
                  <a:srgbClr val="00B050"/>
                </a:solidFill>
              </a:rPr>
              <a:t>MILLENNIAL CHARACTERISTIC</a:t>
            </a:r>
            <a:endParaRPr lang="en-US" sz="2400" u="sng" dirty="0">
              <a:solidFill>
                <a:srgbClr val="00B050"/>
              </a:solidFill>
            </a:endParaRPr>
          </a:p>
        </p:txBody>
      </p:sp>
      <p:sp>
        <p:nvSpPr>
          <p:cNvPr id="6" name="Content Placeholder 5"/>
          <p:cNvSpPr>
            <a:spLocks noGrp="1"/>
          </p:cNvSpPr>
          <p:nvPr>
            <p:ph sz="half" idx="2"/>
          </p:nvPr>
        </p:nvSpPr>
        <p:spPr/>
        <p:txBody>
          <a:bodyPr/>
          <a:lstStyle/>
          <a:p>
            <a:r>
              <a:rPr lang="en-US" sz="2400" dirty="0" smtClean="0"/>
              <a:t>Need explicit expectations</a:t>
            </a:r>
            <a:endParaRPr lang="en-US" sz="2400" dirty="0"/>
          </a:p>
          <a:p>
            <a:r>
              <a:rPr lang="en-US" sz="2400" dirty="0" smtClean="0"/>
              <a:t>Need Constant and specific feedback</a:t>
            </a:r>
            <a:endParaRPr lang="en-US" sz="2400" dirty="0"/>
          </a:p>
          <a:p>
            <a:r>
              <a:rPr lang="en-US" sz="2400" dirty="0" smtClean="0"/>
              <a:t>Need 1:1 mentoring and Guidance </a:t>
            </a:r>
            <a:endParaRPr lang="en-US" sz="2400" dirty="0"/>
          </a:p>
          <a:p>
            <a:r>
              <a:rPr lang="en-US" sz="2400" dirty="0" smtClean="0"/>
              <a:t>Need ARS, Frequent Quizzes</a:t>
            </a:r>
          </a:p>
          <a:p>
            <a:r>
              <a:rPr lang="en-US" sz="2400" dirty="0" smtClean="0"/>
              <a:t>Hands on Demonstration of knowledge</a:t>
            </a:r>
          </a:p>
          <a:p>
            <a:endParaRPr lang="en-US" dirty="0"/>
          </a:p>
          <a:p>
            <a:endParaRPr lang="en-US" dirty="0"/>
          </a:p>
        </p:txBody>
      </p:sp>
      <p:sp>
        <p:nvSpPr>
          <p:cNvPr id="7" name="Text Placeholder 6"/>
          <p:cNvSpPr>
            <a:spLocks noGrp="1"/>
          </p:cNvSpPr>
          <p:nvPr>
            <p:ph type="body" sz="quarter" idx="3"/>
          </p:nvPr>
        </p:nvSpPr>
        <p:spPr>
          <a:xfrm>
            <a:off x="4419600" y="2526389"/>
            <a:ext cx="4724400" cy="552729"/>
          </a:xfrm>
        </p:spPr>
        <p:txBody>
          <a:bodyPr>
            <a:noAutofit/>
          </a:bodyPr>
          <a:lstStyle/>
          <a:p>
            <a:r>
              <a:rPr lang="en-US" sz="2400" u="sng" dirty="0" smtClean="0"/>
              <a:t>MILESTONE GOALS FOR </a:t>
            </a:r>
            <a:r>
              <a:rPr lang="en-US" sz="2400" u="sng" dirty="0" smtClean="0">
                <a:solidFill>
                  <a:schemeClr val="accent1"/>
                </a:solidFill>
              </a:rPr>
              <a:t>LEARNERS</a:t>
            </a:r>
            <a:endParaRPr lang="en-US" sz="2400" u="sng" dirty="0">
              <a:solidFill>
                <a:schemeClr val="accent1"/>
              </a:solidFill>
            </a:endParaRPr>
          </a:p>
        </p:txBody>
      </p:sp>
      <p:sp>
        <p:nvSpPr>
          <p:cNvPr id="8" name="Content Placeholder 7"/>
          <p:cNvSpPr>
            <a:spLocks noGrp="1"/>
          </p:cNvSpPr>
          <p:nvPr>
            <p:ph sz="quarter" idx="4"/>
          </p:nvPr>
        </p:nvSpPr>
        <p:spPr>
          <a:xfrm>
            <a:off x="4800600" y="3052963"/>
            <a:ext cx="4041775" cy="3951288"/>
          </a:xfrm>
        </p:spPr>
        <p:txBody>
          <a:bodyPr/>
          <a:lstStyle/>
          <a:p>
            <a:r>
              <a:rPr lang="en-US" sz="2400" dirty="0"/>
              <a:t>Provide more explicit and transparent expectations of performance</a:t>
            </a:r>
          </a:p>
          <a:p>
            <a:r>
              <a:rPr lang="en-US" sz="2400" dirty="0"/>
              <a:t>Support better self-directed assessment and </a:t>
            </a:r>
            <a:r>
              <a:rPr lang="en-US" sz="2400" dirty="0" smtClean="0"/>
              <a:t>learning</a:t>
            </a:r>
            <a:endParaRPr lang="en-US" sz="2400" dirty="0"/>
          </a:p>
          <a:p>
            <a:r>
              <a:rPr lang="en-US" sz="2400" dirty="0"/>
              <a:t>Facilitate better feedback for professional development</a:t>
            </a:r>
          </a:p>
          <a:p>
            <a:endParaRPr lang="en-US" dirty="0"/>
          </a:p>
          <a:p>
            <a:endParaRPr lang="en-US" dirty="0"/>
          </a:p>
        </p:txBody>
      </p:sp>
      <p:sp>
        <p:nvSpPr>
          <p:cNvPr id="9" name="Rectangle 8"/>
          <p:cNvSpPr/>
          <p:nvPr/>
        </p:nvSpPr>
        <p:spPr>
          <a:xfrm>
            <a:off x="1600200" y="6197155"/>
            <a:ext cx="6867586" cy="646331"/>
          </a:xfrm>
          <a:prstGeom prst="rect">
            <a:avLst/>
          </a:prstGeom>
        </p:spPr>
        <p:txBody>
          <a:bodyPr wrap="none">
            <a:spAutoFit/>
          </a:bodyPr>
          <a:lstStyle/>
          <a:p>
            <a:r>
              <a:rPr lang="pt-BR" dirty="0" smtClean="0"/>
              <a:t>NEJM, March 2012 Thomas </a:t>
            </a:r>
            <a:r>
              <a:rPr lang="pt-BR" dirty="0"/>
              <a:t>J. Nasca, M.D., M.A.C.P</a:t>
            </a:r>
            <a:r>
              <a:rPr lang="pt-BR" dirty="0" smtClean="0"/>
              <a:t>.,</a:t>
            </a:r>
          </a:p>
          <a:p>
            <a:r>
              <a:rPr lang="pt-BR" dirty="0" smtClean="0">
                <a:hlinkClick r:id="rId2"/>
              </a:rPr>
              <a:t> </a:t>
            </a:r>
            <a:r>
              <a:rPr lang="pt-BR" dirty="0">
                <a:hlinkClick r:id="rId2"/>
              </a:rPr>
              <a:t>http://www.acgme.org/acgmeweb/Portals/0/PDFs/NAS/NEJMfinal.pdf</a:t>
            </a:r>
            <a:endParaRPr lang="en-US" dirty="0"/>
          </a:p>
        </p:txBody>
      </p:sp>
    </p:spTree>
    <p:extLst>
      <p:ext uri="{BB962C8B-B14F-4D97-AF65-F5344CB8AC3E}">
        <p14:creationId xmlns:p14="http://schemas.microsoft.com/office/powerpoint/2010/main" val="27371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228600"/>
            <a:ext cx="8229600" cy="609600"/>
          </a:xfrm>
          <a:custGeom>
            <a:avLst/>
            <a:gdLst/>
            <a:ahLst/>
            <a:cxnLst/>
            <a:rect l="l" t="t" r="r" b="b"/>
            <a:pathLst>
              <a:path w="8229600" h="609600">
                <a:moveTo>
                  <a:pt x="0" y="609600"/>
                </a:moveTo>
                <a:lnTo>
                  <a:pt x="0" y="0"/>
                </a:lnTo>
                <a:lnTo>
                  <a:pt x="8229600" y="0"/>
                </a:lnTo>
              </a:path>
            </a:pathLst>
          </a:custGeom>
          <a:ln w="19050">
            <a:solidFill>
              <a:srgbClr val="CC9900"/>
            </a:solidFill>
          </a:ln>
        </p:spPr>
        <p:txBody>
          <a:bodyPr wrap="square" lIns="0" tIns="0" rIns="0" bIns="0" rtlCol="0">
            <a:noAutofit/>
          </a:bodyPr>
          <a:lstStyle/>
          <a:p>
            <a:endParaRPr/>
          </a:p>
        </p:txBody>
      </p:sp>
      <p:sp>
        <p:nvSpPr>
          <p:cNvPr id="3" name="object 3"/>
          <p:cNvSpPr/>
          <p:nvPr/>
        </p:nvSpPr>
        <p:spPr>
          <a:xfrm>
            <a:off x="457200" y="6172200"/>
            <a:ext cx="8229600" cy="0"/>
          </a:xfrm>
          <a:custGeom>
            <a:avLst/>
            <a:gdLst/>
            <a:ahLst/>
            <a:cxnLst/>
            <a:rect l="l" t="t" r="r" b="b"/>
            <a:pathLst>
              <a:path w="8229600">
                <a:moveTo>
                  <a:pt x="0" y="0"/>
                </a:moveTo>
                <a:lnTo>
                  <a:pt x="8229600" y="0"/>
                </a:lnTo>
              </a:path>
            </a:pathLst>
          </a:custGeom>
          <a:ln w="19050">
            <a:solidFill>
              <a:srgbClr val="CC9900"/>
            </a:solidFill>
          </a:ln>
        </p:spPr>
        <p:txBody>
          <a:bodyPr wrap="square" lIns="0" tIns="0" rIns="0" bIns="0" rtlCol="0">
            <a:noAutofit/>
          </a:bodyPr>
          <a:lstStyle/>
          <a:p>
            <a:endParaRPr/>
          </a:p>
        </p:txBody>
      </p:sp>
      <p:sp>
        <p:nvSpPr>
          <p:cNvPr id="4" name="object 4"/>
          <p:cNvSpPr txBox="1">
            <a:spLocks noGrp="1"/>
          </p:cNvSpPr>
          <p:nvPr>
            <p:ph type="title"/>
          </p:nvPr>
        </p:nvSpPr>
        <p:spPr>
          <a:xfrm>
            <a:off x="381000" y="1447800"/>
            <a:ext cx="8229600" cy="1143000"/>
          </a:xfrm>
          <a:prstGeom prst="rect">
            <a:avLst/>
          </a:prstGeom>
        </p:spPr>
        <p:txBody>
          <a:bodyPr vert="horz" wrap="square" lIns="0" tIns="0" rIns="0" bIns="0" rtlCol="0">
            <a:noAutofit/>
          </a:bodyPr>
          <a:lstStyle/>
          <a:p>
            <a:pPr marL="12700">
              <a:lnSpc>
                <a:spcPct val="100000"/>
              </a:lnSpc>
            </a:pPr>
            <a:r>
              <a:rPr sz="4200" dirty="0" smtClean="0">
                <a:solidFill>
                  <a:srgbClr val="006633"/>
                </a:solidFill>
                <a:latin typeface="Garamond"/>
                <a:cs typeface="Garamond"/>
              </a:rPr>
              <a:t>“</a:t>
            </a:r>
            <a:r>
              <a:rPr sz="5400" dirty="0" smtClean="0">
                <a:solidFill>
                  <a:srgbClr val="006633"/>
                </a:solidFill>
                <a:latin typeface="Garamond"/>
                <a:cs typeface="Garamond"/>
              </a:rPr>
              <a:t>A</a:t>
            </a:r>
            <a:r>
              <a:rPr sz="5400" spc="-5" dirty="0" smtClean="0">
                <a:solidFill>
                  <a:srgbClr val="006633"/>
                </a:solidFill>
                <a:latin typeface="Garamond"/>
                <a:cs typeface="Garamond"/>
              </a:rPr>
              <a:t> </a:t>
            </a:r>
            <a:r>
              <a:rPr sz="5400" spc="-25" dirty="0" smtClean="0">
                <a:solidFill>
                  <a:srgbClr val="006633"/>
                </a:solidFill>
                <a:latin typeface="Garamond"/>
                <a:cs typeface="Garamond"/>
              </a:rPr>
              <a:t>challenge</a:t>
            </a:r>
            <a:r>
              <a:rPr sz="5400" spc="5" dirty="0" smtClean="0">
                <a:solidFill>
                  <a:srgbClr val="006633"/>
                </a:solidFill>
                <a:latin typeface="Garamond"/>
                <a:cs typeface="Garamond"/>
              </a:rPr>
              <a:t> </a:t>
            </a:r>
            <a:r>
              <a:rPr sz="5400" spc="0" dirty="0" smtClean="0">
                <a:solidFill>
                  <a:srgbClr val="006633"/>
                </a:solidFill>
                <a:latin typeface="Garamond"/>
                <a:cs typeface="Garamond"/>
              </a:rPr>
              <a:t>remains</a:t>
            </a:r>
            <a:r>
              <a:rPr sz="5400" spc="-5" dirty="0" smtClean="0">
                <a:solidFill>
                  <a:srgbClr val="006633"/>
                </a:solidFill>
                <a:latin typeface="Garamond"/>
                <a:cs typeface="Garamond"/>
              </a:rPr>
              <a:t> </a:t>
            </a:r>
            <a:r>
              <a:rPr sz="5400" spc="0" dirty="0" smtClean="0">
                <a:solidFill>
                  <a:srgbClr val="006633"/>
                </a:solidFill>
                <a:latin typeface="Garamond"/>
                <a:cs typeface="Garamond"/>
              </a:rPr>
              <a:t>for</a:t>
            </a:r>
            <a:endParaRPr sz="5400">
              <a:latin typeface="Garamond"/>
              <a:cs typeface="Garamond"/>
            </a:endParaRPr>
          </a:p>
        </p:txBody>
      </p:sp>
      <p:sp>
        <p:nvSpPr>
          <p:cNvPr id="5" name="object 5"/>
          <p:cNvSpPr txBox="1"/>
          <p:nvPr/>
        </p:nvSpPr>
        <p:spPr>
          <a:xfrm>
            <a:off x="593725" y="2362200"/>
            <a:ext cx="8016875" cy="4267200"/>
          </a:xfrm>
          <a:prstGeom prst="rect">
            <a:avLst/>
          </a:prstGeom>
        </p:spPr>
        <p:txBody>
          <a:bodyPr vert="horz" wrap="square" lIns="0" tIns="0" rIns="0" bIns="0" rtlCol="0">
            <a:noAutofit/>
          </a:bodyPr>
          <a:lstStyle/>
          <a:p>
            <a:pPr marL="12700" marR="1049655">
              <a:lnSpc>
                <a:spcPct val="100000"/>
              </a:lnSpc>
            </a:pPr>
            <a:r>
              <a:rPr sz="5400" spc="-25" dirty="0" smtClean="0">
                <a:solidFill>
                  <a:srgbClr val="006633"/>
                </a:solidFill>
                <a:latin typeface="Garamond"/>
                <a:cs typeface="Garamond"/>
              </a:rPr>
              <a:t>ed</a:t>
            </a:r>
            <a:r>
              <a:rPr sz="5400" spc="-45" dirty="0" smtClean="0">
                <a:solidFill>
                  <a:srgbClr val="006633"/>
                </a:solidFill>
                <a:latin typeface="Garamond"/>
                <a:cs typeface="Garamond"/>
              </a:rPr>
              <a:t>u</a:t>
            </a:r>
            <a:r>
              <a:rPr sz="5400" spc="0" dirty="0" smtClean="0">
                <a:solidFill>
                  <a:srgbClr val="006633"/>
                </a:solidFill>
                <a:latin typeface="Garamond"/>
                <a:cs typeface="Garamond"/>
              </a:rPr>
              <a:t>cators</a:t>
            </a:r>
            <a:r>
              <a:rPr sz="5400" spc="15" dirty="0" smtClean="0">
                <a:solidFill>
                  <a:srgbClr val="006633"/>
                </a:solidFill>
                <a:latin typeface="Garamond"/>
                <a:cs typeface="Garamond"/>
              </a:rPr>
              <a:t> </a:t>
            </a:r>
            <a:r>
              <a:rPr sz="5400" spc="0" dirty="0" smtClean="0">
                <a:solidFill>
                  <a:srgbClr val="006633"/>
                </a:solidFill>
                <a:latin typeface="Garamond"/>
                <a:cs typeface="Garamond"/>
              </a:rPr>
              <a:t>to incorporate </a:t>
            </a:r>
            <a:r>
              <a:rPr sz="5400" spc="-20" dirty="0" smtClean="0">
                <a:solidFill>
                  <a:srgbClr val="006633"/>
                </a:solidFill>
                <a:latin typeface="Garamond"/>
                <a:cs typeface="Garamond"/>
              </a:rPr>
              <a:t>te</a:t>
            </a:r>
            <a:r>
              <a:rPr sz="5400" spc="-40" dirty="0" smtClean="0">
                <a:solidFill>
                  <a:srgbClr val="006633"/>
                </a:solidFill>
                <a:latin typeface="Garamond"/>
                <a:cs typeface="Garamond"/>
              </a:rPr>
              <a:t>c</a:t>
            </a:r>
            <a:r>
              <a:rPr sz="5400" spc="0" dirty="0" smtClean="0">
                <a:solidFill>
                  <a:srgbClr val="006633"/>
                </a:solidFill>
                <a:latin typeface="Garamond"/>
                <a:cs typeface="Garamond"/>
              </a:rPr>
              <a:t>hnol</a:t>
            </a:r>
            <a:r>
              <a:rPr sz="5400" spc="5" dirty="0" smtClean="0">
                <a:solidFill>
                  <a:srgbClr val="006633"/>
                </a:solidFill>
                <a:latin typeface="Garamond"/>
                <a:cs typeface="Garamond"/>
              </a:rPr>
              <a:t>o</a:t>
            </a:r>
            <a:r>
              <a:rPr sz="5400" spc="-20" dirty="0" smtClean="0">
                <a:solidFill>
                  <a:srgbClr val="006633"/>
                </a:solidFill>
                <a:latin typeface="Garamond"/>
                <a:cs typeface="Garamond"/>
              </a:rPr>
              <a:t>gi</a:t>
            </a:r>
            <a:r>
              <a:rPr sz="5400" spc="-40" dirty="0" smtClean="0">
                <a:solidFill>
                  <a:srgbClr val="006633"/>
                </a:solidFill>
                <a:latin typeface="Garamond"/>
                <a:cs typeface="Garamond"/>
              </a:rPr>
              <a:t>e</a:t>
            </a:r>
            <a:r>
              <a:rPr sz="5400" spc="-20" dirty="0" smtClean="0">
                <a:solidFill>
                  <a:srgbClr val="006633"/>
                </a:solidFill>
                <a:latin typeface="Garamond"/>
                <a:cs typeface="Garamond"/>
              </a:rPr>
              <a:t>s s</a:t>
            </a:r>
            <a:r>
              <a:rPr sz="5400" spc="-40" dirty="0" smtClean="0">
                <a:solidFill>
                  <a:srgbClr val="006633"/>
                </a:solidFill>
                <a:latin typeface="Garamond"/>
                <a:cs typeface="Garamond"/>
              </a:rPr>
              <a:t>t</a:t>
            </a:r>
            <a:r>
              <a:rPr sz="5400" spc="-30" dirty="0" smtClean="0">
                <a:solidFill>
                  <a:srgbClr val="006633"/>
                </a:solidFill>
                <a:latin typeface="Garamond"/>
                <a:cs typeface="Garamond"/>
              </a:rPr>
              <a:t>ud</a:t>
            </a:r>
            <a:r>
              <a:rPr sz="5400" spc="-40" dirty="0" smtClean="0">
                <a:solidFill>
                  <a:srgbClr val="006633"/>
                </a:solidFill>
                <a:latin typeface="Garamond"/>
                <a:cs typeface="Garamond"/>
              </a:rPr>
              <a:t>e</a:t>
            </a:r>
            <a:r>
              <a:rPr sz="5400" spc="0" dirty="0" smtClean="0">
                <a:solidFill>
                  <a:srgbClr val="006633"/>
                </a:solidFill>
                <a:latin typeface="Garamond"/>
                <a:cs typeface="Garamond"/>
              </a:rPr>
              <a:t>nts find </a:t>
            </a:r>
            <a:r>
              <a:rPr sz="5400" spc="-25" dirty="0" smtClean="0">
                <a:solidFill>
                  <a:srgbClr val="006633"/>
                </a:solidFill>
                <a:latin typeface="Garamond"/>
                <a:cs typeface="Garamond"/>
              </a:rPr>
              <a:t>us</a:t>
            </a:r>
            <a:r>
              <a:rPr sz="5400" spc="-40" dirty="0" smtClean="0">
                <a:solidFill>
                  <a:srgbClr val="006633"/>
                </a:solidFill>
                <a:latin typeface="Garamond"/>
                <a:cs typeface="Garamond"/>
              </a:rPr>
              <a:t>e</a:t>
            </a:r>
            <a:r>
              <a:rPr sz="5400" spc="-20" dirty="0" smtClean="0">
                <a:solidFill>
                  <a:srgbClr val="006633"/>
                </a:solidFill>
                <a:latin typeface="Garamond"/>
                <a:cs typeface="Garamond"/>
              </a:rPr>
              <a:t>ful</a:t>
            </a:r>
            <a:r>
              <a:rPr sz="5400" spc="15" dirty="0" smtClean="0">
                <a:solidFill>
                  <a:srgbClr val="006633"/>
                </a:solidFill>
                <a:latin typeface="Garamond"/>
                <a:cs typeface="Garamond"/>
              </a:rPr>
              <a:t> </a:t>
            </a:r>
            <a:r>
              <a:rPr sz="5400" spc="-25" dirty="0" smtClean="0">
                <a:solidFill>
                  <a:srgbClr val="006633"/>
                </a:solidFill>
                <a:latin typeface="Garamond"/>
                <a:cs typeface="Garamond"/>
              </a:rPr>
              <a:t>while creating an interac</a:t>
            </a:r>
            <a:r>
              <a:rPr sz="5400" spc="-20" dirty="0" smtClean="0">
                <a:solidFill>
                  <a:srgbClr val="006633"/>
                </a:solidFill>
                <a:latin typeface="Garamond"/>
                <a:cs typeface="Garamond"/>
              </a:rPr>
              <a:t>tive</a:t>
            </a:r>
            <a:r>
              <a:rPr sz="5400" spc="15" dirty="0" smtClean="0">
                <a:solidFill>
                  <a:srgbClr val="006633"/>
                </a:solidFill>
                <a:latin typeface="Garamond"/>
                <a:cs typeface="Garamond"/>
              </a:rPr>
              <a:t> </a:t>
            </a:r>
            <a:r>
              <a:rPr sz="5400" spc="0" dirty="0" smtClean="0">
                <a:solidFill>
                  <a:srgbClr val="006633"/>
                </a:solidFill>
                <a:latin typeface="Garamond"/>
                <a:cs typeface="Garamond"/>
              </a:rPr>
              <a:t>learning environmen</a:t>
            </a:r>
            <a:r>
              <a:rPr sz="5400" spc="-5" dirty="0" smtClean="0">
                <a:solidFill>
                  <a:srgbClr val="006633"/>
                </a:solidFill>
                <a:latin typeface="Garamond"/>
                <a:cs typeface="Garamond"/>
              </a:rPr>
              <a:t>t</a:t>
            </a:r>
            <a:r>
              <a:rPr sz="5400" spc="0" dirty="0" smtClean="0">
                <a:solidFill>
                  <a:srgbClr val="006633"/>
                </a:solidFill>
                <a:latin typeface="Garamond"/>
                <a:cs typeface="Garamond"/>
              </a:rPr>
              <a:t>”</a:t>
            </a:r>
            <a:r>
              <a:rPr lang="en-US" sz="5400" spc="0" dirty="0" smtClean="0">
                <a:solidFill>
                  <a:srgbClr val="006633"/>
                </a:solidFill>
                <a:latin typeface="Garamond"/>
                <a:cs typeface="Garamond"/>
              </a:rPr>
              <a:t> </a:t>
            </a:r>
            <a:r>
              <a:rPr sz="3200" dirty="0" err="1" smtClean="0">
                <a:solidFill>
                  <a:srgbClr val="006633"/>
                </a:solidFill>
                <a:latin typeface="Garamond"/>
                <a:cs typeface="Garamond"/>
              </a:rPr>
              <a:t>Cardall</a:t>
            </a:r>
            <a:r>
              <a:rPr sz="3200" dirty="0" smtClean="0">
                <a:solidFill>
                  <a:srgbClr val="006633"/>
                </a:solidFill>
                <a:latin typeface="Garamond"/>
                <a:cs typeface="Garamond"/>
              </a:rPr>
              <a:t> </a:t>
            </a:r>
            <a:r>
              <a:rPr sz="3200" spc="-15" dirty="0" smtClean="0">
                <a:solidFill>
                  <a:srgbClr val="006633"/>
                </a:solidFill>
                <a:latin typeface="Garamond"/>
                <a:cs typeface="Garamond"/>
              </a:rPr>
              <a:t>et </a:t>
            </a:r>
            <a:r>
              <a:rPr sz="3200" spc="-10" dirty="0" smtClean="0">
                <a:solidFill>
                  <a:srgbClr val="006633"/>
                </a:solidFill>
                <a:latin typeface="Garamond"/>
                <a:cs typeface="Garamond"/>
              </a:rPr>
              <a:t>al., </a:t>
            </a:r>
            <a:r>
              <a:rPr sz="3200" spc="-20" dirty="0" smtClean="0">
                <a:solidFill>
                  <a:srgbClr val="006633"/>
                </a:solidFill>
                <a:latin typeface="Garamond"/>
                <a:cs typeface="Garamond"/>
              </a:rPr>
              <a:t>2008</a:t>
            </a:r>
            <a:endParaRPr sz="3200" dirty="0">
              <a:latin typeface="Garamond"/>
              <a:cs typeface="Garamond"/>
            </a:endParaRPr>
          </a:p>
        </p:txBody>
      </p:sp>
    </p:spTree>
    <p:extLst>
      <p:ext uri="{BB962C8B-B14F-4D97-AF65-F5344CB8AC3E}">
        <p14:creationId xmlns:p14="http://schemas.microsoft.com/office/powerpoint/2010/main" val="41440469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230" y="3048000"/>
            <a:ext cx="7772400" cy="891930"/>
          </a:xfrm>
        </p:spPr>
        <p:txBody>
          <a:bodyPr>
            <a:normAutofit fontScale="90000"/>
          </a:bodyPr>
          <a:lstStyle/>
          <a:p>
            <a:r>
              <a:rPr lang="en-US" dirty="0" smtClean="0"/>
              <a:t>WHAT TOOLS WILL YOU GATHER FOR YOUR TOOLBOX TODAY?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393" y="4191000"/>
            <a:ext cx="2124075" cy="2152650"/>
          </a:xfrm>
          <a:prstGeom prst="rect">
            <a:avLst/>
          </a:prstGeom>
        </p:spPr>
      </p:pic>
      <p:sp>
        <p:nvSpPr>
          <p:cNvPr id="3" name="TextBox 2"/>
          <p:cNvSpPr txBox="1"/>
          <p:nvPr/>
        </p:nvSpPr>
        <p:spPr>
          <a:xfrm>
            <a:off x="1447800" y="6477000"/>
            <a:ext cx="6096000" cy="381000"/>
          </a:xfrm>
          <a:prstGeom prst="rect">
            <a:avLst/>
          </a:prstGeom>
          <a:noFill/>
        </p:spPr>
        <p:txBody>
          <a:bodyPr wrap="square" rtlCol="0">
            <a:spAutoFit/>
          </a:bodyPr>
          <a:lstStyle/>
          <a:p>
            <a:r>
              <a:rPr lang="en-US" dirty="0" smtClean="0"/>
              <a:t>Google images-open clip art</a:t>
            </a:r>
            <a:endParaRPr lang="en-US" dirty="0"/>
          </a:p>
        </p:txBody>
      </p:sp>
    </p:spTree>
    <p:extLst>
      <p:ext uri="{BB962C8B-B14F-4D97-AF65-F5344CB8AC3E}">
        <p14:creationId xmlns:p14="http://schemas.microsoft.com/office/powerpoint/2010/main" val="21208707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FINAL THOUGHTS</a:t>
            </a:r>
            <a:endParaRPr lang="en-US" sz="3600" dirty="0"/>
          </a:p>
        </p:txBody>
      </p:sp>
      <p:sp>
        <p:nvSpPr>
          <p:cNvPr id="3" name="Content Placeholder 2"/>
          <p:cNvSpPr>
            <a:spLocks noGrp="1"/>
          </p:cNvSpPr>
          <p:nvPr>
            <p:ph idx="1"/>
          </p:nvPr>
        </p:nvSpPr>
        <p:spPr/>
        <p:txBody>
          <a:bodyPr/>
          <a:lstStyle/>
          <a:p>
            <a:r>
              <a:rPr lang="en-US" sz="3200" dirty="0" smtClean="0"/>
              <a:t>Millennials can inspire us to be our best</a:t>
            </a:r>
          </a:p>
          <a:p>
            <a:endParaRPr lang="en-US" sz="3200" dirty="0" smtClean="0"/>
          </a:p>
          <a:p>
            <a:r>
              <a:rPr lang="en-US" sz="3200" dirty="0" smtClean="0"/>
              <a:t>Set expectations but then we have to show up with our best</a:t>
            </a:r>
          </a:p>
          <a:p>
            <a:endParaRPr lang="en-US" sz="3200" dirty="0"/>
          </a:p>
          <a:p>
            <a:r>
              <a:rPr lang="en-US" sz="3200" dirty="0" smtClean="0"/>
              <a:t>Mutual understanding can make teaching millennials extremely rewarding</a:t>
            </a:r>
          </a:p>
          <a:p>
            <a:endParaRPr lang="en-US" dirty="0"/>
          </a:p>
        </p:txBody>
      </p:sp>
    </p:spTree>
    <p:extLst>
      <p:ext uri="{BB962C8B-B14F-4D97-AF65-F5344CB8AC3E}">
        <p14:creationId xmlns:p14="http://schemas.microsoft.com/office/powerpoint/2010/main" val="17338653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22285" y="3905105"/>
            <a:ext cx="3886200" cy="2590800"/>
          </a:xfrm>
          <a:prstGeom prst="rect">
            <a:avLst/>
          </a:prstGeom>
        </p:spPr>
      </p:pic>
      <p:sp>
        <p:nvSpPr>
          <p:cNvPr id="2" name="Title 1"/>
          <p:cNvSpPr>
            <a:spLocks noGrp="1"/>
          </p:cNvSpPr>
          <p:nvPr>
            <p:ph type="title" idx="4294967295"/>
          </p:nvPr>
        </p:nvSpPr>
        <p:spPr>
          <a:xfrm>
            <a:off x="107950" y="791730"/>
            <a:ext cx="9036050" cy="549275"/>
          </a:xfrm>
        </p:spPr>
        <p:txBody>
          <a:bodyPr>
            <a:normAutofit fontScale="90000"/>
          </a:bodyPr>
          <a:lstStyle/>
          <a:p>
            <a:pPr>
              <a:defRPr/>
            </a:pPr>
            <a:r>
              <a:rPr lang="en-US" sz="6000" dirty="0" smtClean="0">
                <a:solidFill>
                  <a:srgbClr val="FF0000"/>
                </a:solidFill>
                <a:latin typeface="Arial" panose="020B0604020202020204" pitchFamily="34" charset="0"/>
                <a:cs typeface="Arial" panose="020B0604020202020204" pitchFamily="34" charset="0"/>
              </a:rPr>
              <a:t>QUESTIONS/DISCUSSION</a:t>
            </a:r>
            <a:endParaRPr lang="en-US" sz="6000"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770745" y="1876136"/>
            <a:ext cx="4904509" cy="2247900"/>
          </a:xfrm>
          <a:prstGeom prst="rect">
            <a:avLst/>
          </a:prstGeom>
        </p:spPr>
      </p:pic>
      <p:pic>
        <p:nvPicPr>
          <p:cNvPr id="6" name="Picture 5"/>
          <p:cNvPicPr>
            <a:picLocks noChangeAspect="1"/>
          </p:cNvPicPr>
          <p:nvPr/>
        </p:nvPicPr>
        <p:blipFill>
          <a:blip r:embed="rId4"/>
          <a:stretch>
            <a:fillRect/>
          </a:stretch>
        </p:blipFill>
        <p:spPr>
          <a:xfrm>
            <a:off x="357873" y="1876136"/>
            <a:ext cx="3748088" cy="2498725"/>
          </a:xfrm>
          <a:prstGeom prst="rect">
            <a:avLst/>
          </a:prstGeom>
        </p:spPr>
      </p:pic>
      <p:pic>
        <p:nvPicPr>
          <p:cNvPr id="7" name="Picture 6"/>
          <p:cNvPicPr>
            <a:picLocks noChangeAspect="1"/>
          </p:cNvPicPr>
          <p:nvPr/>
        </p:nvPicPr>
        <p:blipFill>
          <a:blip r:embed="rId5"/>
          <a:stretch>
            <a:fillRect/>
          </a:stretch>
        </p:blipFill>
        <p:spPr>
          <a:xfrm>
            <a:off x="142587" y="4162750"/>
            <a:ext cx="3294640" cy="2470980"/>
          </a:xfrm>
          <a:prstGeom prst="rect">
            <a:avLst/>
          </a:prstGeom>
        </p:spPr>
      </p:pic>
      <p:pic>
        <p:nvPicPr>
          <p:cNvPr id="8" name="Picture 7"/>
          <p:cNvPicPr>
            <a:picLocks noChangeAspect="1"/>
          </p:cNvPicPr>
          <p:nvPr/>
        </p:nvPicPr>
        <p:blipFill rotWithShape="1">
          <a:blip r:embed="rId6"/>
          <a:srcRect l="45219"/>
          <a:stretch/>
        </p:blipFill>
        <p:spPr>
          <a:xfrm>
            <a:off x="3040207" y="3495674"/>
            <a:ext cx="2619374" cy="2781300"/>
          </a:xfrm>
          <a:prstGeom prst="rect">
            <a:avLst/>
          </a:prstGeom>
        </p:spPr>
      </p:pic>
    </p:spTree>
    <p:extLst>
      <p:ext uri="{BB962C8B-B14F-4D97-AF65-F5344CB8AC3E}">
        <p14:creationId xmlns:p14="http://schemas.microsoft.com/office/powerpoint/2010/main" val="423182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RESOURCES FOR ALL GENERATIONS….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6473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8229600" cy="1143000"/>
          </a:xfrm>
        </p:spPr>
        <p:txBody>
          <a:bodyPr/>
          <a:lstStyle/>
          <a:p>
            <a:pPr eaLnBrk="1" hangingPunct="1">
              <a:defRPr/>
            </a:pPr>
            <a:r>
              <a:rPr lang="en-US" sz="3200" dirty="0" smtClean="0">
                <a:solidFill>
                  <a:srgbClr val="C00000"/>
                </a:solidFill>
              </a:rPr>
              <a:t>RESOURCES</a:t>
            </a:r>
            <a:endParaRPr lang="en-US" sz="3200" dirty="0">
              <a:solidFill>
                <a:srgbClr val="C00000"/>
              </a:solidFill>
            </a:endParaRPr>
          </a:p>
        </p:txBody>
      </p:sp>
      <p:sp>
        <p:nvSpPr>
          <p:cNvPr id="3" name="Content Placeholder 2"/>
          <p:cNvSpPr>
            <a:spLocks noGrp="1"/>
          </p:cNvSpPr>
          <p:nvPr>
            <p:ph idx="1"/>
          </p:nvPr>
        </p:nvSpPr>
        <p:spPr>
          <a:xfrm>
            <a:off x="457200" y="2286000"/>
            <a:ext cx="8229600" cy="4206875"/>
          </a:xfrm>
        </p:spPr>
        <p:txBody>
          <a:bodyPr>
            <a:normAutofit fontScale="92500" lnSpcReduction="10000"/>
          </a:bodyPr>
          <a:lstStyle/>
          <a:p>
            <a:pPr eaLnBrk="1" hangingPunct="1">
              <a:buFont typeface="Wingdings" panose="05000000000000000000" pitchFamily="2" charset="2"/>
              <a:buChar char="Ø"/>
              <a:defRPr/>
            </a:pPr>
            <a:r>
              <a:rPr lang="en-US" u="sng" dirty="0" smtClean="0"/>
              <a:t>Websites:</a:t>
            </a:r>
          </a:p>
          <a:p>
            <a:pPr eaLnBrk="1" hangingPunct="1">
              <a:buFont typeface="Wingdings" panose="05000000000000000000" pitchFamily="2" charset="2"/>
              <a:buChar char="Ø"/>
              <a:defRPr/>
            </a:pPr>
            <a:endParaRPr lang="en-US" u="sng" dirty="0" smtClean="0"/>
          </a:p>
          <a:p>
            <a:pPr eaLnBrk="1" hangingPunct="1">
              <a:buFont typeface="Arial" pitchFamily="34" charset="0"/>
              <a:buNone/>
              <a:defRPr/>
            </a:pPr>
            <a:r>
              <a:rPr lang="en-US" dirty="0" smtClean="0"/>
              <a:t>Faculty Development , Teaching Millennial Students Institute at          Western Michigan University</a:t>
            </a:r>
            <a:endParaRPr lang="en-US" dirty="0"/>
          </a:p>
          <a:p>
            <a:pPr eaLnBrk="1" hangingPunct="1">
              <a:buFont typeface="Arial" pitchFamily="34" charset="0"/>
              <a:buNone/>
              <a:defRPr/>
            </a:pPr>
            <a:r>
              <a:rPr lang="en-US" dirty="0" smtClean="0">
                <a:hlinkClick r:id="rId2"/>
              </a:rPr>
              <a:t>http://www.wmich.edu/facdev/Programs/TeachingMillennials.html</a:t>
            </a:r>
            <a:endParaRPr lang="en-US" dirty="0" smtClean="0"/>
          </a:p>
          <a:p>
            <a:pPr eaLnBrk="1" hangingPunct="1">
              <a:buFont typeface="Arial" pitchFamily="34" charset="0"/>
              <a:buNone/>
              <a:defRPr/>
            </a:pPr>
            <a:endParaRPr lang="en-US" dirty="0" smtClean="0"/>
          </a:p>
          <a:p>
            <a:pPr eaLnBrk="1" hangingPunct="1">
              <a:buFont typeface="Arial" pitchFamily="34" charset="0"/>
              <a:buNone/>
              <a:defRPr/>
            </a:pPr>
            <a:endParaRPr lang="en-US" dirty="0"/>
          </a:p>
          <a:p>
            <a:pPr marL="385762" indent="-342900" eaLnBrk="1" hangingPunct="1">
              <a:buFont typeface="Wingdings" panose="05000000000000000000" pitchFamily="2" charset="2"/>
              <a:buChar char="Ø"/>
              <a:defRPr/>
            </a:pPr>
            <a:r>
              <a:rPr lang="en-US" u="sng" dirty="0" smtClean="0"/>
              <a:t>CD and Seminars</a:t>
            </a:r>
          </a:p>
          <a:p>
            <a:pPr lvl="1" eaLnBrk="1" hangingPunct="1">
              <a:defRPr/>
            </a:pPr>
            <a:endParaRPr lang="en-US" sz="2600" dirty="0" smtClean="0"/>
          </a:p>
          <a:p>
            <a:pPr marL="0" lvl="1" indent="0" eaLnBrk="1" hangingPunct="1">
              <a:buFont typeface="Wingdings" pitchFamily="2" charset="2"/>
              <a:buNone/>
              <a:defRPr/>
            </a:pPr>
            <a:r>
              <a:rPr lang="en-US" sz="2600" b="1" dirty="0" smtClean="0"/>
              <a:t>Five strategies to Engage Today’s students</a:t>
            </a:r>
            <a:endParaRPr lang="en-US" sz="2600" b="1" dirty="0"/>
          </a:p>
          <a:p>
            <a:pPr marL="0" lvl="1" indent="0" eaLnBrk="1" hangingPunct="1">
              <a:buFont typeface="Wingdings" pitchFamily="2" charset="2"/>
              <a:buNone/>
              <a:defRPr/>
            </a:pPr>
            <a:r>
              <a:rPr lang="en-US" sz="2600" dirty="0">
                <a:hlinkClick r:id="rId3"/>
              </a:rPr>
              <a:t>https://</a:t>
            </a:r>
            <a:r>
              <a:rPr lang="en-US" sz="2600" dirty="0" smtClean="0">
                <a:hlinkClick r:id="rId3"/>
              </a:rPr>
              <a:t>www.magnapubs.com</a:t>
            </a:r>
            <a:endParaRPr lang="en-US" sz="2600" dirty="0" smtClean="0"/>
          </a:p>
          <a:p>
            <a:pPr marL="0" lvl="1" indent="0" eaLnBrk="1" hangingPunct="1">
              <a:buFont typeface="Wingdings" pitchFamily="2" charset="2"/>
              <a:buNone/>
              <a:defRPr/>
            </a:pPr>
            <a:endParaRPr lang="en-US" dirty="0"/>
          </a:p>
        </p:txBody>
      </p:sp>
    </p:spTree>
    <p:extLst>
      <p:ext uri="{BB962C8B-B14F-4D97-AF65-F5344CB8AC3E}">
        <p14:creationId xmlns:p14="http://schemas.microsoft.com/office/powerpoint/2010/main" val="415192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dirty="0" smtClean="0">
                <a:solidFill>
                  <a:srgbClr val="C00000"/>
                </a:solidFill>
              </a:rPr>
              <a:t>RESOURCES</a:t>
            </a:r>
            <a:r>
              <a:rPr lang="en-US" dirty="0" smtClean="0"/>
              <a:t/>
            </a:r>
            <a:br>
              <a:rPr lang="en-US" dirty="0" smtClean="0"/>
            </a:br>
            <a:endParaRPr lang="en-US" dirty="0"/>
          </a:p>
        </p:txBody>
      </p:sp>
      <p:sp>
        <p:nvSpPr>
          <p:cNvPr id="142338" name="Content Placeholder 2"/>
          <p:cNvSpPr>
            <a:spLocks noGrp="1"/>
          </p:cNvSpPr>
          <p:nvPr>
            <p:ph idx="1"/>
          </p:nvPr>
        </p:nvSpPr>
        <p:spPr>
          <a:xfrm>
            <a:off x="457200" y="2209800"/>
            <a:ext cx="8229600" cy="4283075"/>
          </a:xfrm>
        </p:spPr>
        <p:txBody>
          <a:bodyPr/>
          <a:lstStyle/>
          <a:p>
            <a:pPr eaLnBrk="1" hangingPunct="1">
              <a:buFont typeface="Wingdings" panose="05000000000000000000" pitchFamily="2" charset="2"/>
              <a:buChar char="Ø"/>
              <a:defRPr/>
            </a:pPr>
            <a:r>
              <a:rPr lang="en-US" u="sng" dirty="0" smtClean="0"/>
              <a:t>Video:</a:t>
            </a:r>
          </a:p>
          <a:p>
            <a:pPr marL="342900" lvl="1" indent="0" eaLnBrk="1" hangingPunct="1">
              <a:buNone/>
              <a:defRPr/>
            </a:pPr>
            <a:r>
              <a:rPr lang="en-US" dirty="0" smtClean="0">
                <a:solidFill>
                  <a:srgbClr val="000000"/>
                </a:solidFill>
                <a:hlinkClick r:id="rId2"/>
              </a:rPr>
              <a:t>http://vimeo.com/24148123</a:t>
            </a:r>
            <a:r>
              <a:rPr lang="en-US" dirty="0" smtClean="0">
                <a:solidFill>
                  <a:srgbClr val="000000"/>
                </a:solidFill>
              </a:rPr>
              <a:t>   </a:t>
            </a:r>
            <a:r>
              <a:rPr lang="en-US" b="0" dirty="0" smtClean="0"/>
              <a:t>Millennial Generation and “The Lecture”</a:t>
            </a:r>
          </a:p>
          <a:p>
            <a:pPr marL="342900" lvl="1" indent="0" eaLnBrk="1" hangingPunct="1">
              <a:buNone/>
              <a:defRPr/>
            </a:pPr>
            <a:endParaRPr lang="en-US" u="sng" dirty="0"/>
          </a:p>
          <a:p>
            <a:pPr eaLnBrk="1" hangingPunct="1">
              <a:buFont typeface="Wingdings" panose="05000000000000000000" pitchFamily="2" charset="2"/>
              <a:buChar char="Ø"/>
              <a:defRPr/>
            </a:pPr>
            <a:r>
              <a:rPr lang="en-US" u="sng" dirty="0" smtClean="0"/>
              <a:t>Blogs:</a:t>
            </a:r>
          </a:p>
          <a:p>
            <a:pPr marL="0" lvl="1" indent="0" eaLnBrk="1" hangingPunct="1">
              <a:buFont typeface="Wingdings" pitchFamily="2" charset="2"/>
              <a:buNone/>
              <a:defRPr/>
            </a:pPr>
            <a:r>
              <a:rPr lang="en-US" dirty="0" smtClean="0">
                <a:hlinkClick r:id="rId3"/>
              </a:rPr>
              <a:t>https://edtechdigest.wordpress.engaging-millennials/ </a:t>
            </a:r>
            <a:r>
              <a:rPr lang="en-US" sz="2400" dirty="0" smtClean="0"/>
              <a:t>Cool Tools for Engaging the Millennial Learner </a:t>
            </a:r>
          </a:p>
          <a:p>
            <a:pPr marL="0" lvl="1" indent="0" eaLnBrk="1" hangingPunct="1">
              <a:buFont typeface="Wingdings" pitchFamily="2" charset="2"/>
              <a:buNone/>
              <a:defRPr/>
            </a:pPr>
            <a:endParaRPr lang="en-US" dirty="0"/>
          </a:p>
          <a:p>
            <a:pPr marL="342900" lvl="1" indent="-342900" eaLnBrk="1" hangingPunct="1">
              <a:buFont typeface="Wingdings" panose="05000000000000000000" pitchFamily="2" charset="2"/>
              <a:buChar char="Ø"/>
              <a:defRPr/>
            </a:pPr>
            <a:r>
              <a:rPr lang="en-US" u="sng" dirty="0" smtClean="0"/>
              <a:t>Podcast</a:t>
            </a:r>
            <a:r>
              <a:rPr lang="en-US" dirty="0" smtClean="0"/>
              <a:t>:</a:t>
            </a:r>
          </a:p>
          <a:p>
            <a:pPr marL="0" lvl="1" indent="0" eaLnBrk="1" hangingPunct="1">
              <a:buFont typeface="Wingdings" pitchFamily="2" charset="2"/>
              <a:buNone/>
              <a:defRPr/>
            </a:pPr>
            <a:r>
              <a:rPr lang="en-US" dirty="0" smtClean="0">
                <a:hlinkClick r:id="rId4"/>
              </a:rPr>
              <a:t>Radio </a:t>
            </a:r>
            <a:r>
              <a:rPr lang="en-US" dirty="0">
                <a:hlinkClick r:id="rId4"/>
              </a:rPr>
              <a:t>Series on Millennials on </a:t>
            </a:r>
            <a:r>
              <a:rPr lang="en-US" dirty="0" smtClean="0">
                <a:hlinkClick r:id="rId4"/>
              </a:rPr>
              <a:t>NPR</a:t>
            </a:r>
            <a:r>
              <a:rPr lang="en-US" dirty="0" smtClean="0"/>
              <a:t> New Boom Generation</a:t>
            </a:r>
          </a:p>
          <a:p>
            <a:pPr marL="0" lvl="1" indent="0" eaLnBrk="1" hangingPunct="1">
              <a:buFont typeface="Wingdings" pitchFamily="2" charset="2"/>
              <a:buNone/>
              <a:defRPr/>
            </a:pPr>
            <a:endParaRPr lang="en-US" dirty="0" smtClean="0"/>
          </a:p>
          <a:p>
            <a:pPr marL="0" lvl="1" indent="0" eaLnBrk="1" hangingPunct="1">
              <a:buFont typeface="Wingdings" pitchFamily="2" charset="2"/>
              <a:buNone/>
              <a:defRPr/>
            </a:pPr>
            <a:endParaRPr lang="en-US" sz="2400" dirty="0" smtClean="0"/>
          </a:p>
        </p:txBody>
      </p:sp>
    </p:spTree>
    <p:extLst>
      <p:ext uri="{BB962C8B-B14F-4D97-AF65-F5344CB8AC3E}">
        <p14:creationId xmlns:p14="http://schemas.microsoft.com/office/powerpoint/2010/main" val="375738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73" y="1173443"/>
            <a:ext cx="3072650" cy="853514"/>
          </a:xfrm>
          <a:prstGeom prst="rect">
            <a:avLst/>
          </a:prstGeom>
        </p:spPr>
      </p:pic>
      <p:sp>
        <p:nvSpPr>
          <p:cNvPr id="83971" name="Content Placeholder 2"/>
          <p:cNvSpPr>
            <a:spLocks noGrp="1"/>
          </p:cNvSpPr>
          <p:nvPr>
            <p:ph idx="1"/>
          </p:nvPr>
        </p:nvSpPr>
        <p:spPr>
          <a:xfrm>
            <a:off x="533400" y="1752600"/>
            <a:ext cx="7521575" cy="3232943"/>
          </a:xfrm>
        </p:spPr>
        <p:txBody>
          <a:bodyPr/>
          <a:lstStyle/>
          <a:p>
            <a:pPr marL="57150" indent="0">
              <a:buNone/>
            </a:pPr>
            <a:r>
              <a:rPr lang="en-US" altLang="en-US" u="sng" dirty="0" smtClean="0"/>
              <a:t>E-Books:</a:t>
            </a:r>
          </a:p>
          <a:p>
            <a:pPr marL="0" indent="0">
              <a:buNone/>
            </a:pPr>
            <a:r>
              <a:rPr lang="en-US" altLang="en-US" sz="2000" dirty="0" smtClean="0"/>
              <a:t>The Net Generation</a:t>
            </a:r>
          </a:p>
          <a:p>
            <a:pPr marL="0" indent="0">
              <a:buNone/>
            </a:pPr>
            <a:r>
              <a:rPr lang="en-US" altLang="en-US" sz="2000" dirty="0" smtClean="0">
                <a:hlinkClick r:id="rId3"/>
              </a:rPr>
              <a:t>http://www.educause.edu/research-and-publications/books/educating-net-generation</a:t>
            </a:r>
            <a:endParaRPr lang="en-US" altLang="en-US" dirty="0" smtClean="0"/>
          </a:p>
          <a:p>
            <a:pPr marL="57150" indent="0">
              <a:buNone/>
            </a:pPr>
            <a:r>
              <a:rPr lang="en-US" altLang="en-US" u="sng" dirty="0" smtClean="0"/>
              <a:t>Books</a:t>
            </a:r>
            <a:r>
              <a:rPr lang="en-US" altLang="en-US" dirty="0" smtClean="0"/>
              <a:t>		          </a:t>
            </a:r>
            <a:r>
              <a:rPr lang="en-US" altLang="en-US" u="sng" dirty="0" smtClean="0"/>
              <a:t>Kindle &amp; </a:t>
            </a:r>
            <a:r>
              <a:rPr lang="en-US" altLang="en-US" u="sng" dirty="0" err="1" smtClean="0"/>
              <a:t>Ibooks</a:t>
            </a:r>
            <a:r>
              <a:rPr lang="en-US" altLang="en-US" u="sng" dirty="0" smtClean="0"/>
              <a:t> Version</a:t>
            </a:r>
          </a:p>
          <a:p>
            <a:pPr lvl="1" eaLnBrk="1" hangingPunct="1"/>
            <a:endParaRPr lang="en-US" altLang="en-US" dirty="0" smtClean="0"/>
          </a:p>
          <a:p>
            <a:pPr eaLnBrk="1" hangingPunct="1"/>
            <a:endParaRPr lang="en-US" altLang="en-US" dirty="0" smtClean="0"/>
          </a:p>
        </p:txBody>
      </p:sp>
      <p:grpSp>
        <p:nvGrpSpPr>
          <p:cNvPr id="3" name="Group 2"/>
          <p:cNvGrpSpPr/>
          <p:nvPr/>
        </p:nvGrpSpPr>
        <p:grpSpPr>
          <a:xfrm>
            <a:off x="339951" y="3810000"/>
            <a:ext cx="8242300" cy="2590800"/>
            <a:chOff x="268514" y="3124200"/>
            <a:chExt cx="8242300" cy="3048000"/>
          </a:xfrm>
        </p:grpSpPr>
        <p:pic>
          <p:nvPicPr>
            <p:cNvPr id="83972" name="Picture 2"/>
            <p:cNvPicPr>
              <a:picLocks noChangeAspect="1" noChangeArrowheads="1"/>
            </p:cNvPicPr>
            <p:nvPr/>
          </p:nvPicPr>
          <p:blipFill>
            <a:blip r:embed="rId4">
              <a:extLst>
                <a:ext uri="{28A0092B-C50C-407E-A947-70E740481C1C}">
                  <a14:useLocalDpi xmlns:a14="http://schemas.microsoft.com/office/drawing/2010/main" val="0"/>
                </a:ext>
              </a:extLst>
            </a:blip>
            <a:srcRect l="12553" t="13731" r="17001"/>
            <a:stretch>
              <a:fillRect/>
            </a:stretch>
          </p:blipFill>
          <p:spPr bwMode="auto">
            <a:xfrm>
              <a:off x="4764314" y="3124200"/>
              <a:ext cx="1600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p:cNvPicPr>
              <a:picLocks noChangeAspect="1" noChangeArrowheads="1"/>
            </p:cNvPicPr>
            <p:nvPr/>
          </p:nvPicPr>
          <p:blipFill>
            <a:blip r:embed="rId5">
              <a:extLst>
                <a:ext uri="{28A0092B-C50C-407E-A947-70E740481C1C}">
                  <a14:useLocalDpi xmlns:a14="http://schemas.microsoft.com/office/drawing/2010/main" val="0"/>
                </a:ext>
              </a:extLst>
            </a:blip>
            <a:srcRect l="10258" r="11292"/>
            <a:stretch>
              <a:fillRect/>
            </a:stretch>
          </p:blipFill>
          <p:spPr bwMode="auto">
            <a:xfrm>
              <a:off x="2452914" y="3124200"/>
              <a:ext cx="16398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p:cNvPicPr>
              <a:picLocks noChangeAspect="1" noChangeArrowheads="1"/>
            </p:cNvPicPr>
            <p:nvPr/>
          </p:nvPicPr>
          <p:blipFill>
            <a:blip r:embed="rId6">
              <a:extLst>
                <a:ext uri="{28A0092B-C50C-407E-A947-70E740481C1C}">
                  <a14:useLocalDpi xmlns:a14="http://schemas.microsoft.com/office/drawing/2010/main" val="0"/>
                </a:ext>
              </a:extLst>
            </a:blip>
            <a:srcRect l="20581" t="13097" r="24194"/>
            <a:stretch>
              <a:fillRect/>
            </a:stretch>
          </p:blipFill>
          <p:spPr bwMode="auto">
            <a:xfrm>
              <a:off x="268514" y="3124200"/>
              <a:ext cx="15779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Box 3"/>
            <p:cNvSpPr txBox="1">
              <a:spLocks noChangeArrowheads="1"/>
            </p:cNvSpPr>
            <p:nvPr/>
          </p:nvSpPr>
          <p:spPr bwMode="auto">
            <a:xfrm>
              <a:off x="304800" y="5486400"/>
              <a:ext cx="1577975" cy="64611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dirty="0"/>
                <a:t>Strauss &amp; Howe 1991</a:t>
              </a:r>
            </a:p>
          </p:txBody>
        </p:sp>
        <p:sp>
          <p:nvSpPr>
            <p:cNvPr id="83976" name="TextBox 7"/>
            <p:cNvSpPr txBox="1">
              <a:spLocks noChangeArrowheads="1"/>
            </p:cNvSpPr>
            <p:nvPr/>
          </p:nvSpPr>
          <p:spPr bwMode="auto">
            <a:xfrm>
              <a:off x="4862739" y="5526088"/>
              <a:ext cx="1577975" cy="64611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a:t>Strauss &amp; Howe 2005</a:t>
              </a:r>
            </a:p>
          </p:txBody>
        </p:sp>
        <p:sp>
          <p:nvSpPr>
            <p:cNvPr id="83977" name="TextBox 8"/>
            <p:cNvSpPr txBox="1">
              <a:spLocks noChangeArrowheads="1"/>
            </p:cNvSpPr>
            <p:nvPr/>
          </p:nvSpPr>
          <p:spPr bwMode="auto">
            <a:xfrm>
              <a:off x="2483077" y="5526088"/>
              <a:ext cx="1577975" cy="64611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a:t> Howe &amp; Nadler 2010</a:t>
              </a:r>
            </a:p>
          </p:txBody>
        </p:sp>
        <p:pic>
          <p:nvPicPr>
            <p:cNvPr id="83978" name="Picture 11" descr="http://ecx.images-amazon.com/images/I/51fq6FID6BL._BO2,204,203,200_PIsitb-sticker-arrow-click,TopRight,35,-76_AA278_PIkin4,BottomRight,-64,22_AA300_SH20_OU01_.jpg"/>
            <p:cNvPicPr>
              <a:picLocks noChangeAspect="1" noChangeArrowheads="1"/>
            </p:cNvPicPr>
            <p:nvPr/>
          </p:nvPicPr>
          <p:blipFill>
            <a:blip r:embed="rId7">
              <a:extLst>
                <a:ext uri="{28A0092B-C50C-407E-A947-70E740481C1C}">
                  <a14:useLocalDpi xmlns:a14="http://schemas.microsoft.com/office/drawing/2010/main" val="0"/>
                </a:ext>
              </a:extLst>
            </a:blip>
            <a:srcRect l="20444" t="11610" r="24889" b="5722"/>
            <a:stretch>
              <a:fillRect/>
            </a:stretch>
          </p:blipFill>
          <p:spPr bwMode="auto">
            <a:xfrm>
              <a:off x="6948714" y="3124200"/>
              <a:ext cx="1562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7"/>
            <p:cNvSpPr txBox="1">
              <a:spLocks noChangeArrowheads="1"/>
            </p:cNvSpPr>
            <p:nvPr/>
          </p:nvSpPr>
          <p:spPr bwMode="auto">
            <a:xfrm>
              <a:off x="6932839" y="5526088"/>
              <a:ext cx="1577975" cy="64611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a:r>
                <a:rPr lang="en-US" altLang="en-US"/>
                <a:t>Josse &amp; Bass 2008</a:t>
              </a:r>
            </a:p>
          </p:txBody>
        </p:sp>
      </p:grpSp>
    </p:spTree>
    <p:extLst>
      <p:ext uri="{BB962C8B-B14F-4D97-AF65-F5344CB8AC3E}">
        <p14:creationId xmlns:p14="http://schemas.microsoft.com/office/powerpoint/2010/main" val="427066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530" y="914400"/>
            <a:ext cx="8229600" cy="1143000"/>
          </a:xfrm>
          <a:prstGeom prst="rect">
            <a:avLst/>
          </a:prstGeom>
        </p:spPr>
        <p:txBody>
          <a:bodyPr vert="horz" wrap="square" lIns="0" tIns="226695" rIns="0" bIns="0" rtlCol="0">
            <a:noAutofit/>
          </a:bodyPr>
          <a:lstStyle/>
          <a:p>
            <a:pPr marL="12700">
              <a:lnSpc>
                <a:spcPct val="100000"/>
              </a:lnSpc>
            </a:pPr>
            <a:r>
              <a:rPr sz="3900" b="1" dirty="0" smtClean="0">
                <a:solidFill>
                  <a:srgbClr val="C00000"/>
                </a:solidFill>
                <a:latin typeface="Arial"/>
                <a:cs typeface="Arial"/>
              </a:rPr>
              <a:t>References</a:t>
            </a:r>
            <a:endParaRPr sz="3900" dirty="0">
              <a:solidFill>
                <a:srgbClr val="C00000"/>
              </a:solidFill>
              <a:latin typeface="Arial"/>
              <a:cs typeface="Arial"/>
            </a:endParaRPr>
          </a:p>
        </p:txBody>
      </p:sp>
      <p:sp>
        <p:nvSpPr>
          <p:cNvPr id="3" name="object 3"/>
          <p:cNvSpPr txBox="1"/>
          <p:nvPr/>
        </p:nvSpPr>
        <p:spPr>
          <a:xfrm>
            <a:off x="457200" y="2057400"/>
            <a:ext cx="7922260" cy="4621022"/>
          </a:xfrm>
          <a:prstGeom prst="rect">
            <a:avLst/>
          </a:prstGeom>
        </p:spPr>
        <p:txBody>
          <a:bodyPr vert="horz" wrap="square" lIns="0" tIns="0" rIns="0" bIns="0" rtlCol="0">
            <a:noAutofit/>
          </a:bodyPr>
          <a:lstStyle/>
          <a:p>
            <a:pPr marL="355600" marR="163195" indent="-342900">
              <a:lnSpc>
                <a:spcPts val="1939"/>
              </a:lnSpc>
              <a:spcBef>
                <a:spcPts val="434"/>
              </a:spcBef>
              <a:buClr>
                <a:srgbClr val="330066"/>
              </a:buClr>
              <a:buSzPct val="69444"/>
              <a:buFont typeface="Wingdings"/>
              <a:buChar char=""/>
              <a:tabLst>
                <a:tab pos="354965" algn="l"/>
              </a:tabLst>
            </a:pPr>
            <a:r>
              <a:rPr lang="en-US" sz="1800" spc="-10" dirty="0" smtClean="0">
                <a:latin typeface="Arial"/>
                <a:cs typeface="Arial"/>
              </a:rPr>
              <a:t>L</a:t>
            </a:r>
            <a:r>
              <a:rPr lang="en-US" sz="1800" spc="-30" dirty="0" smtClean="0">
                <a:latin typeface="Arial"/>
                <a:cs typeface="Arial"/>
              </a:rPr>
              <a:t>y</a:t>
            </a:r>
            <a:r>
              <a:rPr lang="en-US" sz="1800" spc="-10" dirty="0" smtClean="0">
                <a:latin typeface="Arial"/>
                <a:cs typeface="Arial"/>
              </a:rPr>
              <a:t>nn</a:t>
            </a:r>
            <a:r>
              <a:rPr lang="en-US" sz="1800" spc="0" dirty="0" smtClean="0">
                <a:latin typeface="Arial"/>
                <a:cs typeface="Arial"/>
              </a:rPr>
              <a:t>e</a:t>
            </a:r>
            <a:r>
              <a:rPr lang="en-US" sz="1800" spc="30" dirty="0" smtClean="0">
                <a:latin typeface="Arial"/>
                <a:cs typeface="Arial"/>
              </a:rPr>
              <a:t> </a:t>
            </a:r>
            <a:r>
              <a:rPr lang="en-US" sz="1800" spc="-10" dirty="0" smtClean="0">
                <a:latin typeface="Arial"/>
                <a:cs typeface="Arial"/>
              </a:rPr>
              <a:t>Lan</a:t>
            </a:r>
            <a:r>
              <a:rPr lang="en-US" sz="1800" spc="0" dirty="0" smtClean="0">
                <a:latin typeface="Arial"/>
                <a:cs typeface="Arial"/>
              </a:rPr>
              <a:t>c</a:t>
            </a:r>
            <a:r>
              <a:rPr lang="en-US" sz="1800" spc="-10" dirty="0" smtClean="0">
                <a:latin typeface="Arial"/>
                <a:cs typeface="Arial"/>
              </a:rPr>
              <a:t>a</a:t>
            </a:r>
            <a:r>
              <a:rPr lang="en-US" sz="1800" spc="0" dirty="0" smtClean="0">
                <a:latin typeface="Arial"/>
                <a:cs typeface="Arial"/>
              </a:rPr>
              <a:t>ster</a:t>
            </a:r>
            <a:r>
              <a:rPr lang="en-US" sz="1800" spc="5" dirty="0" smtClean="0">
                <a:latin typeface="Arial"/>
                <a:cs typeface="Arial"/>
              </a:rPr>
              <a:t> </a:t>
            </a:r>
            <a:r>
              <a:rPr lang="en-US" sz="1800" spc="0" dirty="0" smtClean="0">
                <a:latin typeface="Arial"/>
                <a:cs typeface="Arial"/>
              </a:rPr>
              <a:t>&amp; D</a:t>
            </a:r>
            <a:r>
              <a:rPr lang="en-US" sz="1800" spc="-15" dirty="0" smtClean="0">
                <a:latin typeface="Arial"/>
                <a:cs typeface="Arial"/>
              </a:rPr>
              <a:t>a</a:t>
            </a:r>
            <a:r>
              <a:rPr lang="en-US" sz="1800" spc="0" dirty="0" smtClean="0">
                <a:latin typeface="Arial"/>
                <a:cs typeface="Arial"/>
              </a:rPr>
              <a:t>vid</a:t>
            </a:r>
            <a:r>
              <a:rPr lang="en-US" sz="1800" spc="5" dirty="0" smtClean="0">
                <a:latin typeface="Arial"/>
                <a:cs typeface="Arial"/>
              </a:rPr>
              <a:t> </a:t>
            </a:r>
            <a:r>
              <a:rPr lang="en-US" sz="1800" spc="0" dirty="0" err="1" smtClean="0">
                <a:latin typeface="Arial"/>
                <a:cs typeface="Arial"/>
              </a:rPr>
              <a:t>Sti</a:t>
            </a:r>
            <a:r>
              <a:rPr lang="en-US" sz="1800" spc="-10" dirty="0" err="1" smtClean="0">
                <a:latin typeface="Arial"/>
                <a:cs typeface="Arial"/>
              </a:rPr>
              <a:t>l</a:t>
            </a:r>
            <a:r>
              <a:rPr lang="en-US" sz="1800" spc="0" dirty="0" err="1" smtClean="0">
                <a:latin typeface="Arial"/>
                <a:cs typeface="Arial"/>
              </a:rPr>
              <a:t>l</a:t>
            </a:r>
            <a:r>
              <a:rPr lang="en-US" sz="1800" spc="-10" dirty="0" err="1" smtClean="0">
                <a:latin typeface="Arial"/>
                <a:cs typeface="Arial"/>
              </a:rPr>
              <a:t>man</a:t>
            </a:r>
            <a:r>
              <a:rPr lang="en-US" sz="1800" spc="0" dirty="0" smtClean="0">
                <a:latin typeface="Arial"/>
                <a:cs typeface="Arial"/>
              </a:rPr>
              <a:t>,</a:t>
            </a:r>
            <a:r>
              <a:rPr lang="en-US" sz="1800" spc="5" dirty="0" smtClean="0">
                <a:latin typeface="Arial"/>
                <a:cs typeface="Arial"/>
              </a:rPr>
              <a:t> </a:t>
            </a:r>
            <a:r>
              <a:rPr lang="en-US" sz="1800" i="1" spc="0" dirty="0" smtClean="0">
                <a:latin typeface="Arial"/>
                <a:cs typeface="Arial"/>
              </a:rPr>
              <a:t>Wh</a:t>
            </a:r>
            <a:r>
              <a:rPr lang="en-US" sz="1800" i="1" spc="-10" dirty="0" smtClean="0">
                <a:latin typeface="Arial"/>
                <a:cs typeface="Arial"/>
              </a:rPr>
              <a:t>e</a:t>
            </a:r>
            <a:r>
              <a:rPr lang="en-US" sz="1800" i="1" spc="0" dirty="0" smtClean="0">
                <a:latin typeface="Arial"/>
                <a:cs typeface="Arial"/>
              </a:rPr>
              <a:t>n</a:t>
            </a:r>
            <a:r>
              <a:rPr lang="en-US" sz="1800" i="1" spc="5" dirty="0" smtClean="0">
                <a:latin typeface="Arial"/>
                <a:cs typeface="Arial"/>
              </a:rPr>
              <a:t> </a:t>
            </a:r>
            <a:r>
              <a:rPr lang="en-US" sz="1800" i="1" spc="0" dirty="0" smtClean="0">
                <a:latin typeface="Arial"/>
                <a:cs typeface="Arial"/>
              </a:rPr>
              <a:t>Ge</a:t>
            </a:r>
            <a:r>
              <a:rPr lang="en-US" sz="1800" i="1" spc="-15" dirty="0" smtClean="0">
                <a:latin typeface="Arial"/>
                <a:cs typeface="Arial"/>
              </a:rPr>
              <a:t>n</a:t>
            </a:r>
            <a:r>
              <a:rPr lang="en-US" sz="1800" i="1" spc="-10" dirty="0" smtClean="0">
                <a:latin typeface="Arial"/>
                <a:cs typeface="Arial"/>
              </a:rPr>
              <a:t>e</a:t>
            </a:r>
            <a:r>
              <a:rPr lang="en-US" sz="1800" i="1" spc="0" dirty="0" smtClean="0">
                <a:latin typeface="Arial"/>
                <a:cs typeface="Arial"/>
              </a:rPr>
              <a:t>r</a:t>
            </a:r>
            <a:r>
              <a:rPr lang="en-US" sz="1800" i="1" spc="-10" dirty="0" smtClean="0">
                <a:latin typeface="Arial"/>
                <a:cs typeface="Arial"/>
              </a:rPr>
              <a:t>a</a:t>
            </a:r>
            <a:r>
              <a:rPr lang="en-US" sz="1800" i="1" spc="0" dirty="0" smtClean="0">
                <a:latin typeface="Arial"/>
                <a:cs typeface="Arial"/>
              </a:rPr>
              <a:t>ti</a:t>
            </a:r>
            <a:r>
              <a:rPr lang="en-US" sz="1800" i="1" spc="-10" dirty="0" smtClean="0">
                <a:latin typeface="Arial"/>
                <a:cs typeface="Arial"/>
              </a:rPr>
              <a:t>on</a:t>
            </a:r>
            <a:r>
              <a:rPr lang="en-US" sz="1800" i="1" spc="0" dirty="0" smtClean="0">
                <a:latin typeface="Arial"/>
                <a:cs typeface="Arial"/>
              </a:rPr>
              <a:t>s</a:t>
            </a:r>
            <a:r>
              <a:rPr lang="en-US" sz="1800" i="1" spc="10" dirty="0" smtClean="0">
                <a:latin typeface="Arial"/>
                <a:cs typeface="Arial"/>
              </a:rPr>
              <a:t> </a:t>
            </a:r>
            <a:r>
              <a:rPr lang="en-US" sz="1800" i="1" spc="0" dirty="0" smtClean="0">
                <a:latin typeface="Arial"/>
                <a:cs typeface="Arial"/>
              </a:rPr>
              <a:t>C</a:t>
            </a:r>
            <a:r>
              <a:rPr lang="en-US" sz="1800" i="1" spc="-15" dirty="0" smtClean="0">
                <a:latin typeface="Arial"/>
                <a:cs typeface="Arial"/>
              </a:rPr>
              <a:t>o</a:t>
            </a:r>
            <a:r>
              <a:rPr lang="en-US" sz="1800" i="1" spc="0" dirty="0" smtClean="0">
                <a:latin typeface="Arial"/>
                <a:cs typeface="Arial"/>
              </a:rPr>
              <a:t>l</a:t>
            </a:r>
            <a:r>
              <a:rPr lang="en-US" sz="1800" i="1" spc="-10" dirty="0" smtClean="0">
                <a:latin typeface="Arial"/>
                <a:cs typeface="Arial"/>
              </a:rPr>
              <a:t>l</a:t>
            </a:r>
            <a:r>
              <a:rPr lang="en-US" sz="1800" i="1" spc="0" dirty="0" smtClean="0">
                <a:latin typeface="Arial"/>
                <a:cs typeface="Arial"/>
              </a:rPr>
              <a:t>i</a:t>
            </a:r>
            <a:r>
              <a:rPr lang="en-US" sz="1800" i="1" spc="-15" dirty="0" smtClean="0">
                <a:latin typeface="Arial"/>
                <a:cs typeface="Arial"/>
              </a:rPr>
              <a:t>d</a:t>
            </a:r>
            <a:r>
              <a:rPr lang="en-US" sz="1800" i="1" spc="-10" dirty="0" smtClean="0">
                <a:latin typeface="Arial"/>
                <a:cs typeface="Arial"/>
              </a:rPr>
              <a:t>e</a:t>
            </a:r>
            <a:r>
              <a:rPr lang="en-US" sz="1800" i="1" spc="0" dirty="0" smtClean="0">
                <a:latin typeface="Arial"/>
                <a:cs typeface="Arial"/>
              </a:rPr>
              <a:t>:</a:t>
            </a:r>
            <a:r>
              <a:rPr lang="en-US" sz="1800" i="1" spc="25" dirty="0" smtClean="0">
                <a:latin typeface="Arial"/>
                <a:cs typeface="Arial"/>
              </a:rPr>
              <a:t> </a:t>
            </a:r>
            <a:r>
              <a:rPr lang="en-US" sz="1800" i="1" spc="0" dirty="0" smtClean="0">
                <a:latin typeface="Arial"/>
                <a:cs typeface="Arial"/>
              </a:rPr>
              <a:t>Who</a:t>
            </a:r>
            <a:r>
              <a:rPr lang="en-US" sz="1800" i="1" spc="-10" dirty="0" smtClean="0">
                <a:latin typeface="Arial"/>
                <a:cs typeface="Arial"/>
              </a:rPr>
              <a:t> </a:t>
            </a:r>
            <a:r>
              <a:rPr lang="en-US" sz="1800" i="1" spc="0" dirty="0" smtClean="0">
                <a:latin typeface="Arial"/>
                <a:cs typeface="Arial"/>
              </a:rPr>
              <a:t>T</a:t>
            </a:r>
            <a:r>
              <a:rPr lang="en-US" sz="1800" i="1" spc="-10" dirty="0" smtClean="0">
                <a:latin typeface="Arial"/>
                <a:cs typeface="Arial"/>
              </a:rPr>
              <a:t>he</a:t>
            </a:r>
            <a:r>
              <a:rPr lang="en-US" sz="1800" i="1" spc="0" dirty="0" smtClean="0">
                <a:latin typeface="Arial"/>
                <a:cs typeface="Arial"/>
              </a:rPr>
              <a:t>y Are. </a:t>
            </a:r>
            <a:r>
              <a:rPr lang="en-US" sz="1800" i="1" spc="5" dirty="0" smtClean="0">
                <a:latin typeface="Arial"/>
                <a:cs typeface="Arial"/>
              </a:rPr>
              <a:t>W</a:t>
            </a:r>
            <a:r>
              <a:rPr lang="en-US" sz="1800" i="1" spc="0" dirty="0" smtClean="0">
                <a:latin typeface="Arial"/>
                <a:cs typeface="Arial"/>
              </a:rPr>
              <a:t>hy</a:t>
            </a:r>
            <a:r>
              <a:rPr lang="en-US" sz="1800" i="1" spc="-15" dirty="0" smtClean="0">
                <a:latin typeface="Arial"/>
                <a:cs typeface="Arial"/>
              </a:rPr>
              <a:t> </a:t>
            </a:r>
            <a:r>
              <a:rPr lang="en-US" sz="1800" i="1" spc="0" dirty="0" smtClean="0">
                <a:latin typeface="Arial"/>
                <a:cs typeface="Arial"/>
              </a:rPr>
              <a:t>Th</a:t>
            </a:r>
            <a:r>
              <a:rPr lang="en-US" sz="1800" i="1" spc="-10" dirty="0" smtClean="0">
                <a:latin typeface="Arial"/>
                <a:cs typeface="Arial"/>
              </a:rPr>
              <a:t>e</a:t>
            </a:r>
            <a:r>
              <a:rPr lang="en-US" sz="1800" i="1" spc="0" dirty="0" smtClean="0">
                <a:latin typeface="Arial"/>
                <a:cs typeface="Arial"/>
              </a:rPr>
              <a:t>y Cl</a:t>
            </a:r>
            <a:r>
              <a:rPr lang="en-US" sz="1800" i="1" spc="-10" dirty="0" smtClean="0">
                <a:latin typeface="Arial"/>
                <a:cs typeface="Arial"/>
              </a:rPr>
              <a:t>a</a:t>
            </a:r>
            <a:r>
              <a:rPr lang="en-US" sz="1800" i="1" spc="0" dirty="0" smtClean="0">
                <a:latin typeface="Arial"/>
                <a:cs typeface="Arial"/>
              </a:rPr>
              <a:t>sh.</a:t>
            </a:r>
            <a:r>
              <a:rPr lang="en-US" sz="1800" i="1" spc="10" dirty="0" smtClean="0">
                <a:latin typeface="Arial"/>
                <a:cs typeface="Arial"/>
              </a:rPr>
              <a:t> </a:t>
            </a:r>
            <a:r>
              <a:rPr lang="en-US" sz="1800" i="1" spc="0" dirty="0" smtClean="0">
                <a:latin typeface="Arial"/>
                <a:cs typeface="Arial"/>
              </a:rPr>
              <a:t>H</a:t>
            </a:r>
            <a:r>
              <a:rPr lang="en-US" sz="1800" i="1" spc="-10" dirty="0" smtClean="0">
                <a:latin typeface="Arial"/>
                <a:cs typeface="Arial"/>
              </a:rPr>
              <a:t>o</a:t>
            </a:r>
            <a:r>
              <a:rPr lang="en-US" sz="1800" i="1" spc="0" dirty="0" smtClean="0">
                <a:latin typeface="Arial"/>
                <a:cs typeface="Arial"/>
              </a:rPr>
              <a:t>w</a:t>
            </a:r>
            <a:r>
              <a:rPr lang="en-US" sz="1800" i="1" spc="5" dirty="0" smtClean="0">
                <a:latin typeface="Arial"/>
                <a:cs typeface="Arial"/>
              </a:rPr>
              <a:t> t</a:t>
            </a:r>
            <a:r>
              <a:rPr lang="en-US" sz="1800" i="1" spc="0" dirty="0" smtClean="0">
                <a:latin typeface="Arial"/>
                <a:cs typeface="Arial"/>
              </a:rPr>
              <a:t>o</a:t>
            </a:r>
            <a:r>
              <a:rPr lang="en-US" sz="1800" i="1" spc="-15" dirty="0" smtClean="0">
                <a:latin typeface="Arial"/>
                <a:cs typeface="Arial"/>
              </a:rPr>
              <a:t> </a:t>
            </a:r>
            <a:r>
              <a:rPr lang="en-US" sz="1800" i="1" spc="0" dirty="0" smtClean="0">
                <a:latin typeface="Arial"/>
                <a:cs typeface="Arial"/>
              </a:rPr>
              <a:t>S</a:t>
            </a:r>
            <a:r>
              <a:rPr lang="en-US" sz="1800" i="1" spc="-10" dirty="0" smtClean="0">
                <a:latin typeface="Arial"/>
                <a:cs typeface="Arial"/>
              </a:rPr>
              <a:t>o</a:t>
            </a:r>
            <a:r>
              <a:rPr lang="en-US" sz="1800" i="1" spc="0" dirty="0" smtClean="0">
                <a:latin typeface="Arial"/>
                <a:cs typeface="Arial"/>
              </a:rPr>
              <a:t>lve</a:t>
            </a:r>
            <a:r>
              <a:rPr lang="en-US" sz="1800" i="1" spc="5" dirty="0" smtClean="0">
                <a:latin typeface="Arial"/>
                <a:cs typeface="Arial"/>
              </a:rPr>
              <a:t> </a:t>
            </a:r>
            <a:r>
              <a:rPr lang="en-US" sz="1800" i="1" spc="0" dirty="0" smtClean="0">
                <a:latin typeface="Arial"/>
                <a:cs typeface="Arial"/>
              </a:rPr>
              <a:t>the</a:t>
            </a:r>
            <a:r>
              <a:rPr lang="en-US" sz="1800" i="1" spc="-10" dirty="0" smtClean="0">
                <a:latin typeface="Arial"/>
                <a:cs typeface="Arial"/>
              </a:rPr>
              <a:t> </a:t>
            </a:r>
            <a:r>
              <a:rPr lang="en-US" sz="1800" i="1" spc="5" dirty="0" smtClean="0">
                <a:latin typeface="Arial"/>
                <a:cs typeface="Arial"/>
              </a:rPr>
              <a:t>G</a:t>
            </a:r>
            <a:r>
              <a:rPr lang="en-US" sz="1800" i="1" spc="0" dirty="0" smtClean="0">
                <a:latin typeface="Arial"/>
                <a:cs typeface="Arial"/>
              </a:rPr>
              <a:t>e</a:t>
            </a:r>
            <a:r>
              <a:rPr lang="en-US" sz="1800" i="1" spc="-10" dirty="0" smtClean="0">
                <a:latin typeface="Arial"/>
                <a:cs typeface="Arial"/>
              </a:rPr>
              <a:t>n</a:t>
            </a:r>
            <a:r>
              <a:rPr lang="en-US" sz="1800" i="1" spc="0" dirty="0" smtClean="0">
                <a:latin typeface="Arial"/>
                <a:cs typeface="Arial"/>
              </a:rPr>
              <a:t>er</a:t>
            </a:r>
            <a:r>
              <a:rPr lang="en-US" sz="1800" i="1" spc="-10" dirty="0" smtClean="0">
                <a:latin typeface="Arial"/>
                <a:cs typeface="Arial"/>
              </a:rPr>
              <a:t>a</a:t>
            </a:r>
            <a:r>
              <a:rPr lang="en-US" sz="1800" i="1" spc="0" dirty="0" smtClean="0">
                <a:latin typeface="Arial"/>
                <a:cs typeface="Arial"/>
              </a:rPr>
              <a:t>tio</a:t>
            </a:r>
            <a:r>
              <a:rPr lang="en-US" sz="1800" i="1" spc="-10" dirty="0" smtClean="0">
                <a:latin typeface="Arial"/>
                <a:cs typeface="Arial"/>
              </a:rPr>
              <a:t>n</a:t>
            </a:r>
            <a:r>
              <a:rPr lang="en-US" sz="1800" i="1" spc="0" dirty="0" smtClean="0">
                <a:latin typeface="Arial"/>
                <a:cs typeface="Arial"/>
              </a:rPr>
              <a:t>al</a:t>
            </a:r>
            <a:r>
              <a:rPr lang="en-US" sz="1800" i="1" spc="15" dirty="0" smtClean="0">
                <a:latin typeface="Arial"/>
                <a:cs typeface="Arial"/>
              </a:rPr>
              <a:t> </a:t>
            </a:r>
            <a:r>
              <a:rPr lang="en-US" sz="1800" i="1" spc="0" dirty="0" smtClean="0">
                <a:latin typeface="Arial"/>
                <a:cs typeface="Arial"/>
              </a:rPr>
              <a:t>P</a:t>
            </a:r>
            <a:r>
              <a:rPr lang="en-US" sz="1800" i="1" spc="-10" dirty="0" smtClean="0">
                <a:latin typeface="Arial"/>
                <a:cs typeface="Arial"/>
              </a:rPr>
              <a:t>u</a:t>
            </a:r>
            <a:r>
              <a:rPr lang="en-US" sz="1800" i="1" spc="-40" dirty="0" smtClean="0">
                <a:latin typeface="Arial"/>
                <a:cs typeface="Arial"/>
              </a:rPr>
              <a:t>z</a:t>
            </a:r>
            <a:r>
              <a:rPr lang="en-US" sz="1800" i="1" spc="-15" dirty="0" smtClean="0">
                <a:latin typeface="Arial"/>
                <a:cs typeface="Arial"/>
              </a:rPr>
              <a:t>z</a:t>
            </a:r>
            <a:r>
              <a:rPr lang="en-US" sz="1800" i="1" spc="0" dirty="0" smtClean="0">
                <a:latin typeface="Arial"/>
                <a:cs typeface="Arial"/>
              </a:rPr>
              <a:t>le</a:t>
            </a:r>
            <a:r>
              <a:rPr lang="en-US" sz="1800" i="1" spc="50" dirty="0" smtClean="0">
                <a:latin typeface="Arial"/>
                <a:cs typeface="Arial"/>
              </a:rPr>
              <a:t> </a:t>
            </a:r>
            <a:r>
              <a:rPr lang="en-US" sz="1800" i="1" spc="0" dirty="0" smtClean="0">
                <a:latin typeface="Arial"/>
                <a:cs typeface="Arial"/>
              </a:rPr>
              <a:t>at</a:t>
            </a:r>
            <a:r>
              <a:rPr lang="en-US" sz="1800" i="1" spc="-10" dirty="0" smtClean="0">
                <a:latin typeface="Arial"/>
                <a:cs typeface="Arial"/>
              </a:rPr>
              <a:t> </a:t>
            </a:r>
            <a:r>
              <a:rPr lang="en-US" sz="1800" i="1" spc="0" dirty="0" smtClean="0">
                <a:latin typeface="Arial"/>
                <a:cs typeface="Arial"/>
              </a:rPr>
              <a:t>Work. </a:t>
            </a:r>
            <a:r>
              <a:rPr lang="en-US" sz="1800" spc="0" dirty="0" smtClean="0">
                <a:latin typeface="Arial"/>
                <a:cs typeface="Arial"/>
              </a:rPr>
              <a:t>H</a:t>
            </a:r>
            <a:r>
              <a:rPr lang="en-US" sz="1800" spc="-10" dirty="0" smtClean="0">
                <a:latin typeface="Arial"/>
                <a:cs typeface="Arial"/>
              </a:rPr>
              <a:t>a</a:t>
            </a:r>
            <a:r>
              <a:rPr lang="en-US" sz="1800" spc="0" dirty="0" smtClean="0">
                <a:latin typeface="Arial"/>
                <a:cs typeface="Arial"/>
              </a:rPr>
              <a:t>rp</a:t>
            </a:r>
            <a:r>
              <a:rPr lang="en-US" sz="1800" spc="-10" dirty="0" smtClean="0">
                <a:latin typeface="Arial"/>
                <a:cs typeface="Arial"/>
              </a:rPr>
              <a:t>e</a:t>
            </a:r>
            <a:r>
              <a:rPr lang="en-US" sz="1800" spc="0" dirty="0" smtClean="0">
                <a:latin typeface="Arial"/>
                <a:cs typeface="Arial"/>
              </a:rPr>
              <a:t>r</a:t>
            </a:r>
            <a:r>
              <a:rPr lang="en-US" sz="1800" spc="10" dirty="0" smtClean="0">
                <a:latin typeface="Arial"/>
                <a:cs typeface="Arial"/>
              </a:rPr>
              <a:t> </a:t>
            </a:r>
            <a:r>
              <a:rPr lang="en-US" sz="1800" spc="0" dirty="0" smtClean="0">
                <a:latin typeface="Arial"/>
                <a:cs typeface="Arial"/>
              </a:rPr>
              <a:t>B</a:t>
            </a:r>
            <a:r>
              <a:rPr lang="en-US" sz="1800" spc="-10" dirty="0" smtClean="0">
                <a:latin typeface="Arial"/>
                <a:cs typeface="Arial"/>
              </a:rPr>
              <a:t>u</a:t>
            </a:r>
            <a:r>
              <a:rPr lang="en-US" sz="1800" spc="0" dirty="0" smtClean="0">
                <a:latin typeface="Arial"/>
                <a:cs typeface="Arial"/>
              </a:rPr>
              <a:t>si</a:t>
            </a:r>
            <a:r>
              <a:rPr lang="en-US" sz="1800" spc="-10" dirty="0" smtClean="0">
                <a:latin typeface="Arial"/>
                <a:cs typeface="Arial"/>
              </a:rPr>
              <a:t>n</a:t>
            </a:r>
            <a:r>
              <a:rPr lang="en-US" sz="1800" spc="0" dirty="0" smtClean="0">
                <a:latin typeface="Arial"/>
                <a:cs typeface="Arial"/>
              </a:rPr>
              <a:t>ess:</a:t>
            </a:r>
            <a:r>
              <a:rPr lang="en-US" sz="1800" spc="10" dirty="0" smtClean="0">
                <a:latin typeface="Arial"/>
                <a:cs typeface="Arial"/>
              </a:rPr>
              <a:t> </a:t>
            </a:r>
            <a:r>
              <a:rPr lang="en-US" sz="1800" spc="0" dirty="0" smtClean="0">
                <a:latin typeface="Arial"/>
                <a:cs typeface="Arial"/>
              </a:rPr>
              <a:t>N</a:t>
            </a:r>
            <a:r>
              <a:rPr lang="en-US" sz="1800" spc="-10" dirty="0" smtClean="0">
                <a:latin typeface="Arial"/>
                <a:cs typeface="Arial"/>
              </a:rPr>
              <a:t>e</a:t>
            </a:r>
            <a:r>
              <a:rPr lang="en-US" sz="1800" spc="0" dirty="0" smtClean="0">
                <a:latin typeface="Arial"/>
                <a:cs typeface="Arial"/>
              </a:rPr>
              <a:t>w</a:t>
            </a:r>
            <a:r>
              <a:rPr lang="en-US" sz="1800" spc="-5" dirty="0" smtClean="0">
                <a:latin typeface="Arial"/>
                <a:cs typeface="Arial"/>
              </a:rPr>
              <a:t> </a:t>
            </a:r>
            <a:r>
              <a:rPr lang="en-US" sz="1800" spc="0" dirty="0" smtClean="0">
                <a:latin typeface="Arial"/>
                <a:cs typeface="Arial"/>
              </a:rPr>
              <a:t>Y</a:t>
            </a:r>
            <a:r>
              <a:rPr lang="en-US" sz="1800" spc="-10" dirty="0" smtClean="0">
                <a:latin typeface="Arial"/>
                <a:cs typeface="Arial"/>
              </a:rPr>
              <a:t>o</a:t>
            </a:r>
            <a:r>
              <a:rPr lang="en-US" sz="1800" spc="0" dirty="0" smtClean="0">
                <a:latin typeface="Arial"/>
                <a:cs typeface="Arial"/>
              </a:rPr>
              <a:t>rk,</a:t>
            </a:r>
            <a:r>
              <a:rPr lang="en-US" sz="1800" spc="5" dirty="0" smtClean="0">
                <a:latin typeface="Arial"/>
                <a:cs typeface="Arial"/>
              </a:rPr>
              <a:t> </a:t>
            </a:r>
            <a:r>
              <a:rPr lang="en-US" sz="1800" spc="0" dirty="0" smtClean="0">
                <a:latin typeface="Arial"/>
                <a:cs typeface="Arial"/>
              </a:rPr>
              <a:t>2</a:t>
            </a:r>
            <a:r>
              <a:rPr lang="en-US" sz="1800" spc="-10" dirty="0" smtClean="0">
                <a:latin typeface="Arial"/>
                <a:cs typeface="Arial"/>
              </a:rPr>
              <a:t>0</a:t>
            </a:r>
            <a:r>
              <a:rPr lang="en-US" sz="1800" spc="0" dirty="0" smtClean="0">
                <a:latin typeface="Arial"/>
                <a:cs typeface="Arial"/>
              </a:rPr>
              <a:t>0</a:t>
            </a:r>
            <a:r>
              <a:rPr lang="en-US" sz="1800" spc="-10" dirty="0" smtClean="0">
                <a:latin typeface="Arial"/>
                <a:cs typeface="Arial"/>
              </a:rPr>
              <a:t>2</a:t>
            </a:r>
            <a:r>
              <a:rPr lang="en-US" sz="1800" spc="0" dirty="0" smtClean="0">
                <a:latin typeface="Arial"/>
                <a:cs typeface="Arial"/>
              </a:rPr>
              <a:t>.</a:t>
            </a:r>
            <a:endParaRPr lang="en-US" sz="1800" dirty="0" smtClean="0">
              <a:latin typeface="Arial"/>
              <a:cs typeface="Arial"/>
            </a:endParaRPr>
          </a:p>
          <a:p>
            <a:pPr marL="355600" marR="12700" indent="-342900" algn="just">
              <a:lnSpc>
                <a:spcPts val="1939"/>
              </a:lnSpc>
              <a:spcBef>
                <a:spcPts val="434"/>
              </a:spcBef>
              <a:buClr>
                <a:srgbClr val="330066"/>
              </a:buClr>
              <a:buSzPct val="69444"/>
              <a:buFont typeface="Wingdings"/>
              <a:buChar char=""/>
              <a:tabLst>
                <a:tab pos="354965" algn="l"/>
              </a:tabLst>
            </a:pPr>
            <a:r>
              <a:rPr sz="1800" dirty="0" smtClean="0">
                <a:latin typeface="Arial"/>
                <a:cs typeface="Arial"/>
              </a:rPr>
              <a:t>B</a:t>
            </a:r>
            <a:r>
              <a:rPr sz="1800" spc="-10" dirty="0" smtClean="0">
                <a:latin typeface="Arial"/>
                <a:cs typeface="Arial"/>
              </a:rPr>
              <a:t>o</a:t>
            </a:r>
            <a:r>
              <a:rPr sz="1800" spc="0" dirty="0" smtClean="0">
                <a:latin typeface="Arial"/>
                <a:cs typeface="Arial"/>
              </a:rPr>
              <a:t>rg</a:t>
            </a:r>
            <a:r>
              <a:rPr sz="1800" spc="-10" dirty="0" smtClean="0">
                <a:latin typeface="Arial"/>
                <a:cs typeface="Arial"/>
              </a:rPr>
              <a:t>e</a:t>
            </a:r>
            <a:r>
              <a:rPr sz="1800" spc="0" dirty="0" smtClean="0">
                <a:latin typeface="Arial"/>
                <a:cs typeface="Arial"/>
              </a:rPr>
              <a:t>s,</a:t>
            </a:r>
            <a:r>
              <a:rPr sz="1800" spc="5" dirty="0" smtClean="0">
                <a:latin typeface="Arial"/>
                <a:cs typeface="Arial"/>
              </a:rPr>
              <a:t> </a:t>
            </a:r>
            <a:r>
              <a:rPr sz="1800" spc="0" dirty="0" smtClean="0">
                <a:latin typeface="Arial"/>
                <a:cs typeface="Arial"/>
              </a:rPr>
              <a:t>N.J.,</a:t>
            </a:r>
            <a:r>
              <a:rPr sz="1800" spc="-5" dirty="0" smtClean="0">
                <a:latin typeface="Arial"/>
                <a:cs typeface="Arial"/>
              </a:rPr>
              <a:t> </a:t>
            </a:r>
            <a:r>
              <a:rPr sz="1800" spc="0" dirty="0" smtClean="0">
                <a:latin typeface="Arial"/>
                <a:cs typeface="Arial"/>
              </a:rPr>
              <a:t>Ma</a:t>
            </a:r>
            <a:r>
              <a:rPr sz="1800" spc="-10" dirty="0" smtClean="0">
                <a:latin typeface="Arial"/>
                <a:cs typeface="Arial"/>
              </a:rPr>
              <a:t>n</a:t>
            </a:r>
            <a:r>
              <a:rPr sz="1800" spc="0" dirty="0" smtClean="0">
                <a:latin typeface="Arial"/>
                <a:cs typeface="Arial"/>
              </a:rPr>
              <a:t>u</a:t>
            </a:r>
            <a:r>
              <a:rPr sz="1800" spc="-10" dirty="0" smtClean="0">
                <a:latin typeface="Arial"/>
                <a:cs typeface="Arial"/>
              </a:rPr>
              <a:t>e</a:t>
            </a:r>
            <a:r>
              <a:rPr sz="1800" spc="0" dirty="0" smtClean="0">
                <a:latin typeface="Arial"/>
                <a:cs typeface="Arial"/>
              </a:rPr>
              <a:t>l,</a:t>
            </a:r>
            <a:r>
              <a:rPr sz="1800" spc="10" dirty="0" smtClean="0">
                <a:latin typeface="Arial"/>
                <a:cs typeface="Arial"/>
              </a:rPr>
              <a:t> </a:t>
            </a:r>
            <a:r>
              <a:rPr sz="1800" spc="0" dirty="0" smtClean="0">
                <a:latin typeface="Arial"/>
                <a:cs typeface="Arial"/>
              </a:rPr>
              <a:t>R.S.,</a:t>
            </a:r>
            <a:r>
              <a:rPr sz="1800" spc="-5" dirty="0" smtClean="0">
                <a:latin typeface="Arial"/>
                <a:cs typeface="Arial"/>
              </a:rPr>
              <a:t> </a:t>
            </a:r>
            <a:r>
              <a:rPr sz="1800" spc="0" dirty="0" smtClean="0">
                <a:latin typeface="Arial"/>
                <a:cs typeface="Arial"/>
              </a:rPr>
              <a:t>El</a:t>
            </a:r>
            <a:r>
              <a:rPr sz="1800" spc="-10" dirty="0" smtClean="0">
                <a:latin typeface="Arial"/>
                <a:cs typeface="Arial"/>
              </a:rPr>
              <a:t>a</a:t>
            </a:r>
            <a:r>
              <a:rPr sz="1800" spc="0" dirty="0" smtClean="0">
                <a:latin typeface="Arial"/>
                <a:cs typeface="Arial"/>
              </a:rPr>
              <a:t>m,</a:t>
            </a:r>
            <a:r>
              <a:rPr sz="1800" spc="5" dirty="0" smtClean="0">
                <a:latin typeface="Arial"/>
                <a:cs typeface="Arial"/>
              </a:rPr>
              <a:t> </a:t>
            </a:r>
            <a:r>
              <a:rPr sz="1800" spc="0" dirty="0" smtClean="0">
                <a:latin typeface="Arial"/>
                <a:cs typeface="Arial"/>
              </a:rPr>
              <a:t>C.,</a:t>
            </a:r>
            <a:r>
              <a:rPr sz="1800" spc="5" dirty="0" smtClean="0">
                <a:latin typeface="Arial"/>
                <a:cs typeface="Arial"/>
              </a:rPr>
              <a:t> </a:t>
            </a:r>
            <a:r>
              <a:rPr sz="1800" spc="0" dirty="0" smtClean="0">
                <a:latin typeface="Arial"/>
                <a:cs typeface="Arial"/>
              </a:rPr>
              <a:t>&amp;</a:t>
            </a:r>
            <a:r>
              <a:rPr sz="1800" spc="-10" dirty="0" smtClean="0">
                <a:latin typeface="Arial"/>
                <a:cs typeface="Arial"/>
              </a:rPr>
              <a:t> </a:t>
            </a:r>
            <a:r>
              <a:rPr sz="1800" spc="0" dirty="0" smtClean="0">
                <a:latin typeface="Arial"/>
                <a:cs typeface="Arial"/>
              </a:rPr>
              <a:t>Jo</a:t>
            </a:r>
            <a:r>
              <a:rPr sz="1800" spc="-10" dirty="0" smtClean="0">
                <a:latin typeface="Arial"/>
                <a:cs typeface="Arial"/>
              </a:rPr>
              <a:t>n</a:t>
            </a:r>
            <a:r>
              <a:rPr sz="1800" spc="0" dirty="0" smtClean="0">
                <a:latin typeface="Arial"/>
                <a:cs typeface="Arial"/>
              </a:rPr>
              <a:t>es,</a:t>
            </a:r>
            <a:r>
              <a:rPr sz="1800" spc="10" dirty="0" smtClean="0">
                <a:latin typeface="Arial"/>
                <a:cs typeface="Arial"/>
              </a:rPr>
              <a:t> </a:t>
            </a:r>
            <a:r>
              <a:rPr sz="1800" spc="0" dirty="0" smtClean="0">
                <a:latin typeface="Arial"/>
                <a:cs typeface="Arial"/>
              </a:rPr>
              <a:t>B.J.</a:t>
            </a:r>
            <a:r>
              <a:rPr sz="1800" spc="-5" dirty="0" smtClean="0">
                <a:latin typeface="Arial"/>
                <a:cs typeface="Arial"/>
              </a:rPr>
              <a:t> </a:t>
            </a:r>
            <a:r>
              <a:rPr sz="1800" spc="0" dirty="0" smtClean="0">
                <a:latin typeface="Arial"/>
                <a:cs typeface="Arial"/>
              </a:rPr>
              <a:t>(2</a:t>
            </a:r>
            <a:r>
              <a:rPr sz="1800" spc="-10" dirty="0" smtClean="0">
                <a:latin typeface="Arial"/>
                <a:cs typeface="Arial"/>
              </a:rPr>
              <a:t>0</a:t>
            </a:r>
            <a:r>
              <a:rPr sz="1800" spc="0" dirty="0" smtClean="0">
                <a:latin typeface="Arial"/>
                <a:cs typeface="Arial"/>
              </a:rPr>
              <a:t>1</a:t>
            </a:r>
            <a:r>
              <a:rPr sz="1800" spc="-10" dirty="0" smtClean="0">
                <a:latin typeface="Arial"/>
                <a:cs typeface="Arial"/>
              </a:rPr>
              <a:t>0</a:t>
            </a:r>
            <a:r>
              <a:rPr sz="1800" spc="0" dirty="0" smtClean="0">
                <a:latin typeface="Arial"/>
                <a:cs typeface="Arial"/>
              </a:rPr>
              <a:t>). </a:t>
            </a:r>
            <a:r>
              <a:rPr sz="1800" spc="5" dirty="0" smtClean="0">
                <a:latin typeface="Arial"/>
                <a:cs typeface="Arial"/>
              </a:rPr>
              <a:t> </a:t>
            </a:r>
            <a:r>
              <a:rPr sz="1800" spc="0" dirty="0" smtClean="0">
                <a:latin typeface="Arial"/>
                <a:cs typeface="Arial"/>
              </a:rPr>
              <a:t>Differ</a:t>
            </a:r>
            <a:r>
              <a:rPr sz="1800" spc="-10" dirty="0" smtClean="0">
                <a:latin typeface="Arial"/>
                <a:cs typeface="Arial"/>
              </a:rPr>
              <a:t>e</a:t>
            </a:r>
            <a:r>
              <a:rPr sz="1800" spc="0" dirty="0" smtClean="0">
                <a:latin typeface="Arial"/>
                <a:cs typeface="Arial"/>
              </a:rPr>
              <a:t>nc</a:t>
            </a:r>
            <a:r>
              <a:rPr sz="1800" spc="-10" dirty="0" smtClean="0">
                <a:latin typeface="Arial"/>
                <a:cs typeface="Arial"/>
              </a:rPr>
              <a:t>e</a:t>
            </a:r>
            <a:r>
              <a:rPr sz="1800" spc="0" dirty="0" smtClean="0">
                <a:latin typeface="Arial"/>
                <a:cs typeface="Arial"/>
              </a:rPr>
              <a:t>s</a:t>
            </a:r>
            <a:r>
              <a:rPr sz="1800" spc="10" dirty="0" smtClean="0">
                <a:latin typeface="Arial"/>
                <a:cs typeface="Arial"/>
              </a:rPr>
              <a:t> </a:t>
            </a:r>
            <a:r>
              <a:rPr sz="1800" spc="0" dirty="0" smtClean="0">
                <a:latin typeface="Arial"/>
                <a:cs typeface="Arial"/>
              </a:rPr>
              <a:t>in Motiv</a:t>
            </a:r>
            <a:r>
              <a:rPr sz="1800" spc="-10" dirty="0" smtClean="0">
                <a:latin typeface="Arial"/>
                <a:cs typeface="Arial"/>
              </a:rPr>
              <a:t>e</a:t>
            </a:r>
            <a:r>
              <a:rPr sz="1800" spc="0" dirty="0" smtClean="0">
                <a:latin typeface="Arial"/>
                <a:cs typeface="Arial"/>
              </a:rPr>
              <a:t>s b</a:t>
            </a:r>
            <a:r>
              <a:rPr sz="1800" spc="-10" dirty="0" smtClean="0">
                <a:latin typeface="Arial"/>
                <a:cs typeface="Arial"/>
              </a:rPr>
              <a:t>e</a:t>
            </a:r>
            <a:r>
              <a:rPr sz="1800" spc="0" dirty="0" smtClean="0">
                <a:latin typeface="Arial"/>
                <a:cs typeface="Arial"/>
              </a:rPr>
              <a:t>t</a:t>
            </a:r>
            <a:r>
              <a:rPr sz="1800" spc="-40" dirty="0" smtClean="0">
                <a:latin typeface="Arial"/>
                <a:cs typeface="Arial"/>
              </a:rPr>
              <a:t>w</a:t>
            </a:r>
            <a:r>
              <a:rPr sz="1800" spc="0" dirty="0" smtClean="0">
                <a:latin typeface="Arial"/>
                <a:cs typeface="Arial"/>
              </a:rPr>
              <a:t>e</a:t>
            </a:r>
            <a:r>
              <a:rPr sz="1800" spc="-10" dirty="0" smtClean="0">
                <a:latin typeface="Arial"/>
                <a:cs typeface="Arial"/>
              </a:rPr>
              <a:t>e</a:t>
            </a:r>
            <a:r>
              <a:rPr sz="1800" spc="0" dirty="0" smtClean="0">
                <a:latin typeface="Arial"/>
                <a:cs typeface="Arial"/>
              </a:rPr>
              <a:t>n</a:t>
            </a:r>
            <a:r>
              <a:rPr sz="1800" spc="55" dirty="0" smtClean="0">
                <a:latin typeface="Arial"/>
                <a:cs typeface="Arial"/>
              </a:rPr>
              <a:t> </a:t>
            </a:r>
            <a:r>
              <a:rPr sz="1800" spc="0" dirty="0" smtClean="0">
                <a:latin typeface="Arial"/>
                <a:cs typeface="Arial"/>
              </a:rPr>
              <a:t>Me</a:t>
            </a:r>
            <a:r>
              <a:rPr sz="1800" spc="-10" dirty="0" smtClean="0">
                <a:latin typeface="Arial"/>
                <a:cs typeface="Arial"/>
              </a:rPr>
              <a:t>d</a:t>
            </a:r>
            <a:r>
              <a:rPr sz="1800" spc="0" dirty="0" smtClean="0">
                <a:latin typeface="Arial"/>
                <a:cs typeface="Arial"/>
              </a:rPr>
              <a:t>ic</a:t>
            </a:r>
            <a:r>
              <a:rPr sz="1800" spc="-10" dirty="0" smtClean="0">
                <a:latin typeface="Arial"/>
                <a:cs typeface="Arial"/>
              </a:rPr>
              <a:t>a</a:t>
            </a:r>
            <a:r>
              <a:rPr sz="1800" spc="0" dirty="0" smtClean="0">
                <a:latin typeface="Arial"/>
                <a:cs typeface="Arial"/>
              </a:rPr>
              <a:t>l</a:t>
            </a:r>
            <a:r>
              <a:rPr sz="1800" spc="10" dirty="0" smtClean="0">
                <a:latin typeface="Arial"/>
                <a:cs typeface="Arial"/>
              </a:rPr>
              <a:t> </a:t>
            </a:r>
            <a:r>
              <a:rPr sz="1800" spc="0" dirty="0" smtClean="0">
                <a:latin typeface="Arial"/>
                <a:cs typeface="Arial"/>
              </a:rPr>
              <a:t>Sc</a:t>
            </a:r>
            <a:r>
              <a:rPr sz="1800" spc="-10" dirty="0" smtClean="0">
                <a:latin typeface="Arial"/>
                <a:cs typeface="Arial"/>
              </a:rPr>
              <a:t>h</a:t>
            </a:r>
            <a:r>
              <a:rPr sz="1800" spc="0" dirty="0" smtClean="0">
                <a:latin typeface="Arial"/>
                <a:cs typeface="Arial"/>
              </a:rPr>
              <a:t>o</a:t>
            </a:r>
            <a:r>
              <a:rPr sz="1800" spc="-10" dirty="0" smtClean="0">
                <a:latin typeface="Arial"/>
                <a:cs typeface="Arial"/>
              </a:rPr>
              <a:t>o</a:t>
            </a:r>
            <a:r>
              <a:rPr sz="1800" spc="0" dirty="0" smtClean="0">
                <a:latin typeface="Arial"/>
                <a:cs typeface="Arial"/>
              </a:rPr>
              <a:t>l</a:t>
            </a:r>
            <a:r>
              <a:rPr sz="1800" spc="15" dirty="0" smtClean="0">
                <a:latin typeface="Arial"/>
                <a:cs typeface="Arial"/>
              </a:rPr>
              <a:t> </a:t>
            </a:r>
            <a:r>
              <a:rPr sz="1800" spc="0" dirty="0" smtClean="0">
                <a:latin typeface="Arial"/>
                <a:cs typeface="Arial"/>
              </a:rPr>
              <a:t>Mi</a:t>
            </a:r>
            <a:r>
              <a:rPr sz="1800" spc="-10" dirty="0" smtClean="0">
                <a:latin typeface="Arial"/>
                <a:cs typeface="Arial"/>
              </a:rPr>
              <a:t>l</a:t>
            </a:r>
            <a:r>
              <a:rPr sz="1800" spc="0" dirty="0" smtClean="0">
                <a:latin typeface="Arial"/>
                <a:cs typeface="Arial"/>
              </a:rPr>
              <a:t>l</a:t>
            </a:r>
            <a:r>
              <a:rPr sz="1800" spc="-10" dirty="0" smtClean="0">
                <a:latin typeface="Arial"/>
                <a:cs typeface="Arial"/>
              </a:rPr>
              <a:t>e</a:t>
            </a:r>
            <a:r>
              <a:rPr sz="1800" spc="0" dirty="0" smtClean="0">
                <a:latin typeface="Arial"/>
                <a:cs typeface="Arial"/>
              </a:rPr>
              <a:t>n</a:t>
            </a:r>
            <a:r>
              <a:rPr sz="1800" spc="-10" dirty="0" smtClean="0">
                <a:latin typeface="Arial"/>
                <a:cs typeface="Arial"/>
              </a:rPr>
              <a:t>n</a:t>
            </a:r>
            <a:r>
              <a:rPr sz="1800" spc="0" dirty="0" smtClean="0">
                <a:latin typeface="Arial"/>
                <a:cs typeface="Arial"/>
              </a:rPr>
              <a:t>i</a:t>
            </a:r>
            <a:r>
              <a:rPr sz="1800" spc="-10" dirty="0" smtClean="0">
                <a:latin typeface="Arial"/>
                <a:cs typeface="Arial"/>
              </a:rPr>
              <a:t>a</a:t>
            </a:r>
            <a:r>
              <a:rPr sz="1800" spc="0" dirty="0" smtClean="0">
                <a:latin typeface="Arial"/>
                <a:cs typeface="Arial"/>
              </a:rPr>
              <a:t>ls</a:t>
            </a:r>
            <a:r>
              <a:rPr sz="1800" spc="35" dirty="0" smtClean="0">
                <a:latin typeface="Arial"/>
                <a:cs typeface="Arial"/>
              </a:rPr>
              <a:t> </a:t>
            </a:r>
            <a:r>
              <a:rPr sz="1800" spc="0" dirty="0" smtClean="0">
                <a:latin typeface="Arial"/>
                <a:cs typeface="Arial"/>
              </a:rPr>
              <a:t>a</a:t>
            </a:r>
            <a:r>
              <a:rPr sz="1800" spc="-10" dirty="0" smtClean="0">
                <a:latin typeface="Arial"/>
                <a:cs typeface="Arial"/>
              </a:rPr>
              <a:t>n</a:t>
            </a:r>
            <a:r>
              <a:rPr sz="1800" spc="0" dirty="0" smtClean="0">
                <a:latin typeface="Arial"/>
                <a:cs typeface="Arial"/>
              </a:rPr>
              <a:t>d Ge</a:t>
            </a:r>
            <a:r>
              <a:rPr sz="1800" spc="-10" dirty="0" smtClean="0">
                <a:latin typeface="Arial"/>
                <a:cs typeface="Arial"/>
              </a:rPr>
              <a:t>n</a:t>
            </a:r>
            <a:r>
              <a:rPr sz="1800" spc="0" dirty="0" smtClean="0">
                <a:latin typeface="Arial"/>
                <a:cs typeface="Arial"/>
              </a:rPr>
              <a:t>er</a:t>
            </a:r>
            <a:r>
              <a:rPr sz="1800" spc="-10" dirty="0" smtClean="0">
                <a:latin typeface="Arial"/>
                <a:cs typeface="Arial"/>
              </a:rPr>
              <a:t>a</a:t>
            </a:r>
            <a:r>
              <a:rPr sz="1800" spc="0" dirty="0" smtClean="0">
                <a:latin typeface="Arial"/>
                <a:cs typeface="Arial"/>
              </a:rPr>
              <a:t>tion</a:t>
            </a:r>
            <a:r>
              <a:rPr sz="1800" spc="20" dirty="0" smtClean="0">
                <a:latin typeface="Arial"/>
                <a:cs typeface="Arial"/>
              </a:rPr>
              <a:t> </a:t>
            </a:r>
            <a:r>
              <a:rPr sz="1800" spc="-15" dirty="0" smtClean="0">
                <a:latin typeface="Arial"/>
                <a:cs typeface="Arial"/>
              </a:rPr>
              <a:t>X</a:t>
            </a:r>
            <a:r>
              <a:rPr sz="1800" spc="0" dirty="0" smtClean="0">
                <a:latin typeface="Arial"/>
                <a:cs typeface="Arial"/>
              </a:rPr>
              <a:t>er</a:t>
            </a:r>
            <a:r>
              <a:rPr sz="1800" spc="-5" dirty="0" smtClean="0">
                <a:latin typeface="Arial"/>
                <a:cs typeface="Arial"/>
              </a:rPr>
              <a:t>s</a:t>
            </a:r>
            <a:r>
              <a:rPr sz="1800" spc="0" dirty="0" smtClean="0">
                <a:latin typeface="Arial"/>
                <a:cs typeface="Arial"/>
              </a:rPr>
              <a:t>.</a:t>
            </a:r>
            <a:r>
              <a:rPr sz="1800" spc="5" dirty="0" smtClean="0">
                <a:latin typeface="Arial"/>
                <a:cs typeface="Arial"/>
              </a:rPr>
              <a:t> </a:t>
            </a:r>
            <a:r>
              <a:rPr sz="1800" i="1" spc="0" dirty="0" smtClean="0">
                <a:latin typeface="Arial"/>
                <a:cs typeface="Arial"/>
              </a:rPr>
              <a:t>Me</a:t>
            </a:r>
            <a:r>
              <a:rPr sz="1800" i="1" spc="-10" dirty="0" smtClean="0">
                <a:latin typeface="Arial"/>
                <a:cs typeface="Arial"/>
              </a:rPr>
              <a:t>d</a:t>
            </a:r>
            <a:r>
              <a:rPr sz="1800" i="1" spc="0" dirty="0" smtClean="0">
                <a:latin typeface="Arial"/>
                <a:cs typeface="Arial"/>
              </a:rPr>
              <a:t>ic</a:t>
            </a:r>
            <a:r>
              <a:rPr sz="1800" i="1" spc="-10" dirty="0" smtClean="0">
                <a:latin typeface="Arial"/>
                <a:cs typeface="Arial"/>
              </a:rPr>
              <a:t>a</a:t>
            </a:r>
            <a:r>
              <a:rPr sz="1800" i="1" spc="0" dirty="0" smtClean="0">
                <a:latin typeface="Arial"/>
                <a:cs typeface="Arial"/>
              </a:rPr>
              <a:t>l E</a:t>
            </a:r>
            <a:r>
              <a:rPr sz="1800" i="1" spc="-10" dirty="0" smtClean="0">
                <a:latin typeface="Arial"/>
                <a:cs typeface="Arial"/>
              </a:rPr>
              <a:t>du</a:t>
            </a:r>
            <a:r>
              <a:rPr sz="1800" i="1" spc="0" dirty="0" smtClean="0">
                <a:latin typeface="Arial"/>
                <a:cs typeface="Arial"/>
              </a:rPr>
              <a:t>c</a:t>
            </a:r>
            <a:r>
              <a:rPr sz="1800" i="1" spc="-10" dirty="0" smtClean="0">
                <a:latin typeface="Arial"/>
                <a:cs typeface="Arial"/>
              </a:rPr>
              <a:t>a</a:t>
            </a:r>
            <a:r>
              <a:rPr sz="1800" i="1" spc="0" dirty="0" smtClean="0">
                <a:latin typeface="Arial"/>
                <a:cs typeface="Arial"/>
              </a:rPr>
              <a:t>ti</a:t>
            </a:r>
            <a:r>
              <a:rPr sz="1800" i="1" spc="-10" dirty="0" smtClean="0">
                <a:latin typeface="Arial"/>
                <a:cs typeface="Arial"/>
              </a:rPr>
              <a:t>on</a:t>
            </a:r>
            <a:r>
              <a:rPr sz="1800" i="1" spc="0" dirty="0" smtClean="0">
                <a:latin typeface="Arial"/>
                <a:cs typeface="Arial"/>
              </a:rPr>
              <a:t>,</a:t>
            </a:r>
            <a:r>
              <a:rPr sz="1800" i="1" spc="15" dirty="0" smtClean="0">
                <a:latin typeface="Arial"/>
                <a:cs typeface="Arial"/>
              </a:rPr>
              <a:t> </a:t>
            </a:r>
            <a:r>
              <a:rPr sz="1800" i="1" spc="-10" dirty="0" smtClean="0">
                <a:latin typeface="Arial"/>
                <a:cs typeface="Arial"/>
              </a:rPr>
              <a:t>44</a:t>
            </a:r>
            <a:r>
              <a:rPr sz="1800" i="1" spc="0" dirty="0" smtClean="0">
                <a:latin typeface="Arial"/>
                <a:cs typeface="Arial"/>
              </a:rPr>
              <a:t>, </a:t>
            </a:r>
            <a:r>
              <a:rPr sz="1800" i="1" spc="-10" dirty="0" smtClean="0">
                <a:latin typeface="Arial"/>
                <a:cs typeface="Arial"/>
              </a:rPr>
              <a:t>57</a:t>
            </a:r>
            <a:r>
              <a:rPr sz="1800" i="1" spc="-5" dirty="0" smtClean="0">
                <a:latin typeface="Arial"/>
                <a:cs typeface="Arial"/>
              </a:rPr>
              <a:t>9</a:t>
            </a:r>
            <a:r>
              <a:rPr sz="1800" i="1" spc="0" dirty="0" smtClean="0">
                <a:latin typeface="Arial"/>
                <a:cs typeface="Arial"/>
              </a:rPr>
              <a:t>-</a:t>
            </a:r>
            <a:r>
              <a:rPr sz="1800" i="1" spc="-10" dirty="0" smtClean="0">
                <a:latin typeface="Arial"/>
                <a:cs typeface="Arial"/>
              </a:rPr>
              <a:t>576.</a:t>
            </a:r>
            <a:endParaRPr sz="1800" dirty="0">
              <a:latin typeface="Arial"/>
              <a:cs typeface="Arial"/>
            </a:endParaRPr>
          </a:p>
          <a:p>
            <a:pPr marL="355600" marR="342900" indent="-342900">
              <a:lnSpc>
                <a:spcPts val="1939"/>
              </a:lnSpc>
              <a:spcBef>
                <a:spcPts val="434"/>
              </a:spcBef>
              <a:buClr>
                <a:srgbClr val="330066"/>
              </a:buClr>
              <a:buSzPct val="69444"/>
              <a:buFont typeface="Wingdings"/>
              <a:buChar char=""/>
              <a:tabLst>
                <a:tab pos="354965" algn="l"/>
                <a:tab pos="5662930" algn="l"/>
              </a:tabLst>
            </a:pPr>
            <a:r>
              <a:rPr sz="1800" dirty="0" smtClean="0">
                <a:latin typeface="Arial"/>
                <a:cs typeface="Arial"/>
              </a:rPr>
              <a:t>B</a:t>
            </a:r>
            <a:r>
              <a:rPr sz="1800" spc="-10" dirty="0" smtClean="0">
                <a:latin typeface="Arial"/>
                <a:cs typeface="Arial"/>
              </a:rPr>
              <a:t>o</a:t>
            </a:r>
            <a:r>
              <a:rPr sz="1800" spc="0" dirty="0" smtClean="0">
                <a:latin typeface="Arial"/>
                <a:cs typeface="Arial"/>
              </a:rPr>
              <a:t>rg</a:t>
            </a:r>
            <a:r>
              <a:rPr sz="1800" spc="-10" dirty="0" smtClean="0">
                <a:latin typeface="Arial"/>
                <a:cs typeface="Arial"/>
              </a:rPr>
              <a:t>e</a:t>
            </a:r>
            <a:r>
              <a:rPr sz="1800" spc="0" dirty="0" smtClean="0">
                <a:latin typeface="Arial"/>
                <a:cs typeface="Arial"/>
              </a:rPr>
              <a:t>s,</a:t>
            </a:r>
            <a:r>
              <a:rPr sz="1800" spc="5" dirty="0" smtClean="0">
                <a:latin typeface="Arial"/>
                <a:cs typeface="Arial"/>
              </a:rPr>
              <a:t> </a:t>
            </a:r>
            <a:r>
              <a:rPr sz="1800" spc="0" dirty="0" smtClean="0">
                <a:latin typeface="Arial"/>
                <a:cs typeface="Arial"/>
              </a:rPr>
              <a:t>N.J.,</a:t>
            </a:r>
            <a:r>
              <a:rPr sz="1800" spc="-5" dirty="0" smtClean="0">
                <a:latin typeface="Arial"/>
                <a:cs typeface="Arial"/>
              </a:rPr>
              <a:t> </a:t>
            </a:r>
            <a:r>
              <a:rPr sz="1800" spc="0" dirty="0" smtClean="0">
                <a:latin typeface="Arial"/>
                <a:cs typeface="Arial"/>
              </a:rPr>
              <a:t>Ma</a:t>
            </a:r>
            <a:r>
              <a:rPr sz="1800" spc="-10" dirty="0" smtClean="0">
                <a:latin typeface="Arial"/>
                <a:cs typeface="Arial"/>
              </a:rPr>
              <a:t>n</a:t>
            </a:r>
            <a:r>
              <a:rPr sz="1800" spc="0" dirty="0" smtClean="0">
                <a:latin typeface="Arial"/>
                <a:cs typeface="Arial"/>
              </a:rPr>
              <a:t>u</a:t>
            </a:r>
            <a:r>
              <a:rPr sz="1800" spc="-10" dirty="0" smtClean="0">
                <a:latin typeface="Arial"/>
                <a:cs typeface="Arial"/>
              </a:rPr>
              <a:t>e</a:t>
            </a:r>
            <a:r>
              <a:rPr sz="1800" spc="0" dirty="0" smtClean="0">
                <a:latin typeface="Arial"/>
                <a:cs typeface="Arial"/>
              </a:rPr>
              <a:t>l,</a:t>
            </a:r>
            <a:r>
              <a:rPr sz="1800" spc="10" dirty="0" smtClean="0">
                <a:latin typeface="Arial"/>
                <a:cs typeface="Arial"/>
              </a:rPr>
              <a:t> </a:t>
            </a:r>
            <a:r>
              <a:rPr sz="1800" spc="0" dirty="0" smtClean="0">
                <a:latin typeface="Arial"/>
                <a:cs typeface="Arial"/>
              </a:rPr>
              <a:t>R.S.,</a:t>
            </a:r>
            <a:r>
              <a:rPr sz="1800" spc="-5" dirty="0" smtClean="0">
                <a:latin typeface="Arial"/>
                <a:cs typeface="Arial"/>
              </a:rPr>
              <a:t> </a:t>
            </a:r>
            <a:r>
              <a:rPr sz="1800" spc="0" dirty="0" smtClean="0">
                <a:latin typeface="Arial"/>
                <a:cs typeface="Arial"/>
              </a:rPr>
              <a:t>Jo</a:t>
            </a:r>
            <a:r>
              <a:rPr sz="1800" spc="-10" dirty="0" smtClean="0">
                <a:latin typeface="Arial"/>
                <a:cs typeface="Arial"/>
              </a:rPr>
              <a:t>n</a:t>
            </a:r>
            <a:r>
              <a:rPr sz="1800" spc="0" dirty="0" smtClean="0">
                <a:latin typeface="Arial"/>
                <a:cs typeface="Arial"/>
              </a:rPr>
              <a:t>es,</a:t>
            </a:r>
            <a:r>
              <a:rPr sz="1800" spc="10" dirty="0" smtClean="0">
                <a:latin typeface="Arial"/>
                <a:cs typeface="Arial"/>
              </a:rPr>
              <a:t> </a:t>
            </a:r>
            <a:r>
              <a:rPr sz="1800" spc="0" dirty="0" smtClean="0">
                <a:latin typeface="Arial"/>
                <a:cs typeface="Arial"/>
              </a:rPr>
              <a:t>B.J</a:t>
            </a:r>
            <a:r>
              <a:rPr sz="1800" spc="5" dirty="0" smtClean="0">
                <a:latin typeface="Arial"/>
                <a:cs typeface="Arial"/>
              </a:rPr>
              <a:t>.</a:t>
            </a:r>
            <a:r>
              <a:rPr sz="1800" spc="0" dirty="0" smtClean="0">
                <a:latin typeface="Arial"/>
                <a:cs typeface="Arial"/>
              </a:rPr>
              <a:t>,</a:t>
            </a:r>
            <a:r>
              <a:rPr sz="1800" spc="-20" dirty="0" smtClean="0">
                <a:latin typeface="Arial"/>
                <a:cs typeface="Arial"/>
              </a:rPr>
              <a:t> </a:t>
            </a:r>
            <a:r>
              <a:rPr sz="1800" spc="0" dirty="0" smtClean="0">
                <a:latin typeface="Arial"/>
                <a:cs typeface="Arial"/>
              </a:rPr>
              <a:t>&amp; El</a:t>
            </a:r>
            <a:r>
              <a:rPr sz="1800" spc="-10" dirty="0" smtClean="0">
                <a:latin typeface="Arial"/>
                <a:cs typeface="Arial"/>
              </a:rPr>
              <a:t>a</a:t>
            </a:r>
            <a:r>
              <a:rPr sz="1800" spc="0" dirty="0" smtClean="0">
                <a:latin typeface="Arial"/>
                <a:cs typeface="Arial"/>
              </a:rPr>
              <a:t>m,</a:t>
            </a:r>
            <a:r>
              <a:rPr sz="1800" spc="5" dirty="0" smtClean="0">
                <a:latin typeface="Arial"/>
                <a:cs typeface="Arial"/>
              </a:rPr>
              <a:t> </a:t>
            </a:r>
            <a:r>
              <a:rPr sz="1800" spc="0" dirty="0" smtClean="0">
                <a:latin typeface="Arial"/>
                <a:cs typeface="Arial"/>
              </a:rPr>
              <a:t>C.	(</a:t>
            </a:r>
            <a:r>
              <a:rPr sz="1800" spc="-10" dirty="0" smtClean="0">
                <a:latin typeface="Arial"/>
                <a:cs typeface="Arial"/>
              </a:rPr>
              <a:t>2</a:t>
            </a:r>
            <a:r>
              <a:rPr sz="1800" spc="0" dirty="0" smtClean="0">
                <a:latin typeface="Arial"/>
                <a:cs typeface="Arial"/>
              </a:rPr>
              <a:t>0</a:t>
            </a:r>
            <a:r>
              <a:rPr sz="1800" spc="-10" dirty="0" smtClean="0">
                <a:latin typeface="Arial"/>
                <a:cs typeface="Arial"/>
              </a:rPr>
              <a:t>0</a:t>
            </a:r>
            <a:r>
              <a:rPr sz="1800" spc="0" dirty="0" smtClean="0">
                <a:latin typeface="Arial"/>
                <a:cs typeface="Arial"/>
              </a:rPr>
              <a:t>6).</a:t>
            </a:r>
            <a:r>
              <a:rPr sz="1800" spc="30" dirty="0" smtClean="0">
                <a:latin typeface="Arial"/>
                <a:cs typeface="Arial"/>
              </a:rPr>
              <a:t> </a:t>
            </a:r>
            <a:r>
              <a:rPr sz="1800" spc="0" dirty="0" smtClean="0">
                <a:latin typeface="Arial"/>
                <a:cs typeface="Arial"/>
              </a:rPr>
              <a:t>C</a:t>
            </a:r>
            <a:r>
              <a:rPr sz="1800" spc="-10" dirty="0" smtClean="0">
                <a:latin typeface="Arial"/>
                <a:cs typeface="Arial"/>
              </a:rPr>
              <a:t>o</a:t>
            </a:r>
            <a:r>
              <a:rPr sz="1800" spc="0" dirty="0" smtClean="0">
                <a:latin typeface="Arial"/>
                <a:cs typeface="Arial"/>
              </a:rPr>
              <a:t>mp</a:t>
            </a:r>
            <a:r>
              <a:rPr sz="1800" spc="-10" dirty="0" smtClean="0">
                <a:latin typeface="Arial"/>
                <a:cs typeface="Arial"/>
              </a:rPr>
              <a:t>a</a:t>
            </a:r>
            <a:r>
              <a:rPr sz="1800" spc="0" dirty="0" smtClean="0">
                <a:latin typeface="Arial"/>
                <a:cs typeface="Arial"/>
              </a:rPr>
              <a:t>ri</a:t>
            </a:r>
            <a:r>
              <a:rPr sz="1800" spc="-10" dirty="0" smtClean="0">
                <a:latin typeface="Arial"/>
                <a:cs typeface="Arial"/>
              </a:rPr>
              <a:t>n</a:t>
            </a:r>
            <a:r>
              <a:rPr sz="1800" spc="0" dirty="0" smtClean="0">
                <a:latin typeface="Arial"/>
                <a:cs typeface="Arial"/>
              </a:rPr>
              <a:t>g Mi</a:t>
            </a:r>
            <a:r>
              <a:rPr sz="1800" spc="-10" dirty="0" smtClean="0">
                <a:latin typeface="Arial"/>
                <a:cs typeface="Arial"/>
              </a:rPr>
              <a:t>l</a:t>
            </a:r>
            <a:r>
              <a:rPr sz="1800" spc="0" dirty="0" smtClean="0">
                <a:latin typeface="Arial"/>
                <a:cs typeface="Arial"/>
              </a:rPr>
              <a:t>l</a:t>
            </a:r>
            <a:r>
              <a:rPr sz="1800" spc="-10" dirty="0" smtClean="0">
                <a:latin typeface="Arial"/>
                <a:cs typeface="Arial"/>
              </a:rPr>
              <a:t>e</a:t>
            </a:r>
            <a:r>
              <a:rPr sz="1800" spc="0" dirty="0" smtClean="0">
                <a:latin typeface="Arial"/>
                <a:cs typeface="Arial"/>
              </a:rPr>
              <a:t>n</a:t>
            </a:r>
            <a:r>
              <a:rPr sz="1800" spc="-10" dirty="0" smtClean="0">
                <a:latin typeface="Arial"/>
                <a:cs typeface="Arial"/>
              </a:rPr>
              <a:t>n</a:t>
            </a:r>
            <a:r>
              <a:rPr sz="1800" spc="0" dirty="0" smtClean="0">
                <a:latin typeface="Arial"/>
                <a:cs typeface="Arial"/>
              </a:rPr>
              <a:t>i</a:t>
            </a:r>
            <a:r>
              <a:rPr sz="1800" spc="-10" dirty="0" smtClean="0">
                <a:latin typeface="Arial"/>
                <a:cs typeface="Arial"/>
              </a:rPr>
              <a:t>a</a:t>
            </a:r>
            <a:r>
              <a:rPr sz="1800" spc="0" dirty="0" smtClean="0">
                <a:latin typeface="Arial"/>
                <a:cs typeface="Arial"/>
              </a:rPr>
              <a:t>l</a:t>
            </a:r>
            <a:r>
              <a:rPr sz="1800" spc="30" dirty="0" smtClean="0">
                <a:latin typeface="Arial"/>
                <a:cs typeface="Arial"/>
              </a:rPr>
              <a:t> </a:t>
            </a:r>
            <a:r>
              <a:rPr sz="1800" spc="0" dirty="0" smtClean="0">
                <a:latin typeface="Arial"/>
                <a:cs typeface="Arial"/>
              </a:rPr>
              <a:t>a</a:t>
            </a:r>
            <a:r>
              <a:rPr sz="1800" spc="-10" dirty="0" smtClean="0">
                <a:latin typeface="Arial"/>
                <a:cs typeface="Arial"/>
              </a:rPr>
              <a:t>n</a:t>
            </a:r>
            <a:r>
              <a:rPr sz="1800" spc="0" dirty="0" smtClean="0">
                <a:latin typeface="Arial"/>
                <a:cs typeface="Arial"/>
              </a:rPr>
              <a:t>d Ge</a:t>
            </a:r>
            <a:r>
              <a:rPr sz="1800" spc="-10" dirty="0" smtClean="0">
                <a:latin typeface="Arial"/>
                <a:cs typeface="Arial"/>
              </a:rPr>
              <a:t>n</a:t>
            </a:r>
            <a:r>
              <a:rPr sz="1800" spc="0" dirty="0" smtClean="0">
                <a:latin typeface="Arial"/>
                <a:cs typeface="Arial"/>
              </a:rPr>
              <a:t>er</a:t>
            </a:r>
            <a:r>
              <a:rPr sz="1800" spc="-10" dirty="0" smtClean="0">
                <a:latin typeface="Arial"/>
                <a:cs typeface="Arial"/>
              </a:rPr>
              <a:t>a</a:t>
            </a:r>
            <a:r>
              <a:rPr sz="1800" spc="0" dirty="0" smtClean="0">
                <a:latin typeface="Arial"/>
                <a:cs typeface="Arial"/>
              </a:rPr>
              <a:t>tion</a:t>
            </a:r>
            <a:r>
              <a:rPr sz="1800" spc="15" dirty="0" smtClean="0">
                <a:latin typeface="Arial"/>
                <a:cs typeface="Arial"/>
              </a:rPr>
              <a:t> </a:t>
            </a:r>
            <a:r>
              <a:rPr sz="1800" spc="0" dirty="0" smtClean="0">
                <a:latin typeface="Arial"/>
                <a:cs typeface="Arial"/>
              </a:rPr>
              <a:t>X</a:t>
            </a:r>
            <a:r>
              <a:rPr sz="1800" spc="-15" dirty="0" smtClean="0">
                <a:latin typeface="Arial"/>
                <a:cs typeface="Arial"/>
              </a:rPr>
              <a:t> </a:t>
            </a:r>
            <a:r>
              <a:rPr sz="1800" spc="0" dirty="0" smtClean="0">
                <a:latin typeface="Arial"/>
                <a:cs typeface="Arial"/>
              </a:rPr>
              <a:t>me</a:t>
            </a:r>
            <a:r>
              <a:rPr sz="1800" spc="-10" dirty="0" smtClean="0">
                <a:latin typeface="Arial"/>
                <a:cs typeface="Arial"/>
              </a:rPr>
              <a:t>d</a:t>
            </a:r>
            <a:r>
              <a:rPr sz="1800" spc="0" dirty="0" smtClean="0">
                <a:latin typeface="Arial"/>
                <a:cs typeface="Arial"/>
              </a:rPr>
              <a:t>ic</a:t>
            </a:r>
            <a:r>
              <a:rPr sz="1800" spc="-10" dirty="0" smtClean="0">
                <a:latin typeface="Arial"/>
                <a:cs typeface="Arial"/>
              </a:rPr>
              <a:t>a</a:t>
            </a:r>
            <a:r>
              <a:rPr sz="1800" spc="0" dirty="0" smtClean="0">
                <a:latin typeface="Arial"/>
                <a:cs typeface="Arial"/>
              </a:rPr>
              <a:t>l</a:t>
            </a:r>
            <a:r>
              <a:rPr sz="1800" spc="20" dirty="0" smtClean="0">
                <a:latin typeface="Arial"/>
                <a:cs typeface="Arial"/>
              </a:rPr>
              <a:t> </a:t>
            </a:r>
            <a:r>
              <a:rPr sz="1800" spc="0" dirty="0" smtClean="0">
                <a:latin typeface="Arial"/>
                <a:cs typeface="Arial"/>
              </a:rPr>
              <a:t>stu</a:t>
            </a:r>
            <a:r>
              <a:rPr sz="1800" spc="-10" dirty="0" smtClean="0">
                <a:latin typeface="Arial"/>
                <a:cs typeface="Arial"/>
              </a:rPr>
              <a:t>d</a:t>
            </a:r>
            <a:r>
              <a:rPr sz="1800" spc="0" dirty="0" smtClean="0">
                <a:latin typeface="Arial"/>
                <a:cs typeface="Arial"/>
              </a:rPr>
              <a:t>e</a:t>
            </a:r>
            <a:r>
              <a:rPr sz="1800" spc="-10" dirty="0" smtClean="0">
                <a:latin typeface="Arial"/>
                <a:cs typeface="Arial"/>
              </a:rPr>
              <a:t>n</a:t>
            </a:r>
            <a:r>
              <a:rPr sz="1800" spc="0" dirty="0" smtClean="0">
                <a:latin typeface="Arial"/>
                <a:cs typeface="Arial"/>
              </a:rPr>
              <a:t>ts</a:t>
            </a:r>
            <a:r>
              <a:rPr sz="1800" spc="5" dirty="0" smtClean="0">
                <a:latin typeface="Arial"/>
                <a:cs typeface="Arial"/>
              </a:rPr>
              <a:t> </a:t>
            </a:r>
            <a:r>
              <a:rPr sz="1800" spc="0" dirty="0" smtClean="0">
                <a:latin typeface="Arial"/>
                <a:cs typeface="Arial"/>
              </a:rPr>
              <a:t>at o</a:t>
            </a:r>
            <a:r>
              <a:rPr sz="1800" spc="-10" dirty="0" smtClean="0">
                <a:latin typeface="Arial"/>
                <a:cs typeface="Arial"/>
              </a:rPr>
              <a:t>n</a:t>
            </a:r>
            <a:r>
              <a:rPr sz="1800" spc="0" dirty="0" smtClean="0">
                <a:latin typeface="Arial"/>
                <a:cs typeface="Arial"/>
              </a:rPr>
              <a:t>e m</a:t>
            </a:r>
            <a:r>
              <a:rPr sz="1800" spc="-10" dirty="0" smtClean="0">
                <a:latin typeface="Arial"/>
                <a:cs typeface="Arial"/>
              </a:rPr>
              <a:t>e</a:t>
            </a:r>
            <a:r>
              <a:rPr sz="1800" spc="0" dirty="0" smtClean="0">
                <a:latin typeface="Arial"/>
                <a:cs typeface="Arial"/>
              </a:rPr>
              <a:t>d</a:t>
            </a:r>
            <a:r>
              <a:rPr sz="1800" spc="-10" dirty="0" smtClean="0">
                <a:latin typeface="Arial"/>
                <a:cs typeface="Arial"/>
              </a:rPr>
              <a:t>i</a:t>
            </a:r>
            <a:r>
              <a:rPr sz="1800" spc="0" dirty="0" smtClean="0">
                <a:latin typeface="Arial"/>
                <a:cs typeface="Arial"/>
              </a:rPr>
              <a:t>cal</a:t>
            </a:r>
            <a:r>
              <a:rPr sz="1800" spc="15" dirty="0" smtClean="0">
                <a:latin typeface="Arial"/>
                <a:cs typeface="Arial"/>
              </a:rPr>
              <a:t> </a:t>
            </a:r>
            <a:r>
              <a:rPr sz="1800" spc="0" dirty="0" smtClean="0">
                <a:latin typeface="Arial"/>
                <a:cs typeface="Arial"/>
              </a:rPr>
              <a:t>sch</a:t>
            </a:r>
            <a:r>
              <a:rPr sz="1800" spc="-10" dirty="0" smtClean="0">
                <a:latin typeface="Arial"/>
                <a:cs typeface="Arial"/>
              </a:rPr>
              <a:t>o</a:t>
            </a:r>
            <a:r>
              <a:rPr sz="1800" spc="0" dirty="0" smtClean="0">
                <a:latin typeface="Arial"/>
                <a:cs typeface="Arial"/>
              </a:rPr>
              <a:t>o</a:t>
            </a:r>
            <a:r>
              <a:rPr sz="1800" spc="-10" dirty="0" smtClean="0">
                <a:latin typeface="Arial"/>
                <a:cs typeface="Arial"/>
              </a:rPr>
              <a:t>l</a:t>
            </a:r>
            <a:r>
              <a:rPr sz="1800" spc="0" dirty="0" smtClean="0">
                <a:latin typeface="Arial"/>
                <a:cs typeface="Arial"/>
              </a:rPr>
              <a:t>. </a:t>
            </a:r>
            <a:r>
              <a:rPr sz="1800" i="1" spc="0" dirty="0" smtClean="0">
                <a:latin typeface="Arial"/>
                <a:cs typeface="Arial"/>
              </a:rPr>
              <a:t>Ac</a:t>
            </a:r>
            <a:r>
              <a:rPr sz="1800" i="1" spc="-10" dirty="0" smtClean="0">
                <a:latin typeface="Arial"/>
                <a:cs typeface="Arial"/>
              </a:rPr>
              <a:t>a</a:t>
            </a:r>
            <a:r>
              <a:rPr sz="1800" i="1" spc="0" dirty="0" smtClean="0">
                <a:latin typeface="Arial"/>
                <a:cs typeface="Arial"/>
              </a:rPr>
              <a:t>d</a:t>
            </a:r>
            <a:r>
              <a:rPr sz="1800" i="1" spc="-10" dirty="0" smtClean="0">
                <a:latin typeface="Arial"/>
                <a:cs typeface="Arial"/>
              </a:rPr>
              <a:t>e</a:t>
            </a:r>
            <a:r>
              <a:rPr sz="1800" i="1" spc="-15" dirty="0" smtClean="0">
                <a:latin typeface="Arial"/>
                <a:cs typeface="Arial"/>
              </a:rPr>
              <a:t>m</a:t>
            </a:r>
            <a:r>
              <a:rPr sz="1800" i="1" spc="0" dirty="0" smtClean="0">
                <a:latin typeface="Arial"/>
                <a:cs typeface="Arial"/>
              </a:rPr>
              <a:t>ic</a:t>
            </a:r>
            <a:r>
              <a:rPr sz="1800" i="1" spc="20" dirty="0" smtClean="0">
                <a:latin typeface="Arial"/>
                <a:cs typeface="Arial"/>
              </a:rPr>
              <a:t> </a:t>
            </a:r>
            <a:r>
              <a:rPr sz="1800" i="1" spc="0" dirty="0" smtClean="0">
                <a:latin typeface="Arial"/>
                <a:cs typeface="Arial"/>
              </a:rPr>
              <a:t>Me</a:t>
            </a:r>
            <a:r>
              <a:rPr sz="1800" i="1" spc="-10" dirty="0" smtClean="0">
                <a:latin typeface="Arial"/>
                <a:cs typeface="Arial"/>
              </a:rPr>
              <a:t>d</a:t>
            </a:r>
            <a:r>
              <a:rPr sz="1800" i="1" spc="0" dirty="0" smtClean="0">
                <a:latin typeface="Arial"/>
                <a:cs typeface="Arial"/>
              </a:rPr>
              <a:t>ic</a:t>
            </a:r>
            <a:r>
              <a:rPr sz="1800" i="1" spc="-10" dirty="0" smtClean="0">
                <a:latin typeface="Arial"/>
                <a:cs typeface="Arial"/>
              </a:rPr>
              <a:t>i</a:t>
            </a:r>
            <a:r>
              <a:rPr sz="1800" i="1" spc="0" dirty="0" smtClean="0">
                <a:latin typeface="Arial"/>
                <a:cs typeface="Arial"/>
              </a:rPr>
              <a:t>n</a:t>
            </a:r>
            <a:r>
              <a:rPr sz="1800" i="1" spc="-10" dirty="0" smtClean="0">
                <a:latin typeface="Arial"/>
                <a:cs typeface="Arial"/>
              </a:rPr>
              <a:t>e</a:t>
            </a:r>
            <a:r>
              <a:rPr sz="1800" i="1" spc="0" dirty="0" smtClean="0">
                <a:latin typeface="Arial"/>
                <a:cs typeface="Arial"/>
              </a:rPr>
              <a:t>,</a:t>
            </a:r>
            <a:r>
              <a:rPr sz="1800" i="1" spc="15" dirty="0" smtClean="0">
                <a:latin typeface="Arial"/>
                <a:cs typeface="Arial"/>
              </a:rPr>
              <a:t> </a:t>
            </a:r>
            <a:r>
              <a:rPr sz="1800" i="1" spc="0" dirty="0" smtClean="0">
                <a:latin typeface="Arial"/>
                <a:cs typeface="Arial"/>
              </a:rPr>
              <a:t>8</a:t>
            </a:r>
            <a:r>
              <a:rPr sz="1800" i="1" spc="-10" dirty="0" smtClean="0">
                <a:latin typeface="Arial"/>
                <a:cs typeface="Arial"/>
              </a:rPr>
              <a:t>1</a:t>
            </a:r>
            <a:r>
              <a:rPr sz="1800" i="1" spc="0" dirty="0" smtClean="0">
                <a:latin typeface="Arial"/>
                <a:cs typeface="Arial"/>
              </a:rPr>
              <a:t>(6),</a:t>
            </a:r>
            <a:r>
              <a:rPr sz="1800" i="1" spc="10" dirty="0" smtClean="0">
                <a:latin typeface="Arial"/>
                <a:cs typeface="Arial"/>
              </a:rPr>
              <a:t> </a:t>
            </a:r>
            <a:r>
              <a:rPr sz="1800" i="1" spc="0" dirty="0" smtClean="0">
                <a:latin typeface="Arial"/>
                <a:cs typeface="Arial"/>
              </a:rPr>
              <a:t>5</a:t>
            </a:r>
            <a:r>
              <a:rPr sz="1800" i="1" spc="-10" dirty="0" smtClean="0">
                <a:latin typeface="Arial"/>
                <a:cs typeface="Arial"/>
              </a:rPr>
              <a:t>7</a:t>
            </a:r>
            <a:r>
              <a:rPr sz="1800" i="1" spc="0" dirty="0" smtClean="0">
                <a:latin typeface="Arial"/>
                <a:cs typeface="Arial"/>
              </a:rPr>
              <a:t>1-</a:t>
            </a:r>
            <a:r>
              <a:rPr sz="1800" i="1" spc="-5" dirty="0" smtClean="0">
                <a:latin typeface="Arial"/>
                <a:cs typeface="Arial"/>
              </a:rPr>
              <a:t>576.</a:t>
            </a:r>
            <a:endParaRPr sz="1800" dirty="0">
              <a:latin typeface="Arial"/>
              <a:cs typeface="Arial"/>
            </a:endParaRPr>
          </a:p>
          <a:p>
            <a:pPr marL="355600" marR="443865" indent="-342900">
              <a:lnSpc>
                <a:spcPts val="1939"/>
              </a:lnSpc>
              <a:spcBef>
                <a:spcPts val="434"/>
              </a:spcBef>
              <a:buClr>
                <a:srgbClr val="330066"/>
              </a:buClr>
              <a:buSzPct val="69444"/>
              <a:buFont typeface="Wingdings"/>
              <a:buChar char=""/>
              <a:tabLst>
                <a:tab pos="354965" algn="l"/>
              </a:tabLst>
            </a:pPr>
            <a:r>
              <a:rPr sz="1800" dirty="0" smtClean="0">
                <a:latin typeface="Arial"/>
                <a:cs typeface="Arial"/>
              </a:rPr>
              <a:t>C</a:t>
            </a:r>
            <a:r>
              <a:rPr sz="1800" spc="-10" dirty="0" smtClean="0">
                <a:latin typeface="Arial"/>
                <a:cs typeface="Arial"/>
              </a:rPr>
              <a:t>a</a:t>
            </a:r>
            <a:r>
              <a:rPr sz="1800" spc="0" dirty="0" smtClean="0">
                <a:latin typeface="Arial"/>
                <a:cs typeface="Arial"/>
              </a:rPr>
              <a:t>rd</a:t>
            </a:r>
            <a:r>
              <a:rPr sz="1800" spc="-10" dirty="0" smtClean="0">
                <a:latin typeface="Arial"/>
                <a:cs typeface="Arial"/>
              </a:rPr>
              <a:t>a</a:t>
            </a:r>
            <a:r>
              <a:rPr sz="1800" spc="0" dirty="0" smtClean="0">
                <a:latin typeface="Arial"/>
                <a:cs typeface="Arial"/>
              </a:rPr>
              <a:t>l</a:t>
            </a:r>
            <a:r>
              <a:rPr sz="1800" spc="-5" dirty="0" smtClean="0">
                <a:latin typeface="Arial"/>
                <a:cs typeface="Arial"/>
              </a:rPr>
              <a:t>l</a:t>
            </a:r>
            <a:r>
              <a:rPr sz="1800" spc="0" dirty="0" smtClean="0">
                <a:latin typeface="Arial"/>
                <a:cs typeface="Arial"/>
              </a:rPr>
              <a:t>,</a:t>
            </a:r>
            <a:r>
              <a:rPr sz="1800" spc="15" dirty="0" smtClean="0">
                <a:latin typeface="Arial"/>
                <a:cs typeface="Arial"/>
              </a:rPr>
              <a:t> </a:t>
            </a:r>
            <a:r>
              <a:rPr sz="1800" spc="0" dirty="0" smtClean="0">
                <a:latin typeface="Arial"/>
                <a:cs typeface="Arial"/>
              </a:rPr>
              <a:t>S.,</a:t>
            </a:r>
            <a:r>
              <a:rPr sz="1800" spc="-5" dirty="0" smtClean="0">
                <a:latin typeface="Arial"/>
                <a:cs typeface="Arial"/>
              </a:rPr>
              <a:t> </a:t>
            </a:r>
            <a:r>
              <a:rPr sz="1800" spc="0" dirty="0" smtClean="0">
                <a:latin typeface="Arial"/>
                <a:cs typeface="Arial"/>
              </a:rPr>
              <a:t>Kru</a:t>
            </a:r>
            <a:r>
              <a:rPr sz="1800" spc="-10" dirty="0" smtClean="0">
                <a:latin typeface="Arial"/>
                <a:cs typeface="Arial"/>
              </a:rPr>
              <a:t>p</a:t>
            </a:r>
            <a:r>
              <a:rPr sz="1800" spc="0" dirty="0" smtClean="0">
                <a:latin typeface="Arial"/>
                <a:cs typeface="Arial"/>
              </a:rPr>
              <a:t>a</a:t>
            </a:r>
            <a:r>
              <a:rPr sz="1800" spc="-5" dirty="0" smtClean="0">
                <a:latin typeface="Arial"/>
                <a:cs typeface="Arial"/>
              </a:rPr>
              <a:t>t</a:t>
            </a:r>
            <a:r>
              <a:rPr sz="1800" spc="0" dirty="0" smtClean="0">
                <a:latin typeface="Arial"/>
                <a:cs typeface="Arial"/>
              </a:rPr>
              <a:t>,</a:t>
            </a:r>
            <a:r>
              <a:rPr sz="1800" spc="5" dirty="0" smtClean="0">
                <a:latin typeface="Arial"/>
                <a:cs typeface="Arial"/>
              </a:rPr>
              <a:t> </a:t>
            </a:r>
            <a:r>
              <a:rPr sz="1800" spc="0" dirty="0" smtClean="0">
                <a:latin typeface="Arial"/>
                <a:cs typeface="Arial"/>
              </a:rPr>
              <a:t>E.,</a:t>
            </a:r>
            <a:r>
              <a:rPr sz="1800" spc="-5" dirty="0" smtClean="0">
                <a:latin typeface="Arial"/>
                <a:cs typeface="Arial"/>
              </a:rPr>
              <a:t> </a:t>
            </a:r>
            <a:r>
              <a:rPr sz="1800" spc="0" dirty="0" smtClean="0">
                <a:latin typeface="Arial"/>
                <a:cs typeface="Arial"/>
              </a:rPr>
              <a:t>&amp; Ulr</a:t>
            </a:r>
            <a:r>
              <a:rPr sz="1800" spc="-10" dirty="0" smtClean="0">
                <a:latin typeface="Arial"/>
                <a:cs typeface="Arial"/>
              </a:rPr>
              <a:t>i</a:t>
            </a:r>
            <a:r>
              <a:rPr sz="1800" spc="0" dirty="0" smtClean="0">
                <a:latin typeface="Arial"/>
                <a:cs typeface="Arial"/>
              </a:rPr>
              <a:t>ch,</a:t>
            </a:r>
            <a:r>
              <a:rPr sz="1800" spc="10" dirty="0" smtClean="0">
                <a:latin typeface="Arial"/>
                <a:cs typeface="Arial"/>
              </a:rPr>
              <a:t> </a:t>
            </a:r>
            <a:r>
              <a:rPr sz="1800" spc="0" dirty="0" smtClean="0">
                <a:latin typeface="Arial"/>
                <a:cs typeface="Arial"/>
              </a:rPr>
              <a:t>M. (</a:t>
            </a:r>
            <a:r>
              <a:rPr sz="1800" spc="-10" dirty="0" smtClean="0">
                <a:latin typeface="Arial"/>
                <a:cs typeface="Arial"/>
              </a:rPr>
              <a:t>2</a:t>
            </a:r>
            <a:r>
              <a:rPr sz="1800" spc="0" dirty="0" smtClean="0">
                <a:latin typeface="Arial"/>
                <a:cs typeface="Arial"/>
              </a:rPr>
              <a:t>0</a:t>
            </a:r>
            <a:r>
              <a:rPr sz="1800" spc="-10" dirty="0" smtClean="0">
                <a:latin typeface="Arial"/>
                <a:cs typeface="Arial"/>
              </a:rPr>
              <a:t>0</a:t>
            </a:r>
            <a:r>
              <a:rPr sz="1800" spc="0" dirty="0" smtClean="0">
                <a:latin typeface="Arial"/>
                <a:cs typeface="Arial"/>
              </a:rPr>
              <a:t>8).</a:t>
            </a:r>
            <a:r>
              <a:rPr sz="1800" spc="10" dirty="0" smtClean="0">
                <a:latin typeface="Arial"/>
                <a:cs typeface="Arial"/>
              </a:rPr>
              <a:t> </a:t>
            </a:r>
            <a:r>
              <a:rPr sz="1800" spc="0" dirty="0" smtClean="0">
                <a:latin typeface="Arial"/>
                <a:cs typeface="Arial"/>
              </a:rPr>
              <a:t>L</a:t>
            </a:r>
            <a:r>
              <a:rPr sz="1800" spc="-10" dirty="0" smtClean="0">
                <a:latin typeface="Arial"/>
                <a:cs typeface="Arial"/>
              </a:rPr>
              <a:t>i</a:t>
            </a:r>
            <a:r>
              <a:rPr sz="1800" spc="0" dirty="0" smtClean="0">
                <a:latin typeface="Arial"/>
                <a:cs typeface="Arial"/>
              </a:rPr>
              <a:t>ve </a:t>
            </a:r>
            <a:r>
              <a:rPr sz="1800" spc="-10" dirty="0" smtClean="0">
                <a:latin typeface="Arial"/>
                <a:cs typeface="Arial"/>
              </a:rPr>
              <a:t>L</a:t>
            </a:r>
            <a:r>
              <a:rPr sz="1800" spc="0" dirty="0" smtClean="0">
                <a:latin typeface="Arial"/>
                <a:cs typeface="Arial"/>
              </a:rPr>
              <a:t>ect</a:t>
            </a:r>
            <a:r>
              <a:rPr sz="1800" spc="-10" dirty="0" smtClean="0">
                <a:latin typeface="Arial"/>
                <a:cs typeface="Arial"/>
              </a:rPr>
              <a:t>u</a:t>
            </a:r>
            <a:r>
              <a:rPr sz="1800" spc="0" dirty="0" smtClean="0">
                <a:latin typeface="Arial"/>
                <a:cs typeface="Arial"/>
              </a:rPr>
              <a:t>re</a:t>
            </a:r>
            <a:r>
              <a:rPr sz="1800" spc="5" dirty="0" smtClean="0">
                <a:latin typeface="Arial"/>
                <a:cs typeface="Arial"/>
              </a:rPr>
              <a:t> </a:t>
            </a:r>
            <a:r>
              <a:rPr sz="1800" spc="0" dirty="0" smtClean="0">
                <a:latin typeface="Arial"/>
                <a:cs typeface="Arial"/>
              </a:rPr>
              <a:t>V</a:t>
            </a:r>
            <a:r>
              <a:rPr sz="1800" spc="-10" dirty="0" smtClean="0">
                <a:latin typeface="Arial"/>
                <a:cs typeface="Arial"/>
              </a:rPr>
              <a:t>e</a:t>
            </a:r>
            <a:r>
              <a:rPr sz="1800" spc="0" dirty="0" smtClean="0">
                <a:latin typeface="Arial"/>
                <a:cs typeface="Arial"/>
              </a:rPr>
              <a:t>rsus Vi</a:t>
            </a:r>
            <a:r>
              <a:rPr sz="1800" spc="-10" dirty="0" smtClean="0">
                <a:latin typeface="Arial"/>
                <a:cs typeface="Arial"/>
              </a:rPr>
              <a:t>d</a:t>
            </a:r>
            <a:r>
              <a:rPr sz="1800" spc="0" dirty="0" smtClean="0">
                <a:latin typeface="Arial"/>
                <a:cs typeface="Arial"/>
              </a:rPr>
              <a:t>e</a:t>
            </a:r>
            <a:r>
              <a:rPr sz="1800" spc="5" dirty="0" smtClean="0">
                <a:latin typeface="Arial"/>
                <a:cs typeface="Arial"/>
              </a:rPr>
              <a:t>o</a:t>
            </a:r>
            <a:r>
              <a:rPr sz="1800" spc="0" dirty="0" smtClean="0">
                <a:latin typeface="Arial"/>
                <a:cs typeface="Arial"/>
              </a:rPr>
              <a:t>- R</a:t>
            </a:r>
            <a:r>
              <a:rPr sz="1800" spc="-10" dirty="0" smtClean="0">
                <a:latin typeface="Arial"/>
                <a:cs typeface="Arial"/>
              </a:rPr>
              <a:t>e</a:t>
            </a:r>
            <a:r>
              <a:rPr sz="1800" spc="0" dirty="0" smtClean="0">
                <a:latin typeface="Arial"/>
                <a:cs typeface="Arial"/>
              </a:rPr>
              <a:t>cor</a:t>
            </a:r>
            <a:r>
              <a:rPr sz="1800" spc="-10" dirty="0" smtClean="0">
                <a:latin typeface="Arial"/>
                <a:cs typeface="Arial"/>
              </a:rPr>
              <a:t>d</a:t>
            </a:r>
            <a:r>
              <a:rPr sz="1800" spc="0" dirty="0" smtClean="0">
                <a:latin typeface="Arial"/>
                <a:cs typeface="Arial"/>
              </a:rPr>
              <a:t>ed</a:t>
            </a:r>
            <a:r>
              <a:rPr sz="1800" spc="15" dirty="0" smtClean="0">
                <a:latin typeface="Arial"/>
                <a:cs typeface="Arial"/>
              </a:rPr>
              <a:t> </a:t>
            </a:r>
            <a:r>
              <a:rPr sz="1800" spc="0" dirty="0" smtClean="0">
                <a:latin typeface="Arial"/>
                <a:cs typeface="Arial"/>
              </a:rPr>
              <a:t>L</a:t>
            </a:r>
            <a:r>
              <a:rPr sz="1800" spc="-10" dirty="0" smtClean="0">
                <a:latin typeface="Arial"/>
                <a:cs typeface="Arial"/>
              </a:rPr>
              <a:t>e</a:t>
            </a:r>
            <a:r>
              <a:rPr sz="1800" spc="0" dirty="0" smtClean="0">
                <a:latin typeface="Arial"/>
                <a:cs typeface="Arial"/>
              </a:rPr>
              <a:t>ctur</a:t>
            </a:r>
            <a:r>
              <a:rPr sz="1800" spc="-10" dirty="0" smtClean="0">
                <a:latin typeface="Arial"/>
                <a:cs typeface="Arial"/>
              </a:rPr>
              <a:t>e</a:t>
            </a:r>
            <a:r>
              <a:rPr sz="1800" spc="0" dirty="0" smtClean="0">
                <a:latin typeface="Arial"/>
                <a:cs typeface="Arial"/>
              </a:rPr>
              <a:t>:</a:t>
            </a:r>
            <a:r>
              <a:rPr sz="1800" spc="5" dirty="0" smtClean="0">
                <a:latin typeface="Arial"/>
                <a:cs typeface="Arial"/>
              </a:rPr>
              <a:t> </a:t>
            </a:r>
            <a:r>
              <a:rPr sz="1800" spc="0" dirty="0" smtClean="0">
                <a:latin typeface="Arial"/>
                <a:cs typeface="Arial"/>
              </a:rPr>
              <a:t>Are Stu</a:t>
            </a:r>
            <a:r>
              <a:rPr sz="1800" spc="-10" dirty="0" smtClean="0">
                <a:latin typeface="Arial"/>
                <a:cs typeface="Arial"/>
              </a:rPr>
              <a:t>d</a:t>
            </a:r>
            <a:r>
              <a:rPr sz="1800" spc="0" dirty="0" smtClean="0">
                <a:latin typeface="Arial"/>
                <a:cs typeface="Arial"/>
              </a:rPr>
              <a:t>e</a:t>
            </a:r>
            <a:r>
              <a:rPr sz="1800" spc="-10" dirty="0" smtClean="0">
                <a:latin typeface="Arial"/>
                <a:cs typeface="Arial"/>
              </a:rPr>
              <a:t>n</a:t>
            </a:r>
            <a:r>
              <a:rPr sz="1800" spc="0" dirty="0" smtClean="0">
                <a:latin typeface="Arial"/>
                <a:cs typeface="Arial"/>
              </a:rPr>
              <a:t>ts</a:t>
            </a:r>
            <a:r>
              <a:rPr sz="1800" spc="5" dirty="0" smtClean="0">
                <a:latin typeface="Arial"/>
                <a:cs typeface="Arial"/>
              </a:rPr>
              <a:t> </a:t>
            </a:r>
            <a:r>
              <a:rPr sz="1800" spc="0" dirty="0" smtClean="0">
                <a:latin typeface="Arial"/>
                <a:cs typeface="Arial"/>
              </a:rPr>
              <a:t>V</a:t>
            </a:r>
            <a:r>
              <a:rPr sz="1800" spc="-10" dirty="0" smtClean="0">
                <a:latin typeface="Arial"/>
                <a:cs typeface="Arial"/>
              </a:rPr>
              <a:t>o</a:t>
            </a:r>
            <a:r>
              <a:rPr sz="1800" spc="0" dirty="0" smtClean="0">
                <a:latin typeface="Arial"/>
                <a:cs typeface="Arial"/>
              </a:rPr>
              <a:t>ting</a:t>
            </a:r>
            <a:r>
              <a:rPr sz="1800" spc="5" dirty="0" smtClean="0">
                <a:latin typeface="Arial"/>
                <a:cs typeface="Arial"/>
              </a:rPr>
              <a:t> </a:t>
            </a:r>
            <a:r>
              <a:rPr sz="1800" spc="-40" dirty="0" smtClean="0">
                <a:latin typeface="Arial"/>
                <a:cs typeface="Arial"/>
              </a:rPr>
              <a:t>w</a:t>
            </a:r>
            <a:r>
              <a:rPr sz="1800" spc="0" dirty="0" smtClean="0">
                <a:latin typeface="Arial"/>
                <a:cs typeface="Arial"/>
              </a:rPr>
              <a:t>ith</a:t>
            </a:r>
            <a:r>
              <a:rPr sz="1800" spc="30" dirty="0" smtClean="0">
                <a:latin typeface="Arial"/>
                <a:cs typeface="Arial"/>
              </a:rPr>
              <a:t> </a:t>
            </a:r>
            <a:r>
              <a:rPr sz="1800" spc="10" dirty="0" smtClean="0">
                <a:latin typeface="Arial"/>
                <a:cs typeface="Arial"/>
              </a:rPr>
              <a:t>T</a:t>
            </a:r>
            <a:r>
              <a:rPr sz="1800" spc="0" dirty="0" smtClean="0">
                <a:latin typeface="Arial"/>
                <a:cs typeface="Arial"/>
              </a:rPr>
              <a:t>h</a:t>
            </a:r>
            <a:r>
              <a:rPr sz="1800" spc="-10" dirty="0" smtClean="0">
                <a:latin typeface="Arial"/>
                <a:cs typeface="Arial"/>
              </a:rPr>
              <a:t>e</a:t>
            </a:r>
            <a:r>
              <a:rPr sz="1800" spc="0" dirty="0" smtClean="0">
                <a:latin typeface="Arial"/>
                <a:cs typeface="Arial"/>
              </a:rPr>
              <a:t>ir Feet?</a:t>
            </a:r>
            <a:r>
              <a:rPr sz="1800" spc="10" dirty="0" smtClean="0">
                <a:latin typeface="Arial"/>
                <a:cs typeface="Arial"/>
              </a:rPr>
              <a:t> </a:t>
            </a:r>
            <a:r>
              <a:rPr sz="1800" i="1" spc="0" dirty="0" smtClean="0">
                <a:latin typeface="Arial"/>
                <a:cs typeface="Arial"/>
              </a:rPr>
              <a:t>Ac</a:t>
            </a:r>
            <a:r>
              <a:rPr sz="1800" i="1" spc="-10" dirty="0" smtClean="0">
                <a:latin typeface="Arial"/>
                <a:cs typeface="Arial"/>
              </a:rPr>
              <a:t>a</a:t>
            </a:r>
            <a:r>
              <a:rPr sz="1800" i="1" spc="0" dirty="0" smtClean="0">
                <a:latin typeface="Arial"/>
                <a:cs typeface="Arial"/>
              </a:rPr>
              <a:t>d</a:t>
            </a:r>
            <a:r>
              <a:rPr sz="1800" i="1" spc="-10" dirty="0" smtClean="0">
                <a:latin typeface="Arial"/>
                <a:cs typeface="Arial"/>
              </a:rPr>
              <a:t>e</a:t>
            </a:r>
            <a:r>
              <a:rPr sz="1800" i="1" spc="-15" dirty="0" smtClean="0">
                <a:latin typeface="Arial"/>
                <a:cs typeface="Arial"/>
              </a:rPr>
              <a:t>m</a:t>
            </a:r>
            <a:r>
              <a:rPr sz="1800" i="1" spc="0" dirty="0" smtClean="0">
                <a:latin typeface="Arial"/>
                <a:cs typeface="Arial"/>
              </a:rPr>
              <a:t>ic Me</a:t>
            </a:r>
            <a:r>
              <a:rPr sz="1800" i="1" spc="-10" dirty="0" smtClean="0">
                <a:latin typeface="Arial"/>
                <a:cs typeface="Arial"/>
              </a:rPr>
              <a:t>d</a:t>
            </a:r>
            <a:r>
              <a:rPr sz="1800" i="1" spc="0" dirty="0" smtClean="0">
                <a:latin typeface="Arial"/>
                <a:cs typeface="Arial"/>
              </a:rPr>
              <a:t>ic</a:t>
            </a:r>
            <a:r>
              <a:rPr sz="1800" i="1" spc="-10" dirty="0" smtClean="0">
                <a:latin typeface="Arial"/>
                <a:cs typeface="Arial"/>
              </a:rPr>
              <a:t>i</a:t>
            </a:r>
            <a:r>
              <a:rPr sz="1800" i="1" spc="0" dirty="0" smtClean="0">
                <a:latin typeface="Arial"/>
                <a:cs typeface="Arial"/>
              </a:rPr>
              <a:t>n</a:t>
            </a:r>
            <a:r>
              <a:rPr sz="1800" i="1" spc="-10" dirty="0" smtClean="0">
                <a:latin typeface="Arial"/>
                <a:cs typeface="Arial"/>
              </a:rPr>
              <a:t>e</a:t>
            </a:r>
            <a:r>
              <a:rPr sz="1800" spc="0" dirty="0" smtClean="0">
                <a:latin typeface="Arial"/>
                <a:cs typeface="Arial"/>
              </a:rPr>
              <a:t>,</a:t>
            </a:r>
            <a:r>
              <a:rPr sz="1800" spc="15" dirty="0" smtClean="0">
                <a:latin typeface="Arial"/>
                <a:cs typeface="Arial"/>
              </a:rPr>
              <a:t> </a:t>
            </a:r>
            <a:r>
              <a:rPr sz="1800" i="1" spc="0" dirty="0" smtClean="0">
                <a:latin typeface="Arial"/>
                <a:cs typeface="Arial"/>
              </a:rPr>
              <a:t>8</a:t>
            </a:r>
            <a:r>
              <a:rPr sz="1800" i="1" spc="-10" dirty="0" smtClean="0">
                <a:latin typeface="Arial"/>
                <a:cs typeface="Arial"/>
              </a:rPr>
              <a:t>3</a:t>
            </a:r>
            <a:r>
              <a:rPr sz="1800" i="1" spc="0" dirty="0" smtClean="0">
                <a:latin typeface="Arial"/>
                <a:cs typeface="Arial"/>
              </a:rPr>
              <a:t>,</a:t>
            </a:r>
            <a:r>
              <a:rPr sz="1800" i="1" spc="5" dirty="0" smtClean="0">
                <a:latin typeface="Arial"/>
                <a:cs typeface="Arial"/>
              </a:rPr>
              <a:t> </a:t>
            </a:r>
            <a:r>
              <a:rPr sz="1800" i="1" spc="0" dirty="0" smtClean="0">
                <a:latin typeface="Arial"/>
                <a:cs typeface="Arial"/>
              </a:rPr>
              <a:t>1</a:t>
            </a:r>
            <a:r>
              <a:rPr sz="1800" i="1" spc="-10" dirty="0" smtClean="0">
                <a:latin typeface="Arial"/>
                <a:cs typeface="Arial"/>
              </a:rPr>
              <a:t>1</a:t>
            </a:r>
            <a:r>
              <a:rPr sz="1800" i="1" spc="0" dirty="0" smtClean="0">
                <a:latin typeface="Arial"/>
                <a:cs typeface="Arial"/>
              </a:rPr>
              <a:t>7</a:t>
            </a:r>
            <a:r>
              <a:rPr sz="1800" i="1" spc="-10" dirty="0" smtClean="0">
                <a:latin typeface="Arial"/>
                <a:cs typeface="Arial"/>
              </a:rPr>
              <a:t>4</a:t>
            </a:r>
            <a:r>
              <a:rPr sz="1800" i="1" spc="0" dirty="0" smtClean="0">
                <a:latin typeface="Arial"/>
                <a:cs typeface="Arial"/>
              </a:rPr>
              <a:t>-</a:t>
            </a:r>
            <a:r>
              <a:rPr sz="1800" i="1" spc="-5" dirty="0" smtClean="0">
                <a:latin typeface="Arial"/>
                <a:cs typeface="Arial"/>
              </a:rPr>
              <a:t>1178</a:t>
            </a:r>
            <a:r>
              <a:rPr sz="1800" spc="0" dirty="0" smtClean="0">
                <a:latin typeface="Arial"/>
                <a:cs typeface="Arial"/>
              </a:rPr>
              <a:t>.</a:t>
            </a:r>
            <a:endParaRPr sz="1800" dirty="0">
              <a:latin typeface="Arial"/>
              <a:cs typeface="Arial"/>
            </a:endParaRPr>
          </a:p>
          <a:p>
            <a:pPr marL="355600" marR="202565" indent="-342900">
              <a:lnSpc>
                <a:spcPct val="100000"/>
              </a:lnSpc>
              <a:spcBef>
                <a:spcPts val="400"/>
              </a:spcBef>
              <a:buClr>
                <a:srgbClr val="330066"/>
              </a:buClr>
              <a:buSzPct val="69444"/>
              <a:buFont typeface="Wingdings"/>
              <a:buChar char=""/>
              <a:tabLst>
                <a:tab pos="354965" algn="l"/>
              </a:tabLst>
            </a:pPr>
            <a:r>
              <a:rPr sz="1800" dirty="0" smtClean="0">
                <a:latin typeface="Arial"/>
                <a:cs typeface="Arial"/>
              </a:rPr>
              <a:t>El</a:t>
            </a:r>
            <a:r>
              <a:rPr sz="1800" spc="-10" dirty="0" smtClean="0">
                <a:latin typeface="Arial"/>
                <a:cs typeface="Arial"/>
              </a:rPr>
              <a:t>a</a:t>
            </a:r>
            <a:r>
              <a:rPr sz="1800" spc="0" dirty="0" smtClean="0">
                <a:latin typeface="Arial"/>
                <a:cs typeface="Arial"/>
              </a:rPr>
              <a:t>m,</a:t>
            </a:r>
            <a:r>
              <a:rPr sz="1800" spc="5" dirty="0" smtClean="0">
                <a:latin typeface="Arial"/>
                <a:cs typeface="Arial"/>
              </a:rPr>
              <a:t> </a:t>
            </a:r>
            <a:r>
              <a:rPr sz="1800" spc="0" dirty="0" smtClean="0">
                <a:latin typeface="Arial"/>
                <a:cs typeface="Arial"/>
              </a:rPr>
              <a:t>C.L.,</a:t>
            </a:r>
            <a:r>
              <a:rPr sz="1800" spc="-10" dirty="0" smtClean="0">
                <a:latin typeface="Arial"/>
                <a:cs typeface="Arial"/>
              </a:rPr>
              <a:t> </a:t>
            </a:r>
            <a:r>
              <a:rPr sz="1800" spc="0" dirty="0" smtClean="0">
                <a:latin typeface="Arial"/>
                <a:cs typeface="Arial"/>
              </a:rPr>
              <a:t>B</a:t>
            </a:r>
            <a:r>
              <a:rPr sz="1800" spc="-10" dirty="0" smtClean="0">
                <a:latin typeface="Arial"/>
                <a:cs typeface="Arial"/>
              </a:rPr>
              <a:t>o</a:t>
            </a:r>
            <a:r>
              <a:rPr sz="1800" spc="0" dirty="0" smtClean="0">
                <a:latin typeface="Arial"/>
                <a:cs typeface="Arial"/>
              </a:rPr>
              <a:t>rg</a:t>
            </a:r>
            <a:r>
              <a:rPr sz="1800" spc="-10" dirty="0" smtClean="0">
                <a:latin typeface="Arial"/>
                <a:cs typeface="Arial"/>
              </a:rPr>
              <a:t>e</a:t>
            </a:r>
            <a:r>
              <a:rPr sz="1800" spc="0" dirty="0" smtClean="0">
                <a:latin typeface="Arial"/>
                <a:cs typeface="Arial"/>
              </a:rPr>
              <a:t>s,</a:t>
            </a:r>
            <a:r>
              <a:rPr sz="1800" spc="15" dirty="0" smtClean="0">
                <a:latin typeface="Arial"/>
                <a:cs typeface="Arial"/>
              </a:rPr>
              <a:t> </a:t>
            </a:r>
            <a:r>
              <a:rPr sz="1800" spc="0" dirty="0" smtClean="0">
                <a:latin typeface="Arial"/>
                <a:cs typeface="Arial"/>
              </a:rPr>
              <a:t>N.J.,</a:t>
            </a:r>
            <a:r>
              <a:rPr sz="1800" spc="-5" dirty="0" smtClean="0">
                <a:latin typeface="Arial"/>
                <a:cs typeface="Arial"/>
              </a:rPr>
              <a:t> </a:t>
            </a:r>
            <a:r>
              <a:rPr sz="1800" spc="0" dirty="0" smtClean="0">
                <a:latin typeface="Arial"/>
                <a:cs typeface="Arial"/>
              </a:rPr>
              <a:t>&amp;</a:t>
            </a:r>
            <a:r>
              <a:rPr sz="1800" spc="-10" dirty="0" smtClean="0">
                <a:latin typeface="Arial"/>
                <a:cs typeface="Arial"/>
              </a:rPr>
              <a:t> </a:t>
            </a:r>
            <a:r>
              <a:rPr sz="1800" spc="0" dirty="0" smtClean="0">
                <a:latin typeface="Arial"/>
                <a:cs typeface="Arial"/>
              </a:rPr>
              <a:t>Ma</a:t>
            </a:r>
            <a:r>
              <a:rPr sz="1800" spc="-10" dirty="0" smtClean="0">
                <a:latin typeface="Arial"/>
                <a:cs typeface="Arial"/>
              </a:rPr>
              <a:t>n</a:t>
            </a:r>
            <a:r>
              <a:rPr sz="1800" spc="0" dirty="0" smtClean="0">
                <a:latin typeface="Arial"/>
                <a:cs typeface="Arial"/>
              </a:rPr>
              <a:t>u</a:t>
            </a:r>
            <a:r>
              <a:rPr sz="1800" spc="-10" dirty="0" smtClean="0">
                <a:latin typeface="Arial"/>
                <a:cs typeface="Arial"/>
              </a:rPr>
              <a:t>e</a:t>
            </a:r>
            <a:r>
              <a:rPr sz="1800" spc="0" dirty="0" smtClean="0">
                <a:latin typeface="Arial"/>
                <a:cs typeface="Arial"/>
              </a:rPr>
              <a:t>l,</a:t>
            </a:r>
            <a:r>
              <a:rPr sz="1800" spc="10" dirty="0" smtClean="0">
                <a:latin typeface="Arial"/>
                <a:cs typeface="Arial"/>
              </a:rPr>
              <a:t> </a:t>
            </a:r>
            <a:r>
              <a:rPr sz="1800" spc="0" dirty="0" smtClean="0">
                <a:latin typeface="Arial"/>
                <a:cs typeface="Arial"/>
              </a:rPr>
              <a:t>R.S.</a:t>
            </a:r>
            <a:r>
              <a:rPr sz="1800" spc="5" dirty="0" smtClean="0">
                <a:latin typeface="Arial"/>
                <a:cs typeface="Arial"/>
              </a:rPr>
              <a:t> </a:t>
            </a:r>
            <a:r>
              <a:rPr sz="1800" spc="0" dirty="0" smtClean="0">
                <a:latin typeface="Arial"/>
                <a:cs typeface="Arial"/>
              </a:rPr>
              <a:t>(2</a:t>
            </a:r>
            <a:r>
              <a:rPr sz="1800" spc="-10" dirty="0" smtClean="0">
                <a:latin typeface="Arial"/>
                <a:cs typeface="Arial"/>
              </a:rPr>
              <a:t>0</a:t>
            </a:r>
            <a:r>
              <a:rPr sz="1800" spc="0" dirty="0" smtClean="0">
                <a:latin typeface="Arial"/>
                <a:cs typeface="Arial"/>
              </a:rPr>
              <a:t>1</a:t>
            </a:r>
            <a:r>
              <a:rPr sz="1800" spc="-10" dirty="0" smtClean="0">
                <a:latin typeface="Arial"/>
                <a:cs typeface="Arial"/>
              </a:rPr>
              <a:t>1</a:t>
            </a:r>
            <a:r>
              <a:rPr sz="1800" spc="0" dirty="0" smtClean="0">
                <a:latin typeface="Arial"/>
                <a:cs typeface="Arial"/>
              </a:rPr>
              <a:t>).</a:t>
            </a:r>
            <a:r>
              <a:rPr sz="1800" spc="5" dirty="0" smtClean="0">
                <a:latin typeface="Arial"/>
                <a:cs typeface="Arial"/>
              </a:rPr>
              <a:t> </a:t>
            </a:r>
            <a:r>
              <a:rPr sz="1800" spc="0" dirty="0" smtClean="0">
                <a:latin typeface="Arial"/>
                <a:cs typeface="Arial"/>
              </a:rPr>
              <a:t>Mi</a:t>
            </a:r>
            <a:r>
              <a:rPr sz="1800" spc="-10" dirty="0" smtClean="0">
                <a:latin typeface="Arial"/>
                <a:cs typeface="Arial"/>
              </a:rPr>
              <a:t>l</a:t>
            </a:r>
            <a:r>
              <a:rPr sz="1800" spc="0" dirty="0" smtClean="0">
                <a:latin typeface="Arial"/>
                <a:cs typeface="Arial"/>
              </a:rPr>
              <a:t>l</a:t>
            </a:r>
            <a:r>
              <a:rPr sz="1800" spc="-10" dirty="0" smtClean="0">
                <a:latin typeface="Arial"/>
                <a:cs typeface="Arial"/>
              </a:rPr>
              <a:t>e</a:t>
            </a:r>
            <a:r>
              <a:rPr sz="1800" spc="0" dirty="0" smtClean="0">
                <a:latin typeface="Arial"/>
                <a:cs typeface="Arial"/>
              </a:rPr>
              <a:t>n</a:t>
            </a:r>
            <a:r>
              <a:rPr sz="1800" spc="-10" dirty="0" smtClean="0">
                <a:latin typeface="Arial"/>
                <a:cs typeface="Arial"/>
              </a:rPr>
              <a:t>n</a:t>
            </a:r>
            <a:r>
              <a:rPr sz="1800" spc="0" dirty="0" smtClean="0">
                <a:latin typeface="Arial"/>
                <a:cs typeface="Arial"/>
              </a:rPr>
              <a:t>i</a:t>
            </a:r>
            <a:r>
              <a:rPr sz="1800" spc="-10" dirty="0" smtClean="0">
                <a:latin typeface="Arial"/>
                <a:cs typeface="Arial"/>
              </a:rPr>
              <a:t>a</a:t>
            </a:r>
            <a:r>
              <a:rPr sz="1800" spc="0" dirty="0" smtClean="0">
                <a:latin typeface="Arial"/>
                <a:cs typeface="Arial"/>
              </a:rPr>
              <a:t>l</a:t>
            </a:r>
            <a:r>
              <a:rPr sz="1800" spc="30" dirty="0" smtClean="0">
                <a:latin typeface="Arial"/>
                <a:cs typeface="Arial"/>
              </a:rPr>
              <a:t> </a:t>
            </a:r>
            <a:r>
              <a:rPr sz="1800" spc="0" dirty="0" smtClean="0">
                <a:latin typeface="Arial"/>
                <a:cs typeface="Arial"/>
              </a:rPr>
              <a:t>Stu</a:t>
            </a:r>
            <a:r>
              <a:rPr sz="1800" spc="-10" dirty="0" smtClean="0">
                <a:latin typeface="Arial"/>
                <a:cs typeface="Arial"/>
              </a:rPr>
              <a:t>d</a:t>
            </a:r>
            <a:r>
              <a:rPr sz="1800" spc="0" dirty="0" smtClean="0">
                <a:latin typeface="Arial"/>
                <a:cs typeface="Arial"/>
              </a:rPr>
              <a:t>e</a:t>
            </a:r>
            <a:r>
              <a:rPr sz="1800" spc="-10" dirty="0" smtClean="0">
                <a:latin typeface="Arial"/>
                <a:cs typeface="Arial"/>
              </a:rPr>
              <a:t>n</a:t>
            </a:r>
            <a:r>
              <a:rPr sz="1800" spc="0" dirty="0" smtClean="0">
                <a:latin typeface="Arial"/>
                <a:cs typeface="Arial"/>
              </a:rPr>
              <a:t>ts’ P</a:t>
            </a:r>
            <a:r>
              <a:rPr sz="1800" spc="-10" dirty="0" smtClean="0">
                <a:latin typeface="Arial"/>
                <a:cs typeface="Arial"/>
              </a:rPr>
              <a:t>e</a:t>
            </a:r>
            <a:r>
              <a:rPr sz="1800" spc="0" dirty="0" smtClean="0">
                <a:latin typeface="Arial"/>
                <a:cs typeface="Arial"/>
              </a:rPr>
              <a:t>rsp</a:t>
            </a:r>
            <a:r>
              <a:rPr sz="1800" spc="-10" dirty="0" smtClean="0">
                <a:latin typeface="Arial"/>
                <a:cs typeface="Arial"/>
              </a:rPr>
              <a:t>e</a:t>
            </a:r>
            <a:r>
              <a:rPr sz="1800" spc="0" dirty="0" smtClean="0">
                <a:latin typeface="Arial"/>
                <a:cs typeface="Arial"/>
              </a:rPr>
              <a:t>ctives</a:t>
            </a:r>
            <a:r>
              <a:rPr sz="1800" spc="5" dirty="0" smtClean="0">
                <a:latin typeface="Arial"/>
                <a:cs typeface="Arial"/>
              </a:rPr>
              <a:t> </a:t>
            </a:r>
            <a:r>
              <a:rPr sz="1800" spc="0" dirty="0" smtClean="0">
                <a:latin typeface="Arial"/>
                <a:cs typeface="Arial"/>
              </a:rPr>
              <a:t>on</a:t>
            </a:r>
            <a:r>
              <a:rPr sz="1800" spc="-10" dirty="0" smtClean="0">
                <a:latin typeface="Arial"/>
                <a:cs typeface="Arial"/>
              </a:rPr>
              <a:t> </a:t>
            </a:r>
            <a:r>
              <a:rPr sz="1800" spc="5" dirty="0" smtClean="0">
                <a:latin typeface="Arial"/>
                <a:cs typeface="Arial"/>
              </a:rPr>
              <a:t>t</a:t>
            </a:r>
            <a:r>
              <a:rPr sz="1800" spc="0" dirty="0" smtClean="0">
                <a:latin typeface="Arial"/>
                <a:cs typeface="Arial"/>
              </a:rPr>
              <a:t>he</a:t>
            </a:r>
            <a:r>
              <a:rPr sz="1800" spc="-10" dirty="0" smtClean="0">
                <a:latin typeface="Arial"/>
                <a:cs typeface="Arial"/>
              </a:rPr>
              <a:t> </a:t>
            </a:r>
            <a:r>
              <a:rPr sz="1800" spc="0" dirty="0" smtClean="0">
                <a:latin typeface="Arial"/>
                <a:cs typeface="Arial"/>
              </a:rPr>
              <a:t>Me</a:t>
            </a:r>
            <a:r>
              <a:rPr sz="1800" spc="-10" dirty="0" smtClean="0">
                <a:latin typeface="Arial"/>
                <a:cs typeface="Arial"/>
              </a:rPr>
              <a:t>d</a:t>
            </a:r>
            <a:r>
              <a:rPr sz="1800" spc="0" dirty="0" smtClean="0">
                <a:latin typeface="Arial"/>
                <a:cs typeface="Arial"/>
              </a:rPr>
              <a:t>ic</a:t>
            </a:r>
            <a:r>
              <a:rPr sz="1800" spc="-10" dirty="0" smtClean="0">
                <a:latin typeface="Arial"/>
                <a:cs typeface="Arial"/>
              </a:rPr>
              <a:t>a</a:t>
            </a:r>
            <a:r>
              <a:rPr sz="1800" spc="0" dirty="0" smtClean="0">
                <a:latin typeface="Arial"/>
                <a:cs typeface="Arial"/>
              </a:rPr>
              <a:t>l</a:t>
            </a:r>
            <a:r>
              <a:rPr sz="1800" spc="20" dirty="0" smtClean="0">
                <a:latin typeface="Arial"/>
                <a:cs typeface="Arial"/>
              </a:rPr>
              <a:t> </a:t>
            </a:r>
            <a:r>
              <a:rPr sz="1800" spc="0" dirty="0" smtClean="0">
                <a:latin typeface="Arial"/>
                <a:cs typeface="Arial"/>
              </a:rPr>
              <a:t>Sc</a:t>
            </a:r>
            <a:r>
              <a:rPr sz="1800" spc="-10" dirty="0" smtClean="0">
                <a:latin typeface="Arial"/>
                <a:cs typeface="Arial"/>
              </a:rPr>
              <a:t>h</a:t>
            </a:r>
            <a:r>
              <a:rPr sz="1800" spc="0" dirty="0" smtClean="0">
                <a:latin typeface="Arial"/>
                <a:cs typeface="Arial"/>
              </a:rPr>
              <a:t>o</a:t>
            </a:r>
            <a:r>
              <a:rPr sz="1800" spc="-10" dirty="0" smtClean="0">
                <a:latin typeface="Arial"/>
                <a:cs typeface="Arial"/>
              </a:rPr>
              <a:t>o</a:t>
            </a:r>
            <a:r>
              <a:rPr sz="1800" spc="0" dirty="0" smtClean="0">
                <a:latin typeface="Arial"/>
                <a:cs typeface="Arial"/>
              </a:rPr>
              <a:t>l</a:t>
            </a:r>
            <a:r>
              <a:rPr sz="1800" spc="10" dirty="0" smtClean="0">
                <a:latin typeface="Arial"/>
                <a:cs typeface="Arial"/>
              </a:rPr>
              <a:t> </a:t>
            </a:r>
            <a:r>
              <a:rPr sz="1800" spc="0" dirty="0" smtClean="0">
                <a:latin typeface="Arial"/>
                <a:cs typeface="Arial"/>
              </a:rPr>
              <a:t>L</a:t>
            </a:r>
            <a:r>
              <a:rPr sz="1800" spc="-10" dirty="0" smtClean="0">
                <a:latin typeface="Arial"/>
                <a:cs typeface="Arial"/>
              </a:rPr>
              <a:t>e</a:t>
            </a:r>
            <a:r>
              <a:rPr sz="1800" spc="0" dirty="0" smtClean="0">
                <a:latin typeface="Arial"/>
                <a:cs typeface="Arial"/>
              </a:rPr>
              <a:t>ar</a:t>
            </a:r>
            <a:r>
              <a:rPr sz="1800" spc="-10" dirty="0" smtClean="0">
                <a:latin typeface="Arial"/>
                <a:cs typeface="Arial"/>
              </a:rPr>
              <a:t>n</a:t>
            </a:r>
            <a:r>
              <a:rPr sz="1800" spc="0" dirty="0" smtClean="0">
                <a:latin typeface="Arial"/>
                <a:cs typeface="Arial"/>
              </a:rPr>
              <a:t>i</a:t>
            </a:r>
            <a:r>
              <a:rPr sz="1800" spc="-10" dirty="0" smtClean="0">
                <a:latin typeface="Arial"/>
                <a:cs typeface="Arial"/>
              </a:rPr>
              <a:t>n</a:t>
            </a:r>
            <a:r>
              <a:rPr sz="1800" spc="0" dirty="0" smtClean="0">
                <a:latin typeface="Arial"/>
                <a:cs typeface="Arial"/>
              </a:rPr>
              <a:t>g</a:t>
            </a:r>
            <a:r>
              <a:rPr sz="1800" spc="20" dirty="0" smtClean="0">
                <a:latin typeface="Arial"/>
                <a:cs typeface="Arial"/>
              </a:rPr>
              <a:t> </a:t>
            </a:r>
            <a:r>
              <a:rPr sz="1800" spc="0" dirty="0" smtClean="0">
                <a:latin typeface="Arial"/>
                <a:cs typeface="Arial"/>
              </a:rPr>
              <a:t>E</a:t>
            </a:r>
            <a:r>
              <a:rPr sz="1800" spc="-10" dirty="0" smtClean="0">
                <a:latin typeface="Arial"/>
                <a:cs typeface="Arial"/>
              </a:rPr>
              <a:t>n</a:t>
            </a:r>
            <a:r>
              <a:rPr sz="1800" spc="0" dirty="0" smtClean="0">
                <a:latin typeface="Arial"/>
                <a:cs typeface="Arial"/>
              </a:rPr>
              <a:t>vir</a:t>
            </a:r>
            <a:r>
              <a:rPr sz="1800" spc="-10" dirty="0" smtClean="0">
                <a:latin typeface="Arial"/>
                <a:cs typeface="Arial"/>
              </a:rPr>
              <a:t>o</a:t>
            </a:r>
            <a:r>
              <a:rPr sz="1800" spc="0" dirty="0" smtClean="0">
                <a:latin typeface="Arial"/>
                <a:cs typeface="Arial"/>
              </a:rPr>
              <a:t>nm</a:t>
            </a:r>
            <a:r>
              <a:rPr sz="1800" spc="-10" dirty="0" smtClean="0">
                <a:latin typeface="Arial"/>
                <a:cs typeface="Arial"/>
              </a:rPr>
              <a:t>e</a:t>
            </a:r>
            <a:r>
              <a:rPr sz="1800" spc="0" dirty="0" smtClean="0">
                <a:latin typeface="Arial"/>
                <a:cs typeface="Arial"/>
              </a:rPr>
              <a:t>nt:</a:t>
            </a:r>
            <a:r>
              <a:rPr sz="1800" spc="15" dirty="0" smtClean="0">
                <a:latin typeface="Arial"/>
                <a:cs typeface="Arial"/>
              </a:rPr>
              <a:t> </a:t>
            </a:r>
            <a:r>
              <a:rPr sz="1800" spc="0" dirty="0" smtClean="0">
                <a:latin typeface="Arial"/>
                <a:cs typeface="Arial"/>
              </a:rPr>
              <a:t>A</a:t>
            </a:r>
            <a:r>
              <a:rPr sz="1800" spc="-10" dirty="0" smtClean="0">
                <a:latin typeface="Arial"/>
                <a:cs typeface="Arial"/>
              </a:rPr>
              <a:t> </a:t>
            </a:r>
            <a:r>
              <a:rPr sz="1800" spc="0" dirty="0" smtClean="0">
                <a:latin typeface="Arial"/>
                <a:cs typeface="Arial"/>
              </a:rPr>
              <a:t>Pi</a:t>
            </a:r>
            <a:r>
              <a:rPr sz="1800" spc="-10" dirty="0" smtClean="0">
                <a:latin typeface="Arial"/>
                <a:cs typeface="Arial"/>
              </a:rPr>
              <a:t>l</a:t>
            </a:r>
            <a:r>
              <a:rPr sz="1800" spc="0" dirty="0" smtClean="0">
                <a:latin typeface="Arial"/>
                <a:cs typeface="Arial"/>
              </a:rPr>
              <a:t>ot</a:t>
            </a:r>
            <a:r>
              <a:rPr sz="1800" spc="10" dirty="0" smtClean="0">
                <a:latin typeface="Arial"/>
                <a:cs typeface="Arial"/>
              </a:rPr>
              <a:t> </a:t>
            </a:r>
            <a:r>
              <a:rPr sz="1800" spc="0" dirty="0" smtClean="0">
                <a:latin typeface="Arial"/>
                <a:cs typeface="Arial"/>
              </a:rPr>
              <a:t>Stu</a:t>
            </a:r>
            <a:r>
              <a:rPr sz="1800" spc="-10" dirty="0" smtClean="0">
                <a:latin typeface="Arial"/>
                <a:cs typeface="Arial"/>
              </a:rPr>
              <a:t>d</a:t>
            </a:r>
            <a:r>
              <a:rPr sz="1800" spc="0" dirty="0" smtClean="0">
                <a:latin typeface="Arial"/>
                <a:cs typeface="Arial"/>
              </a:rPr>
              <a:t>y from </a:t>
            </a:r>
            <a:r>
              <a:rPr sz="1800" spc="10" dirty="0" smtClean="0">
                <a:latin typeface="Arial"/>
                <a:cs typeface="Arial"/>
              </a:rPr>
              <a:t>T</a:t>
            </a:r>
            <a:r>
              <a:rPr sz="1800" spc="-45" dirty="0" smtClean="0">
                <a:latin typeface="Arial"/>
                <a:cs typeface="Arial"/>
              </a:rPr>
              <a:t>w</a:t>
            </a:r>
            <a:r>
              <a:rPr sz="1800" spc="0" dirty="0" smtClean="0">
                <a:latin typeface="Arial"/>
                <a:cs typeface="Arial"/>
              </a:rPr>
              <a:t>o</a:t>
            </a:r>
            <a:r>
              <a:rPr sz="1800" spc="20" dirty="0" smtClean="0">
                <a:latin typeface="Arial"/>
                <a:cs typeface="Arial"/>
              </a:rPr>
              <a:t> </a:t>
            </a:r>
            <a:r>
              <a:rPr sz="1800" spc="0" dirty="0" smtClean="0">
                <a:latin typeface="Arial"/>
                <a:cs typeface="Arial"/>
              </a:rPr>
              <a:t>Inst</a:t>
            </a:r>
            <a:r>
              <a:rPr sz="1800" spc="-10" dirty="0" smtClean="0">
                <a:latin typeface="Arial"/>
                <a:cs typeface="Arial"/>
              </a:rPr>
              <a:t>i</a:t>
            </a:r>
            <a:r>
              <a:rPr sz="1800" spc="0" dirty="0" smtClean="0">
                <a:latin typeface="Arial"/>
                <a:cs typeface="Arial"/>
              </a:rPr>
              <a:t>tuti</a:t>
            </a:r>
            <a:r>
              <a:rPr sz="1800" spc="-15" dirty="0" smtClean="0">
                <a:latin typeface="Arial"/>
                <a:cs typeface="Arial"/>
              </a:rPr>
              <a:t>o</a:t>
            </a:r>
            <a:r>
              <a:rPr sz="1800" spc="-10" dirty="0" smtClean="0">
                <a:latin typeface="Arial"/>
                <a:cs typeface="Arial"/>
              </a:rPr>
              <a:t>n</a:t>
            </a:r>
            <a:r>
              <a:rPr sz="1800" spc="0" dirty="0" smtClean="0">
                <a:latin typeface="Arial"/>
                <a:cs typeface="Arial"/>
              </a:rPr>
              <a:t>s</a:t>
            </a:r>
            <a:r>
              <a:rPr sz="1800" spc="10" dirty="0" smtClean="0">
                <a:latin typeface="Arial"/>
                <a:cs typeface="Arial"/>
              </a:rPr>
              <a:t> </a:t>
            </a:r>
            <a:r>
              <a:rPr sz="1800" i="1" spc="0" dirty="0" smtClean="0">
                <a:latin typeface="Arial"/>
                <a:cs typeface="Arial"/>
              </a:rPr>
              <a:t>.Me</a:t>
            </a:r>
            <a:r>
              <a:rPr sz="1800" i="1" spc="-15" dirty="0" smtClean="0">
                <a:latin typeface="Arial"/>
                <a:cs typeface="Arial"/>
              </a:rPr>
              <a:t>d</a:t>
            </a:r>
            <a:r>
              <a:rPr sz="1800" i="1" spc="0" dirty="0" smtClean="0">
                <a:latin typeface="Arial"/>
                <a:cs typeface="Arial"/>
              </a:rPr>
              <a:t>ic</a:t>
            </a:r>
            <a:r>
              <a:rPr sz="1800" i="1" spc="-15" dirty="0" smtClean="0">
                <a:latin typeface="Arial"/>
                <a:cs typeface="Arial"/>
              </a:rPr>
              <a:t>a</a:t>
            </a:r>
            <a:r>
              <a:rPr sz="1800" i="1" spc="0" dirty="0" smtClean="0">
                <a:latin typeface="Arial"/>
                <a:cs typeface="Arial"/>
              </a:rPr>
              <a:t>l</a:t>
            </a:r>
            <a:r>
              <a:rPr sz="1800" i="1" spc="5" dirty="0" smtClean="0">
                <a:latin typeface="Arial"/>
                <a:cs typeface="Arial"/>
              </a:rPr>
              <a:t> </a:t>
            </a:r>
            <a:r>
              <a:rPr sz="1800" i="1" spc="0" dirty="0" smtClean="0">
                <a:latin typeface="Arial"/>
                <a:cs typeface="Arial"/>
              </a:rPr>
              <a:t>Sc</a:t>
            </a:r>
            <a:r>
              <a:rPr sz="1800" i="1" spc="-10" dirty="0" smtClean="0">
                <a:latin typeface="Arial"/>
                <a:cs typeface="Arial"/>
              </a:rPr>
              <a:t>ien</a:t>
            </a:r>
            <a:r>
              <a:rPr sz="1800" i="1" spc="0" dirty="0" smtClean="0">
                <a:latin typeface="Arial"/>
                <a:cs typeface="Arial"/>
              </a:rPr>
              <a:t>ce</a:t>
            </a:r>
            <a:r>
              <a:rPr sz="1800" i="1" spc="5" dirty="0" smtClean="0">
                <a:latin typeface="Arial"/>
                <a:cs typeface="Arial"/>
              </a:rPr>
              <a:t> </a:t>
            </a:r>
            <a:r>
              <a:rPr sz="1800" i="1" spc="0" dirty="0" smtClean="0">
                <a:latin typeface="Arial"/>
                <a:cs typeface="Arial"/>
              </a:rPr>
              <a:t>E</a:t>
            </a:r>
            <a:r>
              <a:rPr sz="1800" i="1" spc="-10" dirty="0" smtClean="0">
                <a:latin typeface="Arial"/>
                <a:cs typeface="Arial"/>
              </a:rPr>
              <a:t>du</a:t>
            </a:r>
            <a:r>
              <a:rPr sz="1800" i="1" spc="0" dirty="0" smtClean="0">
                <a:latin typeface="Arial"/>
                <a:cs typeface="Arial"/>
              </a:rPr>
              <a:t>c</a:t>
            </a:r>
            <a:r>
              <a:rPr sz="1800" i="1" spc="-10" dirty="0" smtClean="0">
                <a:latin typeface="Arial"/>
                <a:cs typeface="Arial"/>
              </a:rPr>
              <a:t>a</a:t>
            </a:r>
            <a:r>
              <a:rPr sz="1800" i="1" spc="0" dirty="0" smtClean="0">
                <a:latin typeface="Arial"/>
                <a:cs typeface="Arial"/>
              </a:rPr>
              <a:t>tor, 2</a:t>
            </a:r>
            <a:r>
              <a:rPr sz="1800" i="1" spc="-10" dirty="0" smtClean="0">
                <a:latin typeface="Arial"/>
                <a:cs typeface="Arial"/>
              </a:rPr>
              <a:t>1</a:t>
            </a:r>
            <a:r>
              <a:rPr sz="1800" i="1" spc="0" dirty="0" smtClean="0">
                <a:latin typeface="Arial"/>
                <a:cs typeface="Arial"/>
              </a:rPr>
              <a:t>(</a:t>
            </a:r>
            <a:r>
              <a:rPr sz="1800" i="1" spc="-10" dirty="0" smtClean="0">
                <a:latin typeface="Arial"/>
                <a:cs typeface="Arial"/>
              </a:rPr>
              <a:t>2</a:t>
            </a:r>
            <a:r>
              <a:rPr sz="1800" i="1" spc="0" dirty="0" smtClean="0">
                <a:latin typeface="Arial"/>
                <a:cs typeface="Arial"/>
              </a:rPr>
              <a:t>),</a:t>
            </a:r>
            <a:r>
              <a:rPr sz="1800" i="1" spc="15" dirty="0" smtClean="0">
                <a:latin typeface="Arial"/>
                <a:cs typeface="Arial"/>
              </a:rPr>
              <a:t> </a:t>
            </a:r>
            <a:r>
              <a:rPr sz="1800" i="1" spc="-10" dirty="0" smtClean="0">
                <a:latin typeface="Arial"/>
                <a:cs typeface="Arial"/>
              </a:rPr>
              <a:t>2</a:t>
            </a:r>
            <a:r>
              <a:rPr sz="1800" i="1" spc="0" dirty="0" smtClean="0">
                <a:latin typeface="Arial"/>
                <a:cs typeface="Arial"/>
              </a:rPr>
              <a:t>0</a:t>
            </a:r>
            <a:r>
              <a:rPr sz="1800" i="1" spc="-5" dirty="0" smtClean="0">
                <a:latin typeface="Arial"/>
                <a:cs typeface="Arial"/>
              </a:rPr>
              <a:t>-</a:t>
            </a:r>
            <a:r>
              <a:rPr sz="1800" i="1" spc="-10" dirty="0" smtClean="0">
                <a:latin typeface="Arial"/>
                <a:cs typeface="Arial"/>
              </a:rPr>
              <a:t>22.</a:t>
            </a:r>
            <a:endParaRPr sz="1800" dirty="0">
              <a:latin typeface="Arial"/>
              <a:cs typeface="Arial"/>
            </a:endParaRPr>
          </a:p>
          <a:p>
            <a:pPr marL="355600" marR="546735" indent="-342900">
              <a:lnSpc>
                <a:spcPts val="1939"/>
              </a:lnSpc>
              <a:spcBef>
                <a:spcPts val="464"/>
              </a:spcBef>
              <a:buClr>
                <a:srgbClr val="330066"/>
              </a:buClr>
              <a:buSzPct val="69444"/>
              <a:buFont typeface="Wingdings"/>
              <a:buChar char=""/>
              <a:tabLst>
                <a:tab pos="354965" algn="l"/>
              </a:tabLst>
            </a:pPr>
            <a:r>
              <a:rPr sz="1800" spc="10" dirty="0" smtClean="0">
                <a:latin typeface="Arial"/>
                <a:cs typeface="Arial"/>
              </a:rPr>
              <a:t>T</a:t>
            </a:r>
            <a:r>
              <a:rPr sz="1800" spc="-40" dirty="0" smtClean="0">
                <a:latin typeface="Arial"/>
                <a:cs typeface="Arial"/>
              </a:rPr>
              <a:t>w</a:t>
            </a:r>
            <a:r>
              <a:rPr sz="1800" spc="0" dirty="0" smtClean="0">
                <a:latin typeface="Arial"/>
                <a:cs typeface="Arial"/>
              </a:rPr>
              <a:t>e</a:t>
            </a:r>
            <a:r>
              <a:rPr sz="1800" spc="-10" dirty="0" smtClean="0">
                <a:latin typeface="Arial"/>
                <a:cs typeface="Arial"/>
              </a:rPr>
              <a:t>n</a:t>
            </a:r>
            <a:r>
              <a:rPr sz="1800" spc="0" dirty="0" smtClean="0">
                <a:latin typeface="Arial"/>
                <a:cs typeface="Arial"/>
              </a:rPr>
              <a:t>g</a:t>
            </a:r>
            <a:r>
              <a:rPr sz="1800" spc="-10" dirty="0" smtClean="0">
                <a:latin typeface="Arial"/>
                <a:cs typeface="Arial"/>
              </a:rPr>
              <a:t>e</a:t>
            </a:r>
            <a:r>
              <a:rPr sz="1800" spc="0" dirty="0" smtClean="0">
                <a:latin typeface="Arial"/>
                <a:cs typeface="Arial"/>
              </a:rPr>
              <a:t>,</a:t>
            </a:r>
            <a:r>
              <a:rPr sz="1800" spc="40" dirty="0" smtClean="0">
                <a:latin typeface="Arial"/>
                <a:cs typeface="Arial"/>
              </a:rPr>
              <a:t> </a:t>
            </a:r>
            <a:r>
              <a:rPr sz="1800" spc="0" dirty="0" smtClean="0">
                <a:latin typeface="Arial"/>
                <a:cs typeface="Arial"/>
              </a:rPr>
              <a:t>J.M.</a:t>
            </a:r>
            <a:r>
              <a:rPr sz="1800" spc="-5" dirty="0" smtClean="0">
                <a:latin typeface="Arial"/>
                <a:cs typeface="Arial"/>
              </a:rPr>
              <a:t> </a:t>
            </a:r>
            <a:r>
              <a:rPr sz="1800" spc="0" dirty="0" smtClean="0">
                <a:latin typeface="Arial"/>
                <a:cs typeface="Arial"/>
              </a:rPr>
              <a:t>(2</a:t>
            </a:r>
            <a:r>
              <a:rPr sz="1800" spc="-10" dirty="0" smtClean="0">
                <a:latin typeface="Arial"/>
                <a:cs typeface="Arial"/>
              </a:rPr>
              <a:t>0</a:t>
            </a:r>
            <a:r>
              <a:rPr sz="1800" spc="0" dirty="0" smtClean="0">
                <a:latin typeface="Arial"/>
                <a:cs typeface="Arial"/>
              </a:rPr>
              <a:t>0</a:t>
            </a:r>
            <a:r>
              <a:rPr sz="1800" spc="-10" dirty="0" smtClean="0">
                <a:latin typeface="Arial"/>
                <a:cs typeface="Arial"/>
              </a:rPr>
              <a:t>9</a:t>
            </a:r>
            <a:r>
              <a:rPr sz="1800" spc="0" dirty="0" smtClean="0">
                <a:latin typeface="Arial"/>
                <a:cs typeface="Arial"/>
              </a:rPr>
              <a:t>).</a:t>
            </a:r>
            <a:r>
              <a:rPr sz="1800" spc="5" dirty="0" smtClean="0">
                <a:latin typeface="Arial"/>
                <a:cs typeface="Arial"/>
              </a:rPr>
              <a:t> </a:t>
            </a:r>
            <a:r>
              <a:rPr sz="1800" spc="0" dirty="0" smtClean="0">
                <a:latin typeface="Arial"/>
                <a:cs typeface="Arial"/>
              </a:rPr>
              <a:t>Ge</a:t>
            </a:r>
            <a:r>
              <a:rPr sz="1800" spc="-10" dirty="0" smtClean="0">
                <a:latin typeface="Arial"/>
                <a:cs typeface="Arial"/>
              </a:rPr>
              <a:t>n</a:t>
            </a:r>
            <a:r>
              <a:rPr sz="1800" spc="0" dirty="0" smtClean="0">
                <a:latin typeface="Arial"/>
                <a:cs typeface="Arial"/>
              </a:rPr>
              <a:t>er</a:t>
            </a:r>
            <a:r>
              <a:rPr sz="1800" spc="-10" dirty="0" smtClean="0">
                <a:latin typeface="Arial"/>
                <a:cs typeface="Arial"/>
              </a:rPr>
              <a:t>a</a:t>
            </a:r>
            <a:r>
              <a:rPr sz="1800" spc="0" dirty="0" smtClean="0">
                <a:latin typeface="Arial"/>
                <a:cs typeface="Arial"/>
              </a:rPr>
              <a:t>tio</a:t>
            </a:r>
            <a:r>
              <a:rPr sz="1800" spc="-10" dirty="0" smtClean="0">
                <a:latin typeface="Arial"/>
                <a:cs typeface="Arial"/>
              </a:rPr>
              <a:t>n</a:t>
            </a:r>
            <a:r>
              <a:rPr sz="1800" spc="0" dirty="0" smtClean="0">
                <a:latin typeface="Arial"/>
                <a:cs typeface="Arial"/>
              </a:rPr>
              <a:t>al</a:t>
            </a:r>
            <a:r>
              <a:rPr sz="1800" spc="15" dirty="0" smtClean="0">
                <a:latin typeface="Arial"/>
                <a:cs typeface="Arial"/>
              </a:rPr>
              <a:t> </a:t>
            </a:r>
            <a:r>
              <a:rPr sz="1800" spc="0" dirty="0" smtClean="0">
                <a:latin typeface="Arial"/>
                <a:cs typeface="Arial"/>
              </a:rPr>
              <a:t>ch</a:t>
            </a:r>
            <a:r>
              <a:rPr sz="1800" spc="-10" dirty="0" smtClean="0">
                <a:latin typeface="Arial"/>
                <a:cs typeface="Arial"/>
              </a:rPr>
              <a:t>a</a:t>
            </a:r>
            <a:r>
              <a:rPr sz="1800" spc="0" dirty="0" smtClean="0">
                <a:latin typeface="Arial"/>
                <a:cs typeface="Arial"/>
              </a:rPr>
              <a:t>n</a:t>
            </a:r>
            <a:r>
              <a:rPr sz="1800" spc="-10" dirty="0" smtClean="0">
                <a:latin typeface="Arial"/>
                <a:cs typeface="Arial"/>
              </a:rPr>
              <a:t>g</a:t>
            </a:r>
            <a:r>
              <a:rPr sz="1800" spc="0" dirty="0" smtClean="0">
                <a:latin typeface="Arial"/>
                <a:cs typeface="Arial"/>
              </a:rPr>
              <a:t>es</a:t>
            </a:r>
            <a:r>
              <a:rPr sz="1800" spc="20" dirty="0" smtClean="0">
                <a:latin typeface="Arial"/>
                <a:cs typeface="Arial"/>
              </a:rPr>
              <a:t> </a:t>
            </a:r>
            <a:r>
              <a:rPr sz="1800" spc="0" dirty="0" smtClean="0">
                <a:latin typeface="Arial"/>
                <a:cs typeface="Arial"/>
              </a:rPr>
              <a:t>a</a:t>
            </a:r>
            <a:r>
              <a:rPr sz="1800" spc="-10" dirty="0" smtClean="0">
                <a:latin typeface="Arial"/>
                <a:cs typeface="Arial"/>
              </a:rPr>
              <a:t>n</a:t>
            </a:r>
            <a:r>
              <a:rPr sz="1800" spc="0" dirty="0" smtClean="0">
                <a:latin typeface="Arial"/>
                <a:cs typeface="Arial"/>
              </a:rPr>
              <a:t>d th</a:t>
            </a:r>
            <a:r>
              <a:rPr sz="1800" spc="-10" dirty="0" smtClean="0">
                <a:latin typeface="Arial"/>
                <a:cs typeface="Arial"/>
              </a:rPr>
              <a:t>e</a:t>
            </a:r>
            <a:r>
              <a:rPr sz="1800" spc="0" dirty="0" smtClean="0">
                <a:latin typeface="Arial"/>
                <a:cs typeface="Arial"/>
              </a:rPr>
              <a:t>ir</a:t>
            </a:r>
            <a:r>
              <a:rPr sz="1800" spc="10" dirty="0" smtClean="0">
                <a:latin typeface="Arial"/>
                <a:cs typeface="Arial"/>
              </a:rPr>
              <a:t> </a:t>
            </a:r>
            <a:r>
              <a:rPr sz="1800" spc="0" dirty="0" smtClean="0">
                <a:latin typeface="Arial"/>
                <a:cs typeface="Arial"/>
              </a:rPr>
              <a:t>im</a:t>
            </a:r>
            <a:r>
              <a:rPr sz="1800" spc="-10" dirty="0" smtClean="0">
                <a:latin typeface="Arial"/>
                <a:cs typeface="Arial"/>
              </a:rPr>
              <a:t>p</a:t>
            </a:r>
            <a:r>
              <a:rPr sz="1800" spc="0" dirty="0" smtClean="0">
                <a:latin typeface="Arial"/>
                <a:cs typeface="Arial"/>
              </a:rPr>
              <a:t>act in</a:t>
            </a:r>
            <a:r>
              <a:rPr sz="1800" spc="-10" dirty="0" smtClean="0">
                <a:latin typeface="Arial"/>
                <a:cs typeface="Arial"/>
              </a:rPr>
              <a:t> </a:t>
            </a:r>
            <a:r>
              <a:rPr sz="1800" spc="5" dirty="0" smtClean="0">
                <a:latin typeface="Arial"/>
                <a:cs typeface="Arial"/>
              </a:rPr>
              <a:t>t</a:t>
            </a:r>
            <a:r>
              <a:rPr sz="1800" spc="0" dirty="0" smtClean="0">
                <a:latin typeface="Arial"/>
                <a:cs typeface="Arial"/>
              </a:rPr>
              <a:t>he cl</a:t>
            </a:r>
            <a:r>
              <a:rPr sz="1800" spc="-10" dirty="0" smtClean="0">
                <a:latin typeface="Arial"/>
                <a:cs typeface="Arial"/>
              </a:rPr>
              <a:t>a</a:t>
            </a:r>
            <a:r>
              <a:rPr sz="1800" spc="0" dirty="0" smtClean="0">
                <a:latin typeface="Arial"/>
                <a:cs typeface="Arial"/>
              </a:rPr>
              <a:t>ssro</a:t>
            </a:r>
            <a:r>
              <a:rPr sz="1800" spc="-10" dirty="0" smtClean="0">
                <a:latin typeface="Arial"/>
                <a:cs typeface="Arial"/>
              </a:rPr>
              <a:t>o</a:t>
            </a:r>
            <a:r>
              <a:rPr sz="1800" spc="0" dirty="0" smtClean="0">
                <a:latin typeface="Arial"/>
                <a:cs typeface="Arial"/>
              </a:rPr>
              <a:t>m:</a:t>
            </a:r>
            <a:r>
              <a:rPr sz="1800" spc="15" dirty="0" smtClean="0">
                <a:latin typeface="Arial"/>
                <a:cs typeface="Arial"/>
              </a:rPr>
              <a:t> </a:t>
            </a:r>
            <a:r>
              <a:rPr sz="1800" spc="0" dirty="0" smtClean="0">
                <a:latin typeface="Arial"/>
                <a:cs typeface="Arial"/>
              </a:rPr>
              <a:t>te</a:t>
            </a:r>
            <a:r>
              <a:rPr sz="1800" spc="-10" dirty="0" smtClean="0">
                <a:latin typeface="Arial"/>
                <a:cs typeface="Arial"/>
              </a:rPr>
              <a:t>a</a:t>
            </a:r>
            <a:r>
              <a:rPr sz="1800" spc="0" dirty="0" smtClean="0">
                <a:latin typeface="Arial"/>
                <a:cs typeface="Arial"/>
              </a:rPr>
              <a:t>ch</a:t>
            </a:r>
            <a:r>
              <a:rPr sz="1800" spc="-10" dirty="0" smtClean="0">
                <a:latin typeface="Arial"/>
                <a:cs typeface="Arial"/>
              </a:rPr>
              <a:t>i</a:t>
            </a:r>
            <a:r>
              <a:rPr sz="1800" spc="0" dirty="0" smtClean="0">
                <a:latin typeface="Arial"/>
                <a:cs typeface="Arial"/>
              </a:rPr>
              <a:t>ng</a:t>
            </a:r>
            <a:r>
              <a:rPr sz="1800" spc="5" dirty="0" smtClean="0">
                <a:latin typeface="Arial"/>
                <a:cs typeface="Arial"/>
              </a:rPr>
              <a:t> </a:t>
            </a:r>
            <a:r>
              <a:rPr sz="1800" spc="0" dirty="0" smtClean="0">
                <a:latin typeface="Arial"/>
                <a:cs typeface="Arial"/>
              </a:rPr>
              <a:t>Ge</a:t>
            </a:r>
            <a:r>
              <a:rPr sz="1800" spc="-10" dirty="0" smtClean="0">
                <a:latin typeface="Arial"/>
                <a:cs typeface="Arial"/>
              </a:rPr>
              <a:t>n</a:t>
            </a:r>
            <a:r>
              <a:rPr sz="1800" spc="0" dirty="0" smtClean="0">
                <a:latin typeface="Arial"/>
                <a:cs typeface="Arial"/>
              </a:rPr>
              <a:t>er</a:t>
            </a:r>
            <a:r>
              <a:rPr sz="1800" spc="-10" dirty="0" smtClean="0">
                <a:latin typeface="Arial"/>
                <a:cs typeface="Arial"/>
              </a:rPr>
              <a:t>a</a:t>
            </a:r>
            <a:r>
              <a:rPr sz="1800" spc="0" dirty="0" smtClean="0">
                <a:latin typeface="Arial"/>
                <a:cs typeface="Arial"/>
              </a:rPr>
              <a:t>tion</a:t>
            </a:r>
            <a:r>
              <a:rPr sz="1800" spc="5" dirty="0" smtClean="0">
                <a:latin typeface="Arial"/>
                <a:cs typeface="Arial"/>
              </a:rPr>
              <a:t> </a:t>
            </a:r>
            <a:r>
              <a:rPr sz="1800" spc="0" dirty="0" smtClean="0">
                <a:latin typeface="Arial"/>
                <a:cs typeface="Arial"/>
              </a:rPr>
              <a:t>Me.</a:t>
            </a:r>
            <a:r>
              <a:rPr sz="1800" spc="10" dirty="0" smtClean="0">
                <a:latin typeface="Arial"/>
                <a:cs typeface="Arial"/>
              </a:rPr>
              <a:t> </a:t>
            </a:r>
            <a:r>
              <a:rPr sz="1800" i="1" spc="0" dirty="0" smtClean="0">
                <a:latin typeface="Arial"/>
                <a:cs typeface="Arial"/>
              </a:rPr>
              <a:t>Me</a:t>
            </a:r>
            <a:r>
              <a:rPr sz="1800" i="1" spc="-10" dirty="0" smtClean="0">
                <a:latin typeface="Arial"/>
                <a:cs typeface="Arial"/>
              </a:rPr>
              <a:t>d</a:t>
            </a:r>
            <a:r>
              <a:rPr sz="1800" i="1" spc="0" dirty="0" smtClean="0">
                <a:latin typeface="Arial"/>
                <a:cs typeface="Arial"/>
              </a:rPr>
              <a:t>ic</a:t>
            </a:r>
            <a:r>
              <a:rPr sz="1800" i="1" spc="-10" dirty="0" smtClean="0">
                <a:latin typeface="Arial"/>
                <a:cs typeface="Arial"/>
              </a:rPr>
              <a:t>a</a:t>
            </a:r>
            <a:r>
              <a:rPr sz="1800" i="1" spc="0" dirty="0" smtClean="0">
                <a:latin typeface="Arial"/>
                <a:cs typeface="Arial"/>
              </a:rPr>
              <a:t>l</a:t>
            </a:r>
            <a:r>
              <a:rPr sz="1800" i="1" spc="10" dirty="0" smtClean="0">
                <a:latin typeface="Arial"/>
                <a:cs typeface="Arial"/>
              </a:rPr>
              <a:t> </a:t>
            </a:r>
            <a:r>
              <a:rPr sz="1800" i="1" spc="0" dirty="0" smtClean="0">
                <a:latin typeface="Arial"/>
                <a:cs typeface="Arial"/>
              </a:rPr>
              <a:t>E</a:t>
            </a:r>
            <a:r>
              <a:rPr sz="1800" i="1" spc="-10" dirty="0" smtClean="0">
                <a:latin typeface="Arial"/>
                <a:cs typeface="Arial"/>
              </a:rPr>
              <a:t>d</a:t>
            </a:r>
            <a:r>
              <a:rPr sz="1800" i="1" spc="0" dirty="0" smtClean="0">
                <a:latin typeface="Arial"/>
                <a:cs typeface="Arial"/>
              </a:rPr>
              <a:t>uc</a:t>
            </a:r>
            <a:r>
              <a:rPr sz="1800" i="1" spc="-10" dirty="0" smtClean="0">
                <a:latin typeface="Arial"/>
                <a:cs typeface="Arial"/>
              </a:rPr>
              <a:t>a</a:t>
            </a:r>
            <a:r>
              <a:rPr sz="1800" i="1" spc="0" dirty="0" smtClean="0">
                <a:latin typeface="Arial"/>
                <a:cs typeface="Arial"/>
              </a:rPr>
              <a:t>tio</a:t>
            </a:r>
            <a:r>
              <a:rPr sz="1800" i="1" spc="-10" dirty="0" smtClean="0">
                <a:latin typeface="Arial"/>
                <a:cs typeface="Arial"/>
              </a:rPr>
              <a:t>n</a:t>
            </a:r>
            <a:r>
              <a:rPr sz="1800" i="1" spc="0" dirty="0" smtClean="0">
                <a:latin typeface="Arial"/>
                <a:cs typeface="Arial"/>
              </a:rPr>
              <a:t>;</a:t>
            </a:r>
            <a:r>
              <a:rPr sz="1800" i="1" spc="15" dirty="0" smtClean="0">
                <a:latin typeface="Arial"/>
                <a:cs typeface="Arial"/>
              </a:rPr>
              <a:t> </a:t>
            </a:r>
            <a:r>
              <a:rPr sz="1800" i="1" spc="0" dirty="0" smtClean="0">
                <a:latin typeface="Arial"/>
                <a:cs typeface="Arial"/>
              </a:rPr>
              <a:t>4</a:t>
            </a:r>
            <a:r>
              <a:rPr sz="1800" i="1" spc="-10" dirty="0" smtClean="0">
                <a:latin typeface="Arial"/>
                <a:cs typeface="Arial"/>
              </a:rPr>
              <a:t>3</a:t>
            </a:r>
            <a:r>
              <a:rPr sz="1800" i="1" spc="0" dirty="0" smtClean="0">
                <a:latin typeface="Arial"/>
                <a:cs typeface="Arial"/>
              </a:rPr>
              <a:t>,</a:t>
            </a:r>
            <a:r>
              <a:rPr sz="1800" i="1" spc="5" dirty="0" smtClean="0">
                <a:latin typeface="Arial"/>
                <a:cs typeface="Arial"/>
              </a:rPr>
              <a:t> </a:t>
            </a:r>
            <a:r>
              <a:rPr sz="1800" i="1" spc="0" dirty="0" smtClean="0">
                <a:latin typeface="Arial"/>
                <a:cs typeface="Arial"/>
              </a:rPr>
              <a:t>3</a:t>
            </a:r>
            <a:r>
              <a:rPr sz="1800" i="1" spc="-10" dirty="0" smtClean="0">
                <a:latin typeface="Arial"/>
                <a:cs typeface="Arial"/>
              </a:rPr>
              <a:t>9</a:t>
            </a:r>
            <a:r>
              <a:rPr sz="1800" i="1" spc="0" dirty="0" smtClean="0">
                <a:latin typeface="Arial"/>
                <a:cs typeface="Arial"/>
              </a:rPr>
              <a:t>8-</a:t>
            </a:r>
            <a:r>
              <a:rPr sz="1800" i="1" spc="-5" dirty="0" smtClean="0">
                <a:latin typeface="Arial"/>
                <a:cs typeface="Arial"/>
              </a:rPr>
              <a:t>405</a:t>
            </a:r>
            <a:r>
              <a:rPr sz="1800" spc="0" dirty="0" smtClean="0">
                <a:latin typeface="Arial"/>
                <a:cs typeface="Arial"/>
              </a:rPr>
              <a:t>.</a:t>
            </a:r>
            <a:endParaRPr sz="1800" dirty="0">
              <a:latin typeface="Arial"/>
              <a:cs typeface="Arial"/>
            </a:endParaRPr>
          </a:p>
        </p:txBody>
      </p:sp>
    </p:spTree>
    <p:extLst>
      <p:ext uri="{BB962C8B-B14F-4D97-AF65-F5344CB8AC3E}">
        <p14:creationId xmlns:p14="http://schemas.microsoft.com/office/powerpoint/2010/main" val="1780397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2" r="2539"/>
          <a:stretch/>
        </p:blipFill>
        <p:spPr bwMode="auto">
          <a:xfrm>
            <a:off x="152400" y="1371601"/>
            <a:ext cx="8366078"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5939" y="6475512"/>
            <a:ext cx="7239000" cy="307777"/>
          </a:xfrm>
          <a:prstGeom prst="rect">
            <a:avLst/>
          </a:prstGeom>
          <a:noFill/>
        </p:spPr>
        <p:txBody>
          <a:bodyPr wrap="square" rtlCol="0">
            <a:spAutoFit/>
          </a:bodyPr>
          <a:lstStyle/>
          <a:p>
            <a:r>
              <a:rPr lang="en-US" sz="1400" dirty="0" smtClean="0"/>
              <a:t>Wolanskyj et al…Generation differences among </a:t>
            </a:r>
            <a:r>
              <a:rPr lang="en-US" sz="1400" dirty="0" err="1" smtClean="0"/>
              <a:t>Heme</a:t>
            </a:r>
            <a:r>
              <a:rPr lang="en-US" sz="1400" dirty="0" smtClean="0"/>
              <a:t> </a:t>
            </a:r>
            <a:r>
              <a:rPr lang="en-US" sz="1400" dirty="0" err="1" smtClean="0"/>
              <a:t>Onc</a:t>
            </a:r>
            <a:r>
              <a:rPr lang="en-US" sz="1400" dirty="0" smtClean="0"/>
              <a:t> Program directors 2014</a:t>
            </a:r>
            <a:endParaRPr lang="en-US" sz="1400" dirty="0"/>
          </a:p>
        </p:txBody>
      </p:sp>
    </p:spTree>
    <p:extLst>
      <p:ext uri="{BB962C8B-B14F-4D97-AF65-F5344CB8AC3E}">
        <p14:creationId xmlns:p14="http://schemas.microsoft.com/office/powerpoint/2010/main" val="3190803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I. GENERATIONAL DIFFERENCES</a:t>
            </a:r>
            <a:br>
              <a:rPr lang="en-US" dirty="0" smtClean="0"/>
            </a:br>
            <a:r>
              <a:rPr lang="en-US" dirty="0" smtClean="0"/>
              <a:t>CULTURAL</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8681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8229600" cy="1143000"/>
          </a:xfrm>
        </p:spPr>
        <p:txBody>
          <a:bodyPr>
            <a:normAutofit/>
          </a:bodyPr>
          <a:lstStyle/>
          <a:p>
            <a:pPr eaLnBrk="1" hangingPunct="1">
              <a:defRPr/>
            </a:pPr>
            <a:r>
              <a:rPr lang="en-US" sz="3200" dirty="0" smtClean="0">
                <a:solidFill>
                  <a:srgbClr val="C00000"/>
                </a:solidFill>
              </a:rPr>
              <a:t>DEFINING GENERATIONS</a:t>
            </a:r>
            <a:endParaRPr lang="en-US" sz="32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9763620"/>
              </p:ext>
            </p:extLst>
          </p:nvPr>
        </p:nvGraphicFramePr>
        <p:xfrm>
          <a:off x="457200" y="2472170"/>
          <a:ext cx="8229600" cy="3725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2" name="TextBox 4"/>
          <p:cNvSpPr txBox="1">
            <a:spLocks noChangeArrowheads="1"/>
          </p:cNvSpPr>
          <p:nvPr/>
        </p:nvSpPr>
        <p:spPr bwMode="auto">
          <a:xfrm>
            <a:off x="457200" y="6445091"/>
            <a:ext cx="792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altLang="en-US" dirty="0"/>
              <a:t>Pitt-</a:t>
            </a:r>
            <a:r>
              <a:rPr lang="en-US" altLang="en-US" dirty="0" err="1"/>
              <a:t>Catsouphes</a:t>
            </a:r>
            <a:r>
              <a:rPr lang="en-US" altLang="en-US" dirty="0"/>
              <a:t> M et al. the 21</a:t>
            </a:r>
            <a:r>
              <a:rPr lang="en-US" altLang="en-US" baseline="30000" dirty="0"/>
              <a:t>st</a:t>
            </a:r>
            <a:r>
              <a:rPr lang="en-US" altLang="en-US" dirty="0"/>
              <a:t> century multi generational workplace, 2007</a:t>
            </a:r>
          </a:p>
        </p:txBody>
      </p:sp>
      <p:sp>
        <p:nvSpPr>
          <p:cNvPr id="5" name="Rectangle 4"/>
          <p:cNvSpPr/>
          <p:nvPr/>
        </p:nvSpPr>
        <p:spPr>
          <a:xfrm>
            <a:off x="2971800" y="4038600"/>
            <a:ext cx="3200400" cy="120032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20 Years</a:t>
            </a:r>
          </a:p>
          <a:p>
            <a:pPr algn="ctr"/>
            <a:r>
              <a:rPr lang="en-US" sz="3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Linear</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442620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500" fill="hold"/>
                                        <p:tgtEl>
                                          <p:spTgt spid="4">
                                            <p:graphicEl>
                                              <a:dgm id="{98168B01-7597-40D6-870B-84324F8B749F}"/>
                                            </p:graphicEl>
                                          </p:spTgt>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500" fill="hold"/>
                                        <p:tgtEl>
                                          <p:spTgt spid="4">
                                            <p:graphicEl>
                                              <a:dgm id="{799CE82B-846C-4EB7-97AE-1912836F222E}"/>
                                            </p:graphicEl>
                                          </p:spTgt>
                                        </p:tgtEl>
                                      </p:cBhvr>
                                      <p:by x="150000" y="150000"/>
                                    </p:animScale>
                                  </p:childTnLst>
                                </p:cTn>
                              </p:par>
                              <p:par>
                                <p:cTn id="17" presetID="6" presetClass="emph" presetSubtype="0" fill="hold" grpId="0" nodeType="withEffect">
                                  <p:stCondLst>
                                    <p:cond delay="0"/>
                                  </p:stCondLst>
                                  <p:childTnLst>
                                    <p:animScale>
                                      <p:cBhvr>
                                        <p:cTn id="18" dur="500" fill="hold"/>
                                        <p:tgtEl>
                                          <p:spTgt spid="4">
                                            <p:graphicEl>
                                              <a:dgm id="{A70556AB-C81E-43F6-B414-FDDB2DAE9B0A}"/>
                                            </p:graphic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500" fill="hold"/>
                                        <p:tgtEl>
                                          <p:spTgt spid="4">
                                            <p:graphicEl>
                                              <a:dgm id="{6AF3CE8B-4C39-4560-B0B9-719BAD75AB1B}"/>
                                            </p:graphicEl>
                                          </p:spTgt>
                                        </p:tgtEl>
                                      </p:cBhvr>
                                      <p:by x="150000" y="150000"/>
                                    </p:animScale>
                                  </p:childTnLst>
                                </p:cTn>
                              </p:par>
                              <p:par>
                                <p:cTn id="23" presetID="6" presetClass="emph" presetSubtype="0" fill="hold" grpId="0" nodeType="withEffect">
                                  <p:stCondLst>
                                    <p:cond delay="0"/>
                                  </p:stCondLst>
                                  <p:childTnLst>
                                    <p:animScale>
                                      <p:cBhvr>
                                        <p:cTn id="24" dur="500" fill="hold"/>
                                        <p:tgtEl>
                                          <p:spTgt spid="4">
                                            <p:graphicEl>
                                              <a:dgm id="{63F9ABF8-8D64-4286-BFD2-53476E54C3B0}"/>
                                            </p:graphicEl>
                                          </p:spTgt>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500" fill="hold"/>
                                        <p:tgtEl>
                                          <p:spTgt spid="4">
                                            <p:graphicEl>
                                              <a:dgm id="{8ED6A1A6-3499-4682-B5DF-9A0C84A3C719}"/>
                                            </p:graphicEl>
                                          </p:spTgt>
                                        </p:tgtEl>
                                      </p:cBhvr>
                                      <p:by x="150000" y="150000"/>
                                    </p:animScale>
                                  </p:childTnLst>
                                </p:cTn>
                              </p:par>
                              <p:par>
                                <p:cTn id="29" presetID="6" presetClass="emph" presetSubtype="0" fill="hold" grpId="0" nodeType="withEffect">
                                  <p:stCondLst>
                                    <p:cond delay="0"/>
                                  </p:stCondLst>
                                  <p:childTnLst>
                                    <p:animScale>
                                      <p:cBhvr>
                                        <p:cTn id="30" dur="500" fill="hold"/>
                                        <p:tgtEl>
                                          <p:spTgt spid="4">
                                            <p:graphicEl>
                                              <a:dgm id="{430EAC9C-D884-42FC-82A9-1D9C162AC4B6}"/>
                                            </p:graphicEl>
                                          </p:spTgt>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0" nodeType="clickEffect">
                                  <p:stCondLst>
                                    <p:cond delay="0"/>
                                  </p:stCondLst>
                                  <p:childTnLst>
                                    <p:animScale>
                                      <p:cBhvr>
                                        <p:cTn id="34" dur="500" fill="hold"/>
                                        <p:tgtEl>
                                          <p:spTgt spid="4">
                                            <p:graphicEl>
                                              <a:dgm id="{911C080C-0C21-49E2-80D7-335A0F843F4C}"/>
                                            </p:graphicEl>
                                          </p:spTgt>
                                        </p:tgtEl>
                                      </p:cBhvr>
                                      <p:by x="150000" y="150000"/>
                                    </p:animScale>
                                  </p:childTnLst>
                                </p:cTn>
                              </p:par>
                              <p:par>
                                <p:cTn id="35" presetID="6" presetClass="emph" presetSubtype="0" fill="hold" grpId="0" nodeType="withEffect">
                                  <p:stCondLst>
                                    <p:cond delay="0"/>
                                  </p:stCondLst>
                                  <p:childTnLst>
                                    <p:animScale>
                                      <p:cBhvr>
                                        <p:cTn id="36" dur="500" fill="hold"/>
                                        <p:tgtEl>
                                          <p:spTgt spid="4">
                                            <p:graphicEl>
                                              <a:dgm id="{B00C5E45-EDCB-4240-805B-CF9EFA1664C1}"/>
                                            </p:graphicEl>
                                          </p:spTgt>
                                        </p:tgtEl>
                                      </p:cBhvr>
                                      <p:by x="150000" y="150000"/>
                                    </p:animScale>
                                  </p:childTnLst>
                                </p:cTn>
                              </p:par>
                              <p:par>
                                <p:cTn id="37" presetID="6" presetClass="emph" presetSubtype="0" fill="hold" grpId="0" nodeType="withEffect">
                                  <p:stCondLst>
                                    <p:cond delay="0"/>
                                  </p:stCondLst>
                                  <p:childTnLst>
                                    <p:animScale>
                                      <p:cBhvr>
                                        <p:cTn id="38" dur="500" fill="hold"/>
                                        <p:tgtEl>
                                          <p:spTgt spid="4">
                                            <p:graphicEl>
                                              <a:dgm id="{A8508D32-1978-4362-B2A5-8F8C726B9274}"/>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1.0.2296"/>
  <p:tag name="PPTVERSION" val="14"/>
  <p:tag name="TPOS"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2446</TotalTime>
  <Words>3012</Words>
  <Application>Microsoft Office PowerPoint</Application>
  <PresentationFormat>On-screen Show (4:3)</PresentationFormat>
  <Paragraphs>495</Paragraphs>
  <Slides>69</Slides>
  <Notes>10</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2" baseType="lpstr">
      <vt:lpstr>Arial</vt:lpstr>
      <vt:lpstr>Calibri</vt:lpstr>
      <vt:lpstr>Calibri Light</vt:lpstr>
      <vt:lpstr>Franklin Gothic Medium</vt:lpstr>
      <vt:lpstr>Garamond</vt:lpstr>
      <vt:lpstr>Geneva</vt:lpstr>
      <vt:lpstr>Tahoma</vt:lpstr>
      <vt:lpstr>Times New Roman</vt:lpstr>
      <vt:lpstr>Verdana</vt:lpstr>
      <vt:lpstr>Wingdings</vt:lpstr>
      <vt:lpstr>1_Office Theme</vt:lpstr>
      <vt:lpstr>Custom Design</vt:lpstr>
      <vt:lpstr>Microsoft Excel Chart</vt:lpstr>
      <vt:lpstr>MILLENNIAL LEARNERS:  HOW TO TEACH AND ENGAGE GENERATION Y IN MEDICAL SCHOOL</vt:lpstr>
      <vt:lpstr>Alexandra Wolanskyj, MD</vt:lpstr>
      <vt:lpstr>OBJECTIVES OF TODAY’S SESSION</vt:lpstr>
      <vt:lpstr>WILLIAM SHAKESPEARE…</vt:lpstr>
      <vt:lpstr>MILLENNIAL LEARNERS:  HOW TO TEACH AND ENGAGE GENERATION Y IN MEDICAL SCHOOL</vt:lpstr>
      <vt:lpstr>QS Which generation do you belong to?</vt:lpstr>
      <vt:lpstr>PowerPoint Presentation</vt:lpstr>
      <vt:lpstr>I. GENERATIONAL DIFFERENCES CULTURAL</vt:lpstr>
      <vt:lpstr>DEFINING GENERATIONS</vt:lpstr>
      <vt:lpstr>WHAT IMAGE IS CONSISTENT  WITH YOUR FIRST CELL PHONE….</vt:lpstr>
      <vt:lpstr>SILENT GENERATION-1922 TO 1943  ~ 50 MILLION</vt:lpstr>
      <vt:lpstr>    BABY BOOMERS: 1944 to 1960 ~80MILLION </vt:lpstr>
      <vt:lpstr>       GENERATION Xers: 1961 to 1980  ~ 47 Million</vt:lpstr>
      <vt:lpstr>MILLENNIALS: Born 1981 to 2000 ~ 81 million  </vt:lpstr>
      <vt:lpstr>POWER OF EVOLVING TECHNOLOGIES</vt:lpstr>
      <vt:lpstr>PowerPoint Presentation</vt:lpstr>
      <vt:lpstr>FACTORS WHICH CREATED MILLENIALS</vt:lpstr>
      <vt:lpstr>QS You are a freshman in college, and have just taken your first physics 101 exam. You received an F and you are premed. Your thoughts are: </vt:lpstr>
      <vt:lpstr>PowerPoint Presentation</vt:lpstr>
      <vt:lpstr>FACTORS TO CONSIDER IN  INTERGENERATIONAL LEARNING</vt:lpstr>
      <vt:lpstr>I. GENERATIONAL DIFFERENCES PERSONALITY /MOTIVATON</vt:lpstr>
      <vt:lpstr>PERSONALITY DIFFERENCES</vt:lpstr>
      <vt:lpstr>GREATER MENTAL HEALTH ISSUES AMONG MILLENIALS</vt:lpstr>
      <vt:lpstr>MEDICAL STUDENTS’ PERSONALTY AND MOTIVATION ACHIEVEMENT</vt:lpstr>
      <vt:lpstr>PowerPoint Presentation</vt:lpstr>
      <vt:lpstr>PowerPoint Presentation</vt:lpstr>
      <vt:lpstr>II. LEARNING ENVIRONMENT</vt:lpstr>
      <vt:lpstr>A VISION OF STUDENTS TODAY-Michael Wesch </vt:lpstr>
      <vt:lpstr>LEARNING CHARACTERISTICS</vt:lpstr>
      <vt:lpstr>PowerPoint Presentation</vt:lpstr>
      <vt:lpstr>MEDICAL STUDENTS’ PERSPECTIVE ON THE LEARNING ENVIRONMENT</vt:lpstr>
      <vt:lpstr>PowerPoint Presentation</vt:lpstr>
      <vt:lpstr>QS The demands of my work interferes with my home and family.</vt:lpstr>
      <vt:lpstr>PowerPoint Presentation</vt:lpstr>
      <vt:lpstr>QS How many additional hours do you work (related to your medical Job) per week at home?</vt:lpstr>
      <vt:lpstr>PowerPoint Presentation</vt:lpstr>
      <vt:lpstr>WORK LIFE BALANCE TO  INTEGRATION IS THE NORM…TEACH IT…MODEL IT…</vt:lpstr>
      <vt:lpstr> </vt:lpstr>
      <vt:lpstr>IN SUMMARY MILLENNIALS ARE………</vt:lpstr>
      <vt:lpstr>III. STRATEGIES TO EFFECTIVELY ENGAGE MILLENNIALS IE COOL TOOLS</vt:lpstr>
      <vt:lpstr>COOL TOOLS TO ENGAGE MILLENIALS INCLUDE THE FIVE “R’s</vt:lpstr>
      <vt:lpstr>PowerPoint Presentation</vt:lpstr>
      <vt:lpstr>PUTTING IT ALL TOGETHER: TOP 12 TIPS TO FACILITATE MILLENNIAL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IV.EVALUATION OF MILLENNIAL MEDICAL STUDENTS</vt:lpstr>
      <vt:lpstr>QS My Thoughts Regarding Feedback Are As Follows</vt:lpstr>
      <vt:lpstr>PowerPoint Presentation</vt:lpstr>
      <vt:lpstr>MILESTONES BASED ASSESSMENT</vt:lpstr>
      <vt:lpstr>MILESTONES LEARNER GOALS ARE SYNERGISTIC WITH MILLENIALS</vt:lpstr>
      <vt:lpstr>“A challenge remains for</vt:lpstr>
      <vt:lpstr>WHAT TOOLS WILL YOU GATHER FOR YOUR TOOLBOX TODAY?</vt:lpstr>
      <vt:lpstr>FINAL THOUGHTS</vt:lpstr>
      <vt:lpstr>QUESTIONS/DISCUSSION</vt:lpstr>
      <vt:lpstr>RESOURCES FOR ALL GENERATIONS….</vt:lpstr>
      <vt:lpstr>RESOURCES</vt:lpstr>
      <vt:lpstr>RESOURCES </vt:lpstr>
      <vt:lpstr>PowerPoint Presentation</vt:lpstr>
      <vt:lpstr>References</vt:lpstr>
    </vt:vector>
  </TitlesOfParts>
  <Company>Mayo Clinic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MILLENIAL LEARNERS: HOW TO TEACH AND ENGAGE GENERATION Y IN MEDICAL SCHOOL</dc:title>
  <dc:creator>Alexandra wolanskyj</dc:creator>
  <dc:description>v2.15</dc:description>
  <cp:lastModifiedBy>Karen Kayoumi</cp:lastModifiedBy>
  <cp:revision>253</cp:revision>
  <dcterms:created xsi:type="dcterms:W3CDTF">2014-11-29T23:39:50Z</dcterms:created>
  <dcterms:modified xsi:type="dcterms:W3CDTF">2016-02-12T16:14:21Z</dcterms:modified>
</cp:coreProperties>
</file>